
<file path=[Content_Types].xml><?xml version="1.0" encoding="utf-8"?>
<Types xmlns="http://schemas.openxmlformats.org/package/2006/content-types">
  <Default Extension="jpeg" ContentType="image/jpeg"/>
  <Default Extension="wdp" ContentType="image/vnd.ms-photo"/>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644" r:id="rId3"/>
    <p:sldId id="258" r:id="rId4"/>
    <p:sldId id="646" r:id="rId5"/>
    <p:sldId id="647" r:id="rId6"/>
    <p:sldId id="648" r:id="rId7"/>
    <p:sldId id="649" r:id="rId8"/>
    <p:sldId id="650" r:id="rId9"/>
    <p:sldId id="651" r:id="rId10"/>
    <p:sldId id="652" r:id="rId11"/>
    <p:sldId id="653" r:id="rId12"/>
    <p:sldId id="654" r:id="rId13"/>
    <p:sldId id="655" r:id="rId14"/>
    <p:sldId id="656" r:id="rId15"/>
    <p:sldId id="657" r:id="rId16"/>
    <p:sldId id="658" r:id="rId17"/>
    <p:sldId id="719" r:id="rId18"/>
    <p:sldId id="720" r:id="rId19"/>
    <p:sldId id="721" r:id="rId20"/>
    <p:sldId id="722" r:id="rId21"/>
    <p:sldId id="727" r:id="rId22"/>
    <p:sldId id="728" r:id="rId24"/>
    <p:sldId id="723" r:id="rId25"/>
    <p:sldId id="724" r:id="rId26"/>
    <p:sldId id="725" r:id="rId27"/>
    <p:sldId id="717" r:id="rId28"/>
    <p:sldId id="659" r:id="rId29"/>
    <p:sldId id="660" r:id="rId30"/>
    <p:sldId id="661" r:id="rId31"/>
    <p:sldId id="662" r:id="rId32"/>
    <p:sldId id="663" r:id="rId33"/>
    <p:sldId id="664" r:id="rId34"/>
    <p:sldId id="665" r:id="rId35"/>
    <p:sldId id="666" r:id="rId36"/>
    <p:sldId id="667" r:id="rId37"/>
    <p:sldId id="668" r:id="rId38"/>
    <p:sldId id="669" r:id="rId39"/>
    <p:sldId id="670" r:id="rId40"/>
    <p:sldId id="671" r:id="rId41"/>
    <p:sldId id="672" r:id="rId42"/>
    <p:sldId id="673" r:id="rId43"/>
    <p:sldId id="674" r:id="rId44"/>
    <p:sldId id="675" r:id="rId45"/>
    <p:sldId id="676" r:id="rId46"/>
    <p:sldId id="677" r:id="rId47"/>
    <p:sldId id="678" r:id="rId48"/>
    <p:sldId id="679" r:id="rId49"/>
    <p:sldId id="680" r:id="rId50"/>
    <p:sldId id="681" r:id="rId51"/>
    <p:sldId id="682" r:id="rId52"/>
    <p:sldId id="683" r:id="rId53"/>
    <p:sldId id="684" r:id="rId54"/>
    <p:sldId id="685" r:id="rId55"/>
    <p:sldId id="686" r:id="rId56"/>
    <p:sldId id="687" r:id="rId57"/>
    <p:sldId id="688" r:id="rId58"/>
    <p:sldId id="689" r:id="rId59"/>
    <p:sldId id="690" r:id="rId60"/>
    <p:sldId id="691" r:id="rId61"/>
    <p:sldId id="692" r:id="rId62"/>
    <p:sldId id="693" r:id="rId63"/>
    <p:sldId id="694" r:id="rId64"/>
    <p:sldId id="695" r:id="rId65"/>
    <p:sldId id="696" r:id="rId66"/>
    <p:sldId id="697" r:id="rId67"/>
    <p:sldId id="698" r:id="rId68"/>
    <p:sldId id="699" r:id="rId69"/>
    <p:sldId id="700" r:id="rId70"/>
    <p:sldId id="701" r:id="rId71"/>
    <p:sldId id="718" r:id="rId72"/>
    <p:sldId id="703" r:id="rId73"/>
    <p:sldId id="704" r:id="rId74"/>
    <p:sldId id="705" r:id="rId75"/>
    <p:sldId id="706" r:id="rId76"/>
    <p:sldId id="707" r:id="rId77"/>
    <p:sldId id="708" r:id="rId78"/>
    <p:sldId id="709" r:id="rId79"/>
    <p:sldId id="710" r:id="rId80"/>
    <p:sldId id="711" r:id="rId81"/>
    <p:sldId id="712" r:id="rId82"/>
    <p:sldId id="713" r:id="rId83"/>
    <p:sldId id="714" r:id="rId84"/>
    <p:sldId id="259" r:id="rId85"/>
  </p:sldIdLst>
  <p:sldSz cx="9144000" cy="6858000" type="screen4x3"/>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1" d="100"/>
          <a:sy n="71" d="100"/>
        </p:scale>
        <p:origin x="1374" y="60"/>
      </p:cViewPr>
      <p:guideLst>
        <p:guide orient="horz" pos="2160"/>
        <p:guide pos="290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8" Type="http://schemas.openxmlformats.org/officeDocument/2006/relationships/tableStyles" Target="tableStyles.xml"/><Relationship Id="rId87" Type="http://schemas.openxmlformats.org/officeDocument/2006/relationships/viewProps" Target="viewProps.xml"/><Relationship Id="rId86" Type="http://schemas.openxmlformats.org/officeDocument/2006/relationships/presProps" Target="presProps.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6.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notesMaster" Target="notesMasters/notesMaster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38DEDC5F-EE61-4653-9F9A-5FD1C57D4BA6}"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249363" y="1279525"/>
            <a:ext cx="4606925"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F2559823-2FA6-4064-B06E-999B3E22B8E6}"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幻灯片图像占位符 1"/>
          <p:cNvSpPr>
            <a:spLocks noGrp="1" noRot="1" noChangeAspect="1" noTextEdit="1"/>
          </p:cNvSpPr>
          <p:nvPr>
            <p:ph type="sldImg"/>
          </p:nvPr>
        </p:nvSpPr>
        <p:spPr/>
      </p:sp>
      <p:sp>
        <p:nvSpPr>
          <p:cNvPr id="68610" name="备注占位符 2"/>
          <p:cNvSpPr>
            <a:spLocks noGrp="1"/>
          </p:cNvSpPr>
          <p:nvPr>
            <p:ph type="body" idx="1"/>
          </p:nvPr>
        </p:nvSpPr>
        <p:spPr bwMode="auto">
          <a:noFill/>
        </p:spPr>
        <p:txBody>
          <a:bodyPr wrap="square" numCol="1" anchor="t" anchorCtr="0" compatLnSpc="1"/>
          <a:lstStyle/>
          <a:p>
            <a:pPr eaLnBrk="1" hangingPunct="1">
              <a:spcBef>
                <a:spcPct val="0"/>
              </a:spcBef>
            </a:pPr>
            <a:r>
              <a:rPr lang="zh-CN" altLang="en-US"/>
              <a:t>www.515ppt.com</a:t>
            </a:r>
            <a:endParaRPr lang="zh-CN" altLang="en-US"/>
          </a:p>
        </p:txBody>
      </p:sp>
      <p:sp>
        <p:nvSpPr>
          <p:cNvPr id="24579" name="灯片编号占位符 3"/>
          <p:cNvSpPr txBox="1">
            <a:spLocks noGrp="1"/>
          </p:cNvSpPr>
          <p:nvPr/>
        </p:nvSpPr>
        <p:spPr bwMode="auto">
          <a:xfrm>
            <a:off x="3884613" y="8685213"/>
            <a:ext cx="2971800" cy="458787"/>
          </a:xfrm>
          <a:prstGeom prst="rect">
            <a:avLst/>
          </a:prstGeom>
          <a:noFill/>
          <a:ln>
            <a:miter lim="800000"/>
          </a:ln>
        </p:spPr>
        <p:txBody>
          <a:bodyPr anchor="b"/>
          <a:lstStyle/>
          <a:p>
            <a:pPr algn="r">
              <a:defRPr/>
            </a:pPr>
            <a:fld id="{51655654-9742-4473-8527-9703165272B7}" type="slidenum">
              <a:rPr lang="zh-CN" altLang="en-US" sz="1200" b="0">
                <a:solidFill>
                  <a:schemeClr val="tx1"/>
                </a:solidFill>
                <a:latin typeface="+mn-lt"/>
                <a:ea typeface="+mn-ea"/>
                <a:cs typeface="等线" panose="02010600030101010101" charset="-122"/>
              </a:rPr>
            </a:fld>
            <a:endParaRPr lang="en-US" altLang="zh-CN" sz="1200" b="0">
              <a:solidFill>
                <a:schemeClr val="tx1"/>
              </a:solidFill>
              <a:latin typeface="+mn-lt"/>
              <a:ea typeface="+mn-ea"/>
              <a:cs typeface="等线" panose="02010600030101010101"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幻灯片图像占位符 1"/>
          <p:cNvSpPr>
            <a:spLocks noGrp="1" noRot="1" noChangeAspect="1" noTextEdit="1"/>
          </p:cNvSpPr>
          <p:nvPr>
            <p:ph type="sldImg"/>
          </p:nvPr>
        </p:nvSpPr>
        <p:spPr/>
      </p:sp>
      <p:sp>
        <p:nvSpPr>
          <p:cNvPr id="70658" name="备注占位符 2"/>
          <p:cNvSpPr>
            <a:spLocks noGrp="1"/>
          </p:cNvSpPr>
          <p:nvPr>
            <p:ph type="body" idx="1"/>
          </p:nvPr>
        </p:nvSpPr>
        <p:spPr bwMode="auto">
          <a:noFill/>
        </p:spPr>
        <p:txBody>
          <a:bodyPr wrap="square" numCol="1" anchor="t" anchorCtr="0" compatLnSpc="1"/>
          <a:lstStyle/>
          <a:p>
            <a:pPr eaLnBrk="1" hangingPunct="1">
              <a:spcBef>
                <a:spcPct val="0"/>
              </a:spcBef>
            </a:pPr>
            <a:r>
              <a:rPr lang="zh-CN" altLang="en-US"/>
              <a:t>www.515ppt.com</a:t>
            </a:r>
            <a:endParaRPr lang="zh-CN" altLang="en-US"/>
          </a:p>
        </p:txBody>
      </p:sp>
      <p:sp>
        <p:nvSpPr>
          <p:cNvPr id="18435" name="灯片编号占位符 3"/>
          <p:cNvSpPr txBox="1">
            <a:spLocks noGrp="1"/>
          </p:cNvSpPr>
          <p:nvPr/>
        </p:nvSpPr>
        <p:spPr bwMode="auto">
          <a:xfrm>
            <a:off x="3884613" y="8685213"/>
            <a:ext cx="2971800" cy="458787"/>
          </a:xfrm>
          <a:prstGeom prst="rect">
            <a:avLst/>
          </a:prstGeom>
          <a:noFill/>
          <a:ln>
            <a:miter lim="800000"/>
          </a:ln>
        </p:spPr>
        <p:txBody>
          <a:bodyPr anchor="b"/>
          <a:lstStyle/>
          <a:p>
            <a:pPr algn="r">
              <a:defRPr/>
            </a:pPr>
            <a:fld id="{4A24AAD0-82A0-4EA2-A5CF-4AACE880AAB1}" type="slidenum">
              <a:rPr lang="zh-CN" altLang="en-US" sz="1200" b="0">
                <a:solidFill>
                  <a:schemeClr val="tx1"/>
                </a:solidFill>
                <a:latin typeface="+mn-lt"/>
                <a:ea typeface="+mn-ea"/>
                <a:cs typeface="等线" panose="02010600030101010101" charset="-122"/>
              </a:rPr>
            </a:fld>
            <a:endParaRPr lang="en-US" altLang="zh-CN" sz="1200" b="0">
              <a:solidFill>
                <a:schemeClr val="tx1"/>
              </a:solidFill>
              <a:latin typeface="+mn-lt"/>
              <a:ea typeface="+mn-ea"/>
              <a:cs typeface="等线" panose="02010600030101010101"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365125"/>
            <a:ext cx="78867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57121" y="273600"/>
            <a:ext cx="8228891" cy="491104"/>
          </a:xfrm>
          <a:prstGeom prst="rect">
            <a:avLst/>
          </a:prstGeom>
        </p:spPr>
        <p:txBody>
          <a:bodyPr lIns="0" tIns="0" rIns="0" bIns="0" anchor="ctr"/>
          <a:lstStyle>
            <a:lvl1pPr>
              <a:defRPr sz="3200"/>
            </a:lvl1pPr>
          </a:lstStyle>
          <a:p>
            <a:pPr algn="ctr"/>
            <a:endParaRPr lang="en-US" sz="4400" b="0" strike="noStrike" spc="-1" dirty="0">
              <a:solidFill>
                <a:srgbClr val="000000"/>
              </a:solidFill>
              <a:uFill>
                <a:solidFill>
                  <a:srgbClr val="FFFFFF"/>
                </a:solidFill>
              </a:uFill>
              <a:latin typeface="Arial" panose="020B0604020202020204"/>
            </a:endParaRPr>
          </a:p>
        </p:txBody>
      </p:sp>
      <p:sp>
        <p:nvSpPr>
          <p:cNvPr id="47" name="PlaceHolder 2"/>
          <p:cNvSpPr>
            <a:spLocks noGrp="1"/>
          </p:cNvSpPr>
          <p:nvPr>
            <p:ph type="body"/>
          </p:nvPr>
        </p:nvSpPr>
        <p:spPr>
          <a:xfrm>
            <a:off x="457121" y="1340768"/>
            <a:ext cx="8228891" cy="4680520"/>
          </a:xfrm>
          <a:prstGeom prst="rect">
            <a:avLst/>
          </a:prstGeom>
        </p:spPr>
        <p:txBody>
          <a:bodyPr lIns="0" tIns="0" rIns="0" bIns="0">
            <a:normAutofit/>
          </a:bodyPr>
          <a:lstStyle>
            <a:lvl1pPr>
              <a:defRPr sz="2800">
                <a:latin typeface="微软雅黑" panose="020B0503020204020204" pitchFamily="34" charset="-122"/>
                <a:ea typeface="微软雅黑" panose="020B0503020204020204" pitchFamily="34" charset="-122"/>
              </a:defRPr>
            </a:lvl1pPr>
          </a:lstStyle>
          <a:p>
            <a:endParaRPr lang="en-US" sz="3200" b="0" strike="noStrike" spc="-1" dirty="0">
              <a:solidFill>
                <a:srgbClr val="000000"/>
              </a:solidFill>
              <a:uFill>
                <a:solidFill>
                  <a:srgbClr val="FFFFFF"/>
                </a:solidFill>
              </a:uFill>
              <a:latin typeface="Arial" panose="020B060402020202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过渡页">
    <p:bg>
      <p:bgPr>
        <a:gradFill>
          <a:gsLst>
            <a:gs pos="0">
              <a:schemeClr val="accent1">
                <a:lumMod val="5000"/>
                <a:lumOff val="95000"/>
              </a:schemeClr>
            </a:gs>
            <a:gs pos="63000">
              <a:schemeClr val="bg1">
                <a:lumMod val="95000"/>
              </a:schemeClr>
            </a:gs>
            <a:gs pos="100000">
              <a:schemeClr val="bg1">
                <a:lumMod val="85000"/>
              </a:schemeClr>
            </a:gs>
          </a:gsLst>
          <a:path path="circle">
            <a:fillToRect l="50000" t="50000" r="50000" b="50000"/>
          </a:path>
        </a:gradFill>
        <a:effectLst/>
      </p:bgPr>
    </p:bg>
    <p:spTree>
      <p:nvGrpSpPr>
        <p:cNvPr id="1" name=""/>
        <p:cNvGrpSpPr/>
        <p:nvPr/>
      </p:nvGrpSpPr>
      <p:grpSpPr>
        <a:xfrm>
          <a:off x="0" y="0"/>
          <a:ext cx="0" cy="0"/>
          <a:chOff x="0" y="0"/>
          <a:chExt cx="0" cy="0"/>
        </a:xfrm>
      </p:grpSpPr>
      <p:cxnSp>
        <p:nvCxnSpPr>
          <p:cNvPr id="24" name="直接连接符 23" hidden="1"/>
          <p:cNvCxnSpPr/>
          <p:nvPr userDrawn="1"/>
        </p:nvCxnSpPr>
        <p:spPr>
          <a:xfrm>
            <a:off x="2386227" y="431861"/>
            <a:ext cx="0" cy="524933"/>
          </a:xfrm>
          <a:prstGeom prst="line">
            <a:avLst/>
          </a:prstGeom>
          <a:ln>
            <a:solidFill>
              <a:srgbClr val="28A9D6"/>
            </a:solidFill>
          </a:ln>
        </p:spPr>
        <p:style>
          <a:lnRef idx="1">
            <a:schemeClr val="accent1"/>
          </a:lnRef>
          <a:fillRef idx="0">
            <a:schemeClr val="accent1"/>
          </a:fillRef>
          <a:effectRef idx="0">
            <a:schemeClr val="accent1"/>
          </a:effectRef>
          <a:fontRef idx="minor">
            <a:schemeClr val="tx1"/>
          </a:fontRef>
        </p:style>
      </p:cxnSp>
      <p:sp>
        <p:nvSpPr>
          <p:cNvPr id="29" name="任意多边形 28"/>
          <p:cNvSpPr/>
          <p:nvPr userDrawn="1"/>
        </p:nvSpPr>
        <p:spPr>
          <a:xfrm flipV="1">
            <a:off x="130630" y="423706"/>
            <a:ext cx="1040091" cy="432000"/>
          </a:xfrm>
          <a:custGeom>
            <a:avLst/>
            <a:gdLst>
              <a:gd name="connsiteX0" fmla="*/ 167822 w 1386790"/>
              <a:gd name="connsiteY0" fmla="*/ 524933 h 524933"/>
              <a:gd name="connsiteX1" fmla="*/ 168846 w 1386790"/>
              <a:gd name="connsiteY1" fmla="*/ 524933 h 524933"/>
              <a:gd name="connsiteX2" fmla="*/ 168846 w 1386790"/>
              <a:gd name="connsiteY2" fmla="*/ 14598 h 524933"/>
              <a:gd name="connsiteX3" fmla="*/ 1386790 w 1386790"/>
              <a:gd name="connsiteY3" fmla="*/ 14598 h 524933"/>
              <a:gd name="connsiteX4" fmla="*/ 1386790 w 1386790"/>
              <a:gd name="connsiteY4" fmla="*/ 0 h 524933"/>
              <a:gd name="connsiteX5" fmla="*/ 167822 w 1386790"/>
              <a:gd name="connsiteY5" fmla="*/ 0 h 524933"/>
              <a:gd name="connsiteX6" fmla="*/ 152999 w 1386790"/>
              <a:gd name="connsiteY6" fmla="*/ 0 h 524933"/>
              <a:gd name="connsiteX7" fmla="*/ 152999 w 1386790"/>
              <a:gd name="connsiteY7" fmla="*/ 507260 h 524933"/>
              <a:gd name="connsiteX8" fmla="*/ 107280 w 1386790"/>
              <a:gd name="connsiteY8" fmla="*/ 507260 h 524933"/>
              <a:gd name="connsiteX9" fmla="*/ 107280 w 1386790"/>
              <a:gd name="connsiteY9" fmla="*/ 0 h 524933"/>
              <a:gd name="connsiteX10" fmla="*/ 0 w 1386790"/>
              <a:gd name="connsiteY10" fmla="*/ 0 h 524933"/>
              <a:gd name="connsiteX11" fmla="*/ 0 w 1386790"/>
              <a:gd name="connsiteY11" fmla="*/ 524932 h 524933"/>
              <a:gd name="connsiteX12" fmla="*/ 33834 w 1386790"/>
              <a:gd name="connsiteY12" fmla="*/ 524932 h 524933"/>
              <a:gd name="connsiteX13" fmla="*/ 33834 w 1386790"/>
              <a:gd name="connsiteY13" fmla="*/ 23810 h 524933"/>
              <a:gd name="connsiteX14" fmla="*/ 79553 w 1386790"/>
              <a:gd name="connsiteY14" fmla="*/ 23810 h 524933"/>
              <a:gd name="connsiteX15" fmla="*/ 79553 w 1386790"/>
              <a:gd name="connsiteY15" fmla="*/ 524932 h 524933"/>
              <a:gd name="connsiteX16" fmla="*/ 167822 w 1386790"/>
              <a:gd name="connsiteY16" fmla="*/ 524932 h 524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86790" h="524933">
                <a:moveTo>
                  <a:pt x="167822" y="524933"/>
                </a:moveTo>
                <a:lnTo>
                  <a:pt x="168846" y="524933"/>
                </a:lnTo>
                <a:lnTo>
                  <a:pt x="168846" y="14598"/>
                </a:lnTo>
                <a:lnTo>
                  <a:pt x="1386790" y="14598"/>
                </a:lnTo>
                <a:lnTo>
                  <a:pt x="1386790" y="0"/>
                </a:lnTo>
                <a:lnTo>
                  <a:pt x="167822" y="0"/>
                </a:lnTo>
                <a:lnTo>
                  <a:pt x="152999" y="0"/>
                </a:lnTo>
                <a:lnTo>
                  <a:pt x="152999" y="507260"/>
                </a:lnTo>
                <a:lnTo>
                  <a:pt x="107280" y="507260"/>
                </a:lnTo>
                <a:lnTo>
                  <a:pt x="107280" y="0"/>
                </a:lnTo>
                <a:lnTo>
                  <a:pt x="0" y="0"/>
                </a:lnTo>
                <a:lnTo>
                  <a:pt x="0" y="524932"/>
                </a:lnTo>
                <a:lnTo>
                  <a:pt x="33834" y="524932"/>
                </a:lnTo>
                <a:lnTo>
                  <a:pt x="33834" y="23810"/>
                </a:lnTo>
                <a:lnTo>
                  <a:pt x="79553" y="23810"/>
                </a:lnTo>
                <a:lnTo>
                  <a:pt x="79553" y="524932"/>
                </a:lnTo>
                <a:lnTo>
                  <a:pt x="167822" y="524932"/>
                </a:lnTo>
                <a:close/>
              </a:path>
            </a:pathLst>
          </a:custGeom>
          <a:solidFill>
            <a:srgbClr val="28A9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1800"/>
          </a:p>
        </p:txBody>
      </p:sp>
      <p:sp>
        <p:nvSpPr>
          <p:cNvPr id="30" name="Freeform 5"/>
          <p:cNvSpPr>
            <a:spLocks noEditPoints="1"/>
          </p:cNvSpPr>
          <p:nvPr userDrawn="1"/>
        </p:nvSpPr>
        <p:spPr bwMode="auto">
          <a:xfrm>
            <a:off x="0" y="6072206"/>
            <a:ext cx="9144000" cy="473988"/>
          </a:xfrm>
          <a:custGeom>
            <a:avLst/>
            <a:gdLst>
              <a:gd name="T0" fmla="*/ 7933 w 8000"/>
              <a:gd name="T1" fmla="*/ 1418 h 1542"/>
              <a:gd name="T2" fmla="*/ 7832 w 8000"/>
              <a:gd name="T3" fmla="*/ 1315 h 1542"/>
              <a:gd name="T4" fmla="*/ 7738 w 8000"/>
              <a:gd name="T5" fmla="*/ 1352 h 1542"/>
              <a:gd name="T6" fmla="*/ 7673 w 8000"/>
              <a:gd name="T7" fmla="*/ 1336 h 1542"/>
              <a:gd name="T8" fmla="*/ 7538 w 8000"/>
              <a:gd name="T9" fmla="*/ 1313 h 1542"/>
              <a:gd name="T10" fmla="*/ 7430 w 8000"/>
              <a:gd name="T11" fmla="*/ 1287 h 1542"/>
              <a:gd name="T12" fmla="*/ 7292 w 8000"/>
              <a:gd name="T13" fmla="*/ 1358 h 1542"/>
              <a:gd name="T14" fmla="*/ 7170 w 8000"/>
              <a:gd name="T15" fmla="*/ 1352 h 1542"/>
              <a:gd name="T16" fmla="*/ 6993 w 8000"/>
              <a:gd name="T17" fmla="*/ 1400 h 1542"/>
              <a:gd name="T18" fmla="*/ 6886 w 8000"/>
              <a:gd name="T19" fmla="*/ 1357 h 1542"/>
              <a:gd name="T20" fmla="*/ 6766 w 8000"/>
              <a:gd name="T21" fmla="*/ 1380 h 1542"/>
              <a:gd name="T22" fmla="*/ 6640 w 8000"/>
              <a:gd name="T23" fmla="*/ 1194 h 1542"/>
              <a:gd name="T24" fmla="*/ 6505 w 8000"/>
              <a:gd name="T25" fmla="*/ 1157 h 1542"/>
              <a:gd name="T26" fmla="*/ 6381 w 8000"/>
              <a:gd name="T27" fmla="*/ 1311 h 1542"/>
              <a:gd name="T28" fmla="*/ 6242 w 8000"/>
              <a:gd name="T29" fmla="*/ 1181 h 1542"/>
              <a:gd name="T30" fmla="*/ 5688 w 8000"/>
              <a:gd name="T31" fmla="*/ 818 h 1542"/>
              <a:gd name="T32" fmla="*/ 5396 w 8000"/>
              <a:gd name="T33" fmla="*/ 674 h 1542"/>
              <a:gd name="T34" fmla="*/ 5346 w 8000"/>
              <a:gd name="T35" fmla="*/ 615 h 1542"/>
              <a:gd name="T36" fmla="*/ 5292 w 8000"/>
              <a:gd name="T37" fmla="*/ 1274 h 1542"/>
              <a:gd name="T38" fmla="*/ 5007 w 8000"/>
              <a:gd name="T39" fmla="*/ 1089 h 1542"/>
              <a:gd name="T40" fmla="*/ 4819 w 8000"/>
              <a:gd name="T41" fmla="*/ 685 h 1542"/>
              <a:gd name="T42" fmla="*/ 4540 w 8000"/>
              <a:gd name="T43" fmla="*/ 1250 h 1542"/>
              <a:gd name="T44" fmla="*/ 4474 w 8000"/>
              <a:gd name="T45" fmla="*/ 1255 h 1542"/>
              <a:gd name="T46" fmla="*/ 4398 w 8000"/>
              <a:gd name="T47" fmla="*/ 1265 h 1542"/>
              <a:gd name="T48" fmla="*/ 4286 w 8000"/>
              <a:gd name="T49" fmla="*/ 1131 h 1542"/>
              <a:gd name="T50" fmla="*/ 4046 w 8000"/>
              <a:gd name="T51" fmla="*/ 1117 h 1542"/>
              <a:gd name="T52" fmla="*/ 3923 w 8000"/>
              <a:gd name="T53" fmla="*/ 975 h 1542"/>
              <a:gd name="T54" fmla="*/ 3742 w 8000"/>
              <a:gd name="T55" fmla="*/ 1095 h 1542"/>
              <a:gd name="T56" fmla="*/ 3585 w 8000"/>
              <a:gd name="T57" fmla="*/ 1415 h 1542"/>
              <a:gd name="T58" fmla="*/ 3463 w 8000"/>
              <a:gd name="T59" fmla="*/ 1255 h 1542"/>
              <a:gd name="T60" fmla="*/ 3390 w 8000"/>
              <a:gd name="T61" fmla="*/ 372 h 1542"/>
              <a:gd name="T62" fmla="*/ 3367 w 8000"/>
              <a:gd name="T63" fmla="*/ 187 h 1542"/>
              <a:gd name="T64" fmla="*/ 3329 w 8000"/>
              <a:gd name="T65" fmla="*/ 695 h 1542"/>
              <a:gd name="T66" fmla="*/ 2997 w 8000"/>
              <a:gd name="T67" fmla="*/ 1479 h 1542"/>
              <a:gd name="T68" fmla="*/ 2797 w 8000"/>
              <a:gd name="T69" fmla="*/ 1119 h 1542"/>
              <a:gd name="T70" fmla="*/ 2628 w 8000"/>
              <a:gd name="T71" fmla="*/ 1372 h 1542"/>
              <a:gd name="T72" fmla="*/ 2470 w 8000"/>
              <a:gd name="T73" fmla="*/ 1378 h 1542"/>
              <a:gd name="T74" fmla="*/ 2310 w 8000"/>
              <a:gd name="T75" fmla="*/ 1440 h 1542"/>
              <a:gd name="T76" fmla="*/ 2152 w 8000"/>
              <a:gd name="T77" fmla="*/ 1391 h 1542"/>
              <a:gd name="T78" fmla="*/ 2055 w 8000"/>
              <a:gd name="T79" fmla="*/ 1463 h 1542"/>
              <a:gd name="T80" fmla="*/ 1975 w 8000"/>
              <a:gd name="T81" fmla="*/ 1479 h 1542"/>
              <a:gd name="T82" fmla="*/ 1805 w 8000"/>
              <a:gd name="T83" fmla="*/ 1456 h 1542"/>
              <a:gd name="T84" fmla="*/ 1673 w 8000"/>
              <a:gd name="T85" fmla="*/ 1469 h 1542"/>
              <a:gd name="T86" fmla="*/ 1531 w 8000"/>
              <a:gd name="T87" fmla="*/ 1408 h 1542"/>
              <a:gd name="T88" fmla="*/ 1443 w 8000"/>
              <a:gd name="T89" fmla="*/ 1265 h 1542"/>
              <a:gd name="T90" fmla="*/ 1253 w 8000"/>
              <a:gd name="T91" fmla="*/ 1421 h 1542"/>
              <a:gd name="T92" fmla="*/ 1155 w 8000"/>
              <a:gd name="T93" fmla="*/ 1401 h 1542"/>
              <a:gd name="T94" fmla="*/ 1051 w 8000"/>
              <a:gd name="T95" fmla="*/ 1389 h 1542"/>
              <a:gd name="T96" fmla="*/ 969 w 8000"/>
              <a:gd name="T97" fmla="*/ 1224 h 1542"/>
              <a:gd name="T98" fmla="*/ 843 w 8000"/>
              <a:gd name="T99" fmla="*/ 1375 h 1542"/>
              <a:gd name="T100" fmla="*/ 664 w 8000"/>
              <a:gd name="T101" fmla="*/ 1427 h 1542"/>
              <a:gd name="T102" fmla="*/ 515 w 8000"/>
              <a:gd name="T103" fmla="*/ 1241 h 1542"/>
              <a:gd name="T104" fmla="*/ 320 w 8000"/>
              <a:gd name="T105" fmla="*/ 1245 h 1542"/>
              <a:gd name="T106" fmla="*/ 218 w 8000"/>
              <a:gd name="T107" fmla="*/ 1342 h 1542"/>
              <a:gd name="T108" fmla="*/ 56 w 8000"/>
              <a:gd name="T109" fmla="*/ 1357 h 1542"/>
              <a:gd name="T110" fmla="*/ 3369 w 8000"/>
              <a:gd name="T111" fmla="*/ 1408 h 1542"/>
              <a:gd name="T112" fmla="*/ 3356 w 8000"/>
              <a:gd name="T113" fmla="*/ 1141 h 1542"/>
              <a:gd name="T114" fmla="*/ 3356 w 8000"/>
              <a:gd name="T115" fmla="*/ 872 h 1542"/>
              <a:gd name="T116" fmla="*/ 3356 w 8000"/>
              <a:gd name="T117" fmla="*/ 756 h 1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000" h="1542">
                <a:moveTo>
                  <a:pt x="7978" y="1472"/>
                </a:moveTo>
                <a:cubicBezTo>
                  <a:pt x="7978" y="1462"/>
                  <a:pt x="7978" y="1462"/>
                  <a:pt x="7978" y="1462"/>
                </a:cubicBezTo>
                <a:cubicBezTo>
                  <a:pt x="7966" y="1462"/>
                  <a:pt x="7966" y="1462"/>
                  <a:pt x="7966" y="1462"/>
                </a:cubicBezTo>
                <a:cubicBezTo>
                  <a:pt x="7966" y="1436"/>
                  <a:pt x="7966" y="1436"/>
                  <a:pt x="7966" y="1436"/>
                </a:cubicBezTo>
                <a:cubicBezTo>
                  <a:pt x="7955" y="1436"/>
                  <a:pt x="7955" y="1436"/>
                  <a:pt x="7955" y="1436"/>
                </a:cubicBezTo>
                <a:cubicBezTo>
                  <a:pt x="7955" y="1420"/>
                  <a:pt x="7955" y="1420"/>
                  <a:pt x="7955" y="1420"/>
                </a:cubicBezTo>
                <a:cubicBezTo>
                  <a:pt x="7941" y="1420"/>
                  <a:pt x="7941" y="1420"/>
                  <a:pt x="7941" y="1420"/>
                </a:cubicBezTo>
                <a:cubicBezTo>
                  <a:pt x="7941" y="1428"/>
                  <a:pt x="7941" y="1428"/>
                  <a:pt x="7941" y="1428"/>
                </a:cubicBezTo>
                <a:cubicBezTo>
                  <a:pt x="7933" y="1428"/>
                  <a:pt x="7933" y="1428"/>
                  <a:pt x="7933" y="1428"/>
                </a:cubicBezTo>
                <a:cubicBezTo>
                  <a:pt x="7933" y="1418"/>
                  <a:pt x="7933" y="1418"/>
                  <a:pt x="7933" y="1418"/>
                </a:cubicBezTo>
                <a:cubicBezTo>
                  <a:pt x="7916" y="1418"/>
                  <a:pt x="7916" y="1418"/>
                  <a:pt x="7916" y="1418"/>
                </a:cubicBezTo>
                <a:cubicBezTo>
                  <a:pt x="7916" y="1433"/>
                  <a:pt x="7916" y="1433"/>
                  <a:pt x="7916" y="1433"/>
                </a:cubicBezTo>
                <a:cubicBezTo>
                  <a:pt x="7895" y="1433"/>
                  <a:pt x="7895" y="1433"/>
                  <a:pt x="7895" y="1433"/>
                </a:cubicBezTo>
                <a:cubicBezTo>
                  <a:pt x="7895" y="1335"/>
                  <a:pt x="7895" y="1335"/>
                  <a:pt x="7895" y="1335"/>
                </a:cubicBezTo>
                <a:cubicBezTo>
                  <a:pt x="7879" y="1335"/>
                  <a:pt x="7879" y="1335"/>
                  <a:pt x="7879" y="1335"/>
                </a:cubicBezTo>
                <a:cubicBezTo>
                  <a:pt x="7855" y="1316"/>
                  <a:pt x="7855" y="1316"/>
                  <a:pt x="7855" y="1316"/>
                </a:cubicBezTo>
                <a:cubicBezTo>
                  <a:pt x="7855" y="1300"/>
                  <a:pt x="7855" y="1300"/>
                  <a:pt x="7855" y="1300"/>
                </a:cubicBezTo>
                <a:cubicBezTo>
                  <a:pt x="7843" y="1300"/>
                  <a:pt x="7843" y="1300"/>
                  <a:pt x="7843" y="1300"/>
                </a:cubicBezTo>
                <a:cubicBezTo>
                  <a:pt x="7843" y="1315"/>
                  <a:pt x="7843" y="1315"/>
                  <a:pt x="7843" y="1315"/>
                </a:cubicBezTo>
                <a:cubicBezTo>
                  <a:pt x="7832" y="1315"/>
                  <a:pt x="7832" y="1315"/>
                  <a:pt x="7832" y="1315"/>
                </a:cubicBezTo>
                <a:cubicBezTo>
                  <a:pt x="7832" y="1300"/>
                  <a:pt x="7832" y="1300"/>
                  <a:pt x="7832" y="1300"/>
                </a:cubicBezTo>
                <a:cubicBezTo>
                  <a:pt x="7821" y="1300"/>
                  <a:pt x="7821" y="1300"/>
                  <a:pt x="7821" y="1300"/>
                </a:cubicBezTo>
                <a:cubicBezTo>
                  <a:pt x="7821" y="1315"/>
                  <a:pt x="7821" y="1315"/>
                  <a:pt x="7821" y="1315"/>
                </a:cubicBezTo>
                <a:cubicBezTo>
                  <a:pt x="7806" y="1335"/>
                  <a:pt x="7806" y="1335"/>
                  <a:pt x="7806" y="1335"/>
                </a:cubicBezTo>
                <a:cubicBezTo>
                  <a:pt x="7789" y="1335"/>
                  <a:pt x="7789" y="1335"/>
                  <a:pt x="7789" y="1335"/>
                </a:cubicBezTo>
                <a:cubicBezTo>
                  <a:pt x="7789" y="1436"/>
                  <a:pt x="7789" y="1436"/>
                  <a:pt x="7789" y="1436"/>
                </a:cubicBezTo>
                <a:cubicBezTo>
                  <a:pt x="7749" y="1436"/>
                  <a:pt x="7749" y="1436"/>
                  <a:pt x="7749" y="1436"/>
                </a:cubicBezTo>
                <a:cubicBezTo>
                  <a:pt x="7749" y="1345"/>
                  <a:pt x="7749" y="1345"/>
                  <a:pt x="7749" y="1345"/>
                </a:cubicBezTo>
                <a:cubicBezTo>
                  <a:pt x="7738" y="1345"/>
                  <a:pt x="7738" y="1345"/>
                  <a:pt x="7738" y="1345"/>
                </a:cubicBezTo>
                <a:cubicBezTo>
                  <a:pt x="7738" y="1352"/>
                  <a:pt x="7738" y="1352"/>
                  <a:pt x="7738" y="1352"/>
                </a:cubicBezTo>
                <a:cubicBezTo>
                  <a:pt x="7724" y="1352"/>
                  <a:pt x="7724" y="1352"/>
                  <a:pt x="7724" y="1352"/>
                </a:cubicBezTo>
                <a:cubicBezTo>
                  <a:pt x="7724" y="1337"/>
                  <a:pt x="7724" y="1337"/>
                  <a:pt x="7724" y="1337"/>
                </a:cubicBezTo>
                <a:cubicBezTo>
                  <a:pt x="7713" y="1337"/>
                  <a:pt x="7713" y="1337"/>
                  <a:pt x="7713" y="1337"/>
                </a:cubicBezTo>
                <a:cubicBezTo>
                  <a:pt x="7713" y="1321"/>
                  <a:pt x="7713" y="1321"/>
                  <a:pt x="7713" y="1321"/>
                </a:cubicBezTo>
                <a:cubicBezTo>
                  <a:pt x="7697" y="1321"/>
                  <a:pt x="7697" y="1321"/>
                  <a:pt x="7697" y="1321"/>
                </a:cubicBezTo>
                <a:cubicBezTo>
                  <a:pt x="7697" y="1336"/>
                  <a:pt x="7697" y="1336"/>
                  <a:pt x="7697" y="1336"/>
                </a:cubicBezTo>
                <a:cubicBezTo>
                  <a:pt x="7687" y="1336"/>
                  <a:pt x="7687" y="1336"/>
                  <a:pt x="7687" y="1336"/>
                </a:cubicBezTo>
                <a:cubicBezTo>
                  <a:pt x="7687" y="1324"/>
                  <a:pt x="7687" y="1324"/>
                  <a:pt x="7687" y="1324"/>
                </a:cubicBezTo>
                <a:cubicBezTo>
                  <a:pt x="7673" y="1324"/>
                  <a:pt x="7673" y="1324"/>
                  <a:pt x="7673" y="1324"/>
                </a:cubicBezTo>
                <a:cubicBezTo>
                  <a:pt x="7673" y="1336"/>
                  <a:pt x="7673" y="1336"/>
                  <a:pt x="7673" y="1336"/>
                </a:cubicBezTo>
                <a:cubicBezTo>
                  <a:pt x="7659" y="1336"/>
                  <a:pt x="7659" y="1336"/>
                  <a:pt x="7659" y="1336"/>
                </a:cubicBezTo>
                <a:cubicBezTo>
                  <a:pt x="7659" y="1326"/>
                  <a:pt x="7659" y="1326"/>
                  <a:pt x="7659" y="1326"/>
                </a:cubicBezTo>
                <a:cubicBezTo>
                  <a:pt x="7645" y="1326"/>
                  <a:pt x="7645" y="1326"/>
                  <a:pt x="7645" y="1326"/>
                </a:cubicBezTo>
                <a:cubicBezTo>
                  <a:pt x="7645" y="1356"/>
                  <a:pt x="7645" y="1356"/>
                  <a:pt x="7645" y="1356"/>
                </a:cubicBezTo>
                <a:cubicBezTo>
                  <a:pt x="7616" y="1356"/>
                  <a:pt x="7616" y="1356"/>
                  <a:pt x="7616" y="1356"/>
                </a:cubicBezTo>
                <a:cubicBezTo>
                  <a:pt x="7616" y="1439"/>
                  <a:pt x="7616" y="1439"/>
                  <a:pt x="7616" y="1439"/>
                </a:cubicBezTo>
                <a:cubicBezTo>
                  <a:pt x="7581" y="1439"/>
                  <a:pt x="7581" y="1439"/>
                  <a:pt x="7581" y="1439"/>
                </a:cubicBezTo>
                <a:cubicBezTo>
                  <a:pt x="7581" y="1337"/>
                  <a:pt x="7581" y="1337"/>
                  <a:pt x="7581" y="1337"/>
                </a:cubicBezTo>
                <a:cubicBezTo>
                  <a:pt x="7557" y="1337"/>
                  <a:pt x="7557" y="1337"/>
                  <a:pt x="7557" y="1337"/>
                </a:cubicBezTo>
                <a:cubicBezTo>
                  <a:pt x="7538" y="1313"/>
                  <a:pt x="7538" y="1313"/>
                  <a:pt x="7538" y="1313"/>
                </a:cubicBezTo>
                <a:cubicBezTo>
                  <a:pt x="7497" y="1313"/>
                  <a:pt x="7497" y="1313"/>
                  <a:pt x="7497" y="1313"/>
                </a:cubicBezTo>
                <a:cubicBezTo>
                  <a:pt x="7497" y="1416"/>
                  <a:pt x="7497" y="1416"/>
                  <a:pt x="7497" y="1416"/>
                </a:cubicBezTo>
                <a:cubicBezTo>
                  <a:pt x="7483" y="1416"/>
                  <a:pt x="7483" y="1416"/>
                  <a:pt x="7483" y="1416"/>
                </a:cubicBezTo>
                <a:cubicBezTo>
                  <a:pt x="7483" y="1314"/>
                  <a:pt x="7483" y="1314"/>
                  <a:pt x="7483" y="1314"/>
                </a:cubicBezTo>
                <a:cubicBezTo>
                  <a:pt x="7465" y="1285"/>
                  <a:pt x="7465" y="1285"/>
                  <a:pt x="7465" y="1285"/>
                </a:cubicBezTo>
                <a:cubicBezTo>
                  <a:pt x="7452" y="1285"/>
                  <a:pt x="7452" y="1285"/>
                  <a:pt x="7452" y="1285"/>
                </a:cubicBezTo>
                <a:cubicBezTo>
                  <a:pt x="7452" y="1291"/>
                  <a:pt x="7452" y="1291"/>
                  <a:pt x="7452" y="1291"/>
                </a:cubicBezTo>
                <a:cubicBezTo>
                  <a:pt x="7441" y="1291"/>
                  <a:pt x="7441" y="1291"/>
                  <a:pt x="7441" y="1291"/>
                </a:cubicBezTo>
                <a:cubicBezTo>
                  <a:pt x="7441" y="1287"/>
                  <a:pt x="7441" y="1287"/>
                  <a:pt x="7441" y="1287"/>
                </a:cubicBezTo>
                <a:cubicBezTo>
                  <a:pt x="7430" y="1287"/>
                  <a:pt x="7430" y="1287"/>
                  <a:pt x="7430" y="1287"/>
                </a:cubicBezTo>
                <a:cubicBezTo>
                  <a:pt x="7430" y="1301"/>
                  <a:pt x="7430" y="1301"/>
                  <a:pt x="7430" y="1301"/>
                </a:cubicBezTo>
                <a:cubicBezTo>
                  <a:pt x="7383" y="1301"/>
                  <a:pt x="7383" y="1301"/>
                  <a:pt x="7383" y="1301"/>
                </a:cubicBezTo>
                <a:cubicBezTo>
                  <a:pt x="7383" y="1286"/>
                  <a:pt x="7383" y="1286"/>
                  <a:pt x="7383" y="1286"/>
                </a:cubicBezTo>
                <a:cubicBezTo>
                  <a:pt x="7370" y="1261"/>
                  <a:pt x="7370" y="1261"/>
                  <a:pt x="7370" y="1261"/>
                </a:cubicBezTo>
                <a:cubicBezTo>
                  <a:pt x="7326" y="1261"/>
                  <a:pt x="7326" y="1261"/>
                  <a:pt x="7326" y="1261"/>
                </a:cubicBezTo>
                <a:cubicBezTo>
                  <a:pt x="7326" y="1286"/>
                  <a:pt x="7326" y="1286"/>
                  <a:pt x="7326" y="1286"/>
                </a:cubicBezTo>
                <a:cubicBezTo>
                  <a:pt x="7297" y="1286"/>
                  <a:pt x="7297" y="1286"/>
                  <a:pt x="7297" y="1286"/>
                </a:cubicBezTo>
                <a:cubicBezTo>
                  <a:pt x="7297" y="1303"/>
                  <a:pt x="7297" y="1303"/>
                  <a:pt x="7297" y="1303"/>
                </a:cubicBezTo>
                <a:cubicBezTo>
                  <a:pt x="7292" y="1303"/>
                  <a:pt x="7292" y="1303"/>
                  <a:pt x="7292" y="1303"/>
                </a:cubicBezTo>
                <a:cubicBezTo>
                  <a:pt x="7292" y="1358"/>
                  <a:pt x="7292" y="1358"/>
                  <a:pt x="7292" y="1358"/>
                </a:cubicBezTo>
                <a:cubicBezTo>
                  <a:pt x="7281" y="1358"/>
                  <a:pt x="7281" y="1358"/>
                  <a:pt x="7281" y="1358"/>
                </a:cubicBezTo>
                <a:cubicBezTo>
                  <a:pt x="7281" y="1302"/>
                  <a:pt x="7281" y="1302"/>
                  <a:pt x="7281" y="1302"/>
                </a:cubicBezTo>
                <a:cubicBezTo>
                  <a:pt x="7273" y="1302"/>
                  <a:pt x="7273" y="1302"/>
                  <a:pt x="7273" y="1302"/>
                </a:cubicBezTo>
                <a:cubicBezTo>
                  <a:pt x="7273" y="1279"/>
                  <a:pt x="7273" y="1279"/>
                  <a:pt x="7273" y="1279"/>
                </a:cubicBezTo>
                <a:cubicBezTo>
                  <a:pt x="7210" y="1279"/>
                  <a:pt x="7210" y="1279"/>
                  <a:pt x="7210" y="1279"/>
                </a:cubicBezTo>
                <a:cubicBezTo>
                  <a:pt x="7210" y="1303"/>
                  <a:pt x="7210" y="1303"/>
                  <a:pt x="7210" y="1303"/>
                </a:cubicBezTo>
                <a:cubicBezTo>
                  <a:pt x="7179" y="1303"/>
                  <a:pt x="7179" y="1303"/>
                  <a:pt x="7179" y="1303"/>
                </a:cubicBezTo>
                <a:cubicBezTo>
                  <a:pt x="7179" y="1323"/>
                  <a:pt x="7179" y="1323"/>
                  <a:pt x="7179" y="1323"/>
                </a:cubicBezTo>
                <a:cubicBezTo>
                  <a:pt x="7170" y="1323"/>
                  <a:pt x="7170" y="1323"/>
                  <a:pt x="7170" y="1323"/>
                </a:cubicBezTo>
                <a:cubicBezTo>
                  <a:pt x="7170" y="1352"/>
                  <a:pt x="7170" y="1352"/>
                  <a:pt x="7170" y="1352"/>
                </a:cubicBezTo>
                <a:cubicBezTo>
                  <a:pt x="7090" y="1352"/>
                  <a:pt x="7090" y="1352"/>
                  <a:pt x="7090" y="1352"/>
                </a:cubicBezTo>
                <a:cubicBezTo>
                  <a:pt x="7090" y="1362"/>
                  <a:pt x="7090" y="1362"/>
                  <a:pt x="7090" y="1362"/>
                </a:cubicBezTo>
                <a:cubicBezTo>
                  <a:pt x="7069" y="1362"/>
                  <a:pt x="7069" y="1362"/>
                  <a:pt x="7069" y="1362"/>
                </a:cubicBezTo>
                <a:cubicBezTo>
                  <a:pt x="7069" y="1308"/>
                  <a:pt x="7069" y="1308"/>
                  <a:pt x="7069" y="1308"/>
                </a:cubicBezTo>
                <a:cubicBezTo>
                  <a:pt x="7036" y="1308"/>
                  <a:pt x="7036" y="1308"/>
                  <a:pt x="7036" y="1308"/>
                </a:cubicBezTo>
                <a:cubicBezTo>
                  <a:pt x="7036" y="1291"/>
                  <a:pt x="7036" y="1291"/>
                  <a:pt x="7036" y="1291"/>
                </a:cubicBezTo>
                <a:cubicBezTo>
                  <a:pt x="7010" y="1291"/>
                  <a:pt x="7010" y="1291"/>
                  <a:pt x="7010" y="1291"/>
                </a:cubicBezTo>
                <a:cubicBezTo>
                  <a:pt x="7010" y="1305"/>
                  <a:pt x="7010" y="1305"/>
                  <a:pt x="7010" y="1305"/>
                </a:cubicBezTo>
                <a:cubicBezTo>
                  <a:pt x="6993" y="1305"/>
                  <a:pt x="6993" y="1305"/>
                  <a:pt x="6993" y="1305"/>
                </a:cubicBezTo>
                <a:cubicBezTo>
                  <a:pt x="6993" y="1400"/>
                  <a:pt x="6993" y="1400"/>
                  <a:pt x="6993" y="1400"/>
                </a:cubicBezTo>
                <a:cubicBezTo>
                  <a:pt x="6972" y="1400"/>
                  <a:pt x="6972" y="1400"/>
                  <a:pt x="6972" y="1400"/>
                </a:cubicBezTo>
                <a:cubicBezTo>
                  <a:pt x="6972" y="1391"/>
                  <a:pt x="6972" y="1391"/>
                  <a:pt x="6972" y="1391"/>
                </a:cubicBezTo>
                <a:cubicBezTo>
                  <a:pt x="6952" y="1391"/>
                  <a:pt x="6952" y="1391"/>
                  <a:pt x="6952" y="1391"/>
                </a:cubicBezTo>
                <a:cubicBezTo>
                  <a:pt x="6952" y="1405"/>
                  <a:pt x="6952" y="1405"/>
                  <a:pt x="6952" y="1405"/>
                </a:cubicBezTo>
                <a:cubicBezTo>
                  <a:pt x="6936" y="1405"/>
                  <a:pt x="6936" y="1405"/>
                  <a:pt x="6936" y="1405"/>
                </a:cubicBezTo>
                <a:cubicBezTo>
                  <a:pt x="6936" y="1375"/>
                  <a:pt x="6936" y="1375"/>
                  <a:pt x="6936" y="1375"/>
                </a:cubicBezTo>
                <a:cubicBezTo>
                  <a:pt x="6922" y="1375"/>
                  <a:pt x="6922" y="1375"/>
                  <a:pt x="6922" y="1375"/>
                </a:cubicBezTo>
                <a:cubicBezTo>
                  <a:pt x="6922" y="1357"/>
                  <a:pt x="6922" y="1357"/>
                  <a:pt x="6922" y="1357"/>
                </a:cubicBezTo>
                <a:cubicBezTo>
                  <a:pt x="6906" y="1357"/>
                  <a:pt x="6906" y="1357"/>
                  <a:pt x="6906" y="1357"/>
                </a:cubicBezTo>
                <a:cubicBezTo>
                  <a:pt x="6886" y="1357"/>
                  <a:pt x="6886" y="1357"/>
                  <a:pt x="6886" y="1357"/>
                </a:cubicBezTo>
                <a:cubicBezTo>
                  <a:pt x="6886" y="1348"/>
                  <a:pt x="6886" y="1348"/>
                  <a:pt x="6886" y="1348"/>
                </a:cubicBezTo>
                <a:cubicBezTo>
                  <a:pt x="6852" y="1348"/>
                  <a:pt x="6852" y="1348"/>
                  <a:pt x="6852" y="1348"/>
                </a:cubicBezTo>
                <a:cubicBezTo>
                  <a:pt x="6852" y="1334"/>
                  <a:pt x="6852" y="1334"/>
                  <a:pt x="6852" y="1334"/>
                </a:cubicBezTo>
                <a:cubicBezTo>
                  <a:pt x="6839" y="1334"/>
                  <a:pt x="6839" y="1334"/>
                  <a:pt x="6839" y="1334"/>
                </a:cubicBezTo>
                <a:cubicBezTo>
                  <a:pt x="6839" y="1344"/>
                  <a:pt x="6839" y="1344"/>
                  <a:pt x="6839" y="1344"/>
                </a:cubicBezTo>
                <a:cubicBezTo>
                  <a:pt x="6786" y="1344"/>
                  <a:pt x="6786" y="1344"/>
                  <a:pt x="6786" y="1344"/>
                </a:cubicBezTo>
                <a:cubicBezTo>
                  <a:pt x="6786" y="1355"/>
                  <a:pt x="6786" y="1355"/>
                  <a:pt x="6786" y="1355"/>
                </a:cubicBezTo>
                <a:cubicBezTo>
                  <a:pt x="6776" y="1355"/>
                  <a:pt x="6776" y="1355"/>
                  <a:pt x="6776" y="1355"/>
                </a:cubicBezTo>
                <a:cubicBezTo>
                  <a:pt x="6776" y="1370"/>
                  <a:pt x="6776" y="1370"/>
                  <a:pt x="6776" y="1370"/>
                </a:cubicBezTo>
                <a:cubicBezTo>
                  <a:pt x="6766" y="1380"/>
                  <a:pt x="6766" y="1380"/>
                  <a:pt x="6766" y="1380"/>
                </a:cubicBezTo>
                <a:cubicBezTo>
                  <a:pt x="6766" y="1411"/>
                  <a:pt x="6766" y="1411"/>
                  <a:pt x="6766" y="1411"/>
                </a:cubicBezTo>
                <a:cubicBezTo>
                  <a:pt x="6755" y="1411"/>
                  <a:pt x="6755" y="1411"/>
                  <a:pt x="6755" y="1411"/>
                </a:cubicBezTo>
                <a:cubicBezTo>
                  <a:pt x="6755" y="1381"/>
                  <a:pt x="6755" y="1381"/>
                  <a:pt x="6755" y="1381"/>
                </a:cubicBezTo>
                <a:cubicBezTo>
                  <a:pt x="6744" y="1367"/>
                  <a:pt x="6744" y="1367"/>
                  <a:pt x="6744" y="1367"/>
                </a:cubicBezTo>
                <a:cubicBezTo>
                  <a:pt x="6744" y="1291"/>
                  <a:pt x="6744" y="1291"/>
                  <a:pt x="6744" y="1291"/>
                </a:cubicBezTo>
                <a:cubicBezTo>
                  <a:pt x="6727" y="1291"/>
                  <a:pt x="6727" y="1291"/>
                  <a:pt x="6727" y="1291"/>
                </a:cubicBezTo>
                <a:cubicBezTo>
                  <a:pt x="6727" y="1217"/>
                  <a:pt x="6727" y="1217"/>
                  <a:pt x="6727" y="1217"/>
                </a:cubicBezTo>
                <a:cubicBezTo>
                  <a:pt x="6670" y="1217"/>
                  <a:pt x="6670" y="1217"/>
                  <a:pt x="6670" y="1217"/>
                </a:cubicBezTo>
                <a:cubicBezTo>
                  <a:pt x="6670" y="1194"/>
                  <a:pt x="6670" y="1194"/>
                  <a:pt x="6670" y="1194"/>
                </a:cubicBezTo>
                <a:cubicBezTo>
                  <a:pt x="6640" y="1194"/>
                  <a:pt x="6640" y="1194"/>
                  <a:pt x="6640" y="1194"/>
                </a:cubicBezTo>
                <a:cubicBezTo>
                  <a:pt x="6640" y="1246"/>
                  <a:pt x="6640" y="1246"/>
                  <a:pt x="6640" y="1246"/>
                </a:cubicBezTo>
                <a:cubicBezTo>
                  <a:pt x="6625" y="1246"/>
                  <a:pt x="6625" y="1246"/>
                  <a:pt x="6625" y="1246"/>
                </a:cubicBezTo>
                <a:cubicBezTo>
                  <a:pt x="6625" y="1229"/>
                  <a:pt x="6625" y="1229"/>
                  <a:pt x="6625" y="1229"/>
                </a:cubicBezTo>
                <a:cubicBezTo>
                  <a:pt x="6625" y="1229"/>
                  <a:pt x="6614" y="1229"/>
                  <a:pt x="6609" y="1229"/>
                </a:cubicBezTo>
                <a:cubicBezTo>
                  <a:pt x="6604" y="1229"/>
                  <a:pt x="6604" y="1246"/>
                  <a:pt x="6604" y="1246"/>
                </a:cubicBezTo>
                <a:cubicBezTo>
                  <a:pt x="6604" y="1293"/>
                  <a:pt x="6604" y="1293"/>
                  <a:pt x="6604" y="1293"/>
                </a:cubicBezTo>
                <a:cubicBezTo>
                  <a:pt x="6562" y="1293"/>
                  <a:pt x="6562" y="1293"/>
                  <a:pt x="6562" y="1293"/>
                </a:cubicBezTo>
                <a:cubicBezTo>
                  <a:pt x="6562" y="1130"/>
                  <a:pt x="6562" y="1130"/>
                  <a:pt x="6562" y="1130"/>
                </a:cubicBezTo>
                <a:cubicBezTo>
                  <a:pt x="6505" y="1130"/>
                  <a:pt x="6505" y="1130"/>
                  <a:pt x="6505" y="1130"/>
                </a:cubicBezTo>
                <a:cubicBezTo>
                  <a:pt x="6505" y="1157"/>
                  <a:pt x="6505" y="1157"/>
                  <a:pt x="6505" y="1157"/>
                </a:cubicBezTo>
                <a:cubicBezTo>
                  <a:pt x="6481" y="1157"/>
                  <a:pt x="6477" y="1169"/>
                  <a:pt x="6477" y="1169"/>
                </a:cubicBezTo>
                <a:cubicBezTo>
                  <a:pt x="6450" y="1169"/>
                  <a:pt x="6450" y="1169"/>
                  <a:pt x="6450" y="1169"/>
                </a:cubicBezTo>
                <a:cubicBezTo>
                  <a:pt x="6450" y="1202"/>
                  <a:pt x="6450" y="1202"/>
                  <a:pt x="6450" y="1202"/>
                </a:cubicBezTo>
                <a:cubicBezTo>
                  <a:pt x="6438" y="1202"/>
                  <a:pt x="6438" y="1202"/>
                  <a:pt x="6438" y="1202"/>
                </a:cubicBezTo>
                <a:cubicBezTo>
                  <a:pt x="6438" y="1333"/>
                  <a:pt x="6438" y="1333"/>
                  <a:pt x="6438" y="1333"/>
                </a:cubicBezTo>
                <a:cubicBezTo>
                  <a:pt x="6414" y="1333"/>
                  <a:pt x="6414" y="1333"/>
                  <a:pt x="6414" y="1333"/>
                </a:cubicBezTo>
                <a:cubicBezTo>
                  <a:pt x="6414" y="1314"/>
                  <a:pt x="6414" y="1314"/>
                  <a:pt x="6414" y="1314"/>
                </a:cubicBezTo>
                <a:cubicBezTo>
                  <a:pt x="6401" y="1301"/>
                  <a:pt x="6401" y="1301"/>
                  <a:pt x="6401" y="1301"/>
                </a:cubicBezTo>
                <a:cubicBezTo>
                  <a:pt x="6394" y="1301"/>
                  <a:pt x="6394" y="1301"/>
                  <a:pt x="6394" y="1301"/>
                </a:cubicBezTo>
                <a:cubicBezTo>
                  <a:pt x="6381" y="1311"/>
                  <a:pt x="6381" y="1311"/>
                  <a:pt x="6381" y="1311"/>
                </a:cubicBezTo>
                <a:cubicBezTo>
                  <a:pt x="6381" y="1078"/>
                  <a:pt x="6381" y="1078"/>
                  <a:pt x="6381" y="1078"/>
                </a:cubicBezTo>
                <a:cubicBezTo>
                  <a:pt x="6322" y="1065"/>
                  <a:pt x="6322" y="1065"/>
                  <a:pt x="6322" y="1065"/>
                </a:cubicBezTo>
                <a:cubicBezTo>
                  <a:pt x="6297" y="1065"/>
                  <a:pt x="6297" y="1065"/>
                  <a:pt x="6297" y="1065"/>
                </a:cubicBezTo>
                <a:cubicBezTo>
                  <a:pt x="6297" y="1080"/>
                  <a:pt x="6297" y="1080"/>
                  <a:pt x="6297" y="1080"/>
                </a:cubicBezTo>
                <a:cubicBezTo>
                  <a:pt x="6280" y="1080"/>
                  <a:pt x="6280" y="1080"/>
                  <a:pt x="6280" y="1080"/>
                </a:cubicBezTo>
                <a:cubicBezTo>
                  <a:pt x="6280" y="1135"/>
                  <a:pt x="6280" y="1135"/>
                  <a:pt x="6280" y="1135"/>
                </a:cubicBezTo>
                <a:cubicBezTo>
                  <a:pt x="6264" y="1135"/>
                  <a:pt x="6264" y="1135"/>
                  <a:pt x="6264" y="1135"/>
                </a:cubicBezTo>
                <a:cubicBezTo>
                  <a:pt x="6264" y="1207"/>
                  <a:pt x="6264" y="1207"/>
                  <a:pt x="6264" y="1207"/>
                </a:cubicBezTo>
                <a:cubicBezTo>
                  <a:pt x="6242" y="1207"/>
                  <a:pt x="6242" y="1207"/>
                  <a:pt x="6242" y="1207"/>
                </a:cubicBezTo>
                <a:cubicBezTo>
                  <a:pt x="6242" y="1181"/>
                  <a:pt x="6242" y="1181"/>
                  <a:pt x="6242" y="1181"/>
                </a:cubicBezTo>
                <a:cubicBezTo>
                  <a:pt x="6214" y="1181"/>
                  <a:pt x="6214" y="1181"/>
                  <a:pt x="6214" y="1181"/>
                </a:cubicBezTo>
                <a:cubicBezTo>
                  <a:pt x="6214" y="1098"/>
                  <a:pt x="6214" y="1098"/>
                  <a:pt x="6214" y="1098"/>
                </a:cubicBezTo>
                <a:cubicBezTo>
                  <a:pt x="6196" y="1098"/>
                  <a:pt x="6196" y="1098"/>
                  <a:pt x="6196" y="1098"/>
                </a:cubicBezTo>
                <a:cubicBezTo>
                  <a:pt x="6196" y="1048"/>
                  <a:pt x="6196" y="1048"/>
                  <a:pt x="6196" y="1048"/>
                </a:cubicBezTo>
                <a:cubicBezTo>
                  <a:pt x="6114" y="1039"/>
                  <a:pt x="6114" y="1039"/>
                  <a:pt x="6114" y="1039"/>
                </a:cubicBezTo>
                <a:cubicBezTo>
                  <a:pt x="6114" y="1024"/>
                  <a:pt x="6114" y="1024"/>
                  <a:pt x="6114" y="1024"/>
                </a:cubicBezTo>
                <a:cubicBezTo>
                  <a:pt x="5961" y="1014"/>
                  <a:pt x="5961" y="1014"/>
                  <a:pt x="5961" y="1014"/>
                </a:cubicBezTo>
                <a:cubicBezTo>
                  <a:pt x="5961" y="823"/>
                  <a:pt x="5961" y="823"/>
                  <a:pt x="5961" y="823"/>
                </a:cubicBezTo>
                <a:cubicBezTo>
                  <a:pt x="5826" y="790"/>
                  <a:pt x="5826" y="790"/>
                  <a:pt x="5826" y="790"/>
                </a:cubicBezTo>
                <a:cubicBezTo>
                  <a:pt x="5688" y="818"/>
                  <a:pt x="5688" y="818"/>
                  <a:pt x="5688" y="818"/>
                </a:cubicBezTo>
                <a:cubicBezTo>
                  <a:pt x="5688" y="1359"/>
                  <a:pt x="5688" y="1359"/>
                  <a:pt x="5688" y="1359"/>
                </a:cubicBezTo>
                <a:cubicBezTo>
                  <a:pt x="5605" y="1359"/>
                  <a:pt x="5605" y="1359"/>
                  <a:pt x="5605" y="1359"/>
                </a:cubicBezTo>
                <a:cubicBezTo>
                  <a:pt x="5605" y="451"/>
                  <a:pt x="5605" y="451"/>
                  <a:pt x="5605" y="451"/>
                </a:cubicBezTo>
                <a:cubicBezTo>
                  <a:pt x="5468" y="487"/>
                  <a:pt x="5468" y="487"/>
                  <a:pt x="5468" y="487"/>
                </a:cubicBezTo>
                <a:cubicBezTo>
                  <a:pt x="5468" y="1274"/>
                  <a:pt x="5468" y="1274"/>
                  <a:pt x="5468" y="1274"/>
                </a:cubicBezTo>
                <a:cubicBezTo>
                  <a:pt x="5414" y="1274"/>
                  <a:pt x="5414" y="1274"/>
                  <a:pt x="5414" y="1274"/>
                </a:cubicBezTo>
                <a:cubicBezTo>
                  <a:pt x="5414" y="683"/>
                  <a:pt x="5414" y="683"/>
                  <a:pt x="5414" y="683"/>
                </a:cubicBezTo>
                <a:cubicBezTo>
                  <a:pt x="5404" y="683"/>
                  <a:pt x="5404" y="683"/>
                  <a:pt x="5404" y="683"/>
                </a:cubicBezTo>
                <a:cubicBezTo>
                  <a:pt x="5404" y="674"/>
                  <a:pt x="5404" y="674"/>
                  <a:pt x="5404" y="674"/>
                </a:cubicBezTo>
                <a:cubicBezTo>
                  <a:pt x="5396" y="674"/>
                  <a:pt x="5396" y="674"/>
                  <a:pt x="5396" y="674"/>
                </a:cubicBezTo>
                <a:cubicBezTo>
                  <a:pt x="5396" y="655"/>
                  <a:pt x="5396" y="655"/>
                  <a:pt x="5396" y="655"/>
                </a:cubicBezTo>
                <a:cubicBezTo>
                  <a:pt x="5384" y="655"/>
                  <a:pt x="5384" y="655"/>
                  <a:pt x="5384" y="655"/>
                </a:cubicBezTo>
                <a:cubicBezTo>
                  <a:pt x="5384" y="634"/>
                  <a:pt x="5384" y="634"/>
                  <a:pt x="5384" y="634"/>
                </a:cubicBezTo>
                <a:cubicBezTo>
                  <a:pt x="5367" y="634"/>
                  <a:pt x="5367" y="634"/>
                  <a:pt x="5367" y="634"/>
                </a:cubicBezTo>
                <a:cubicBezTo>
                  <a:pt x="5367" y="615"/>
                  <a:pt x="5367" y="615"/>
                  <a:pt x="5367" y="615"/>
                </a:cubicBezTo>
                <a:cubicBezTo>
                  <a:pt x="5360" y="615"/>
                  <a:pt x="5360" y="615"/>
                  <a:pt x="5360" y="615"/>
                </a:cubicBezTo>
                <a:cubicBezTo>
                  <a:pt x="5360" y="593"/>
                  <a:pt x="5360" y="593"/>
                  <a:pt x="5360" y="593"/>
                </a:cubicBezTo>
                <a:cubicBezTo>
                  <a:pt x="5353" y="532"/>
                  <a:pt x="5353" y="532"/>
                  <a:pt x="5353" y="532"/>
                </a:cubicBezTo>
                <a:cubicBezTo>
                  <a:pt x="5346" y="593"/>
                  <a:pt x="5346" y="593"/>
                  <a:pt x="5346" y="593"/>
                </a:cubicBezTo>
                <a:cubicBezTo>
                  <a:pt x="5346" y="615"/>
                  <a:pt x="5346" y="615"/>
                  <a:pt x="5346" y="615"/>
                </a:cubicBezTo>
                <a:cubicBezTo>
                  <a:pt x="5339" y="615"/>
                  <a:pt x="5339" y="615"/>
                  <a:pt x="5339" y="615"/>
                </a:cubicBezTo>
                <a:cubicBezTo>
                  <a:pt x="5339" y="634"/>
                  <a:pt x="5339" y="634"/>
                  <a:pt x="5339" y="634"/>
                </a:cubicBezTo>
                <a:cubicBezTo>
                  <a:pt x="5322" y="634"/>
                  <a:pt x="5322" y="634"/>
                  <a:pt x="5322" y="634"/>
                </a:cubicBezTo>
                <a:cubicBezTo>
                  <a:pt x="5322" y="655"/>
                  <a:pt x="5322" y="655"/>
                  <a:pt x="5322" y="655"/>
                </a:cubicBezTo>
                <a:cubicBezTo>
                  <a:pt x="5310" y="655"/>
                  <a:pt x="5310" y="655"/>
                  <a:pt x="5310" y="655"/>
                </a:cubicBezTo>
                <a:cubicBezTo>
                  <a:pt x="5310" y="674"/>
                  <a:pt x="5310" y="674"/>
                  <a:pt x="5310" y="674"/>
                </a:cubicBezTo>
                <a:cubicBezTo>
                  <a:pt x="5302" y="674"/>
                  <a:pt x="5302" y="674"/>
                  <a:pt x="5302" y="674"/>
                </a:cubicBezTo>
                <a:cubicBezTo>
                  <a:pt x="5302" y="683"/>
                  <a:pt x="5302" y="683"/>
                  <a:pt x="5302" y="683"/>
                </a:cubicBezTo>
                <a:cubicBezTo>
                  <a:pt x="5292" y="683"/>
                  <a:pt x="5292" y="683"/>
                  <a:pt x="5292" y="683"/>
                </a:cubicBezTo>
                <a:cubicBezTo>
                  <a:pt x="5292" y="1274"/>
                  <a:pt x="5292" y="1274"/>
                  <a:pt x="5292" y="1274"/>
                </a:cubicBezTo>
                <a:cubicBezTo>
                  <a:pt x="5260" y="1274"/>
                  <a:pt x="5260" y="1274"/>
                  <a:pt x="5260" y="1274"/>
                </a:cubicBezTo>
                <a:cubicBezTo>
                  <a:pt x="5260" y="792"/>
                  <a:pt x="5260" y="792"/>
                  <a:pt x="5260" y="792"/>
                </a:cubicBezTo>
                <a:cubicBezTo>
                  <a:pt x="5098" y="792"/>
                  <a:pt x="5098" y="792"/>
                  <a:pt x="5098" y="792"/>
                </a:cubicBezTo>
                <a:cubicBezTo>
                  <a:pt x="5073" y="817"/>
                  <a:pt x="5073" y="817"/>
                  <a:pt x="5073" y="817"/>
                </a:cubicBezTo>
                <a:cubicBezTo>
                  <a:pt x="5073" y="1219"/>
                  <a:pt x="5073" y="1219"/>
                  <a:pt x="5073" y="1219"/>
                </a:cubicBezTo>
                <a:cubicBezTo>
                  <a:pt x="5044" y="1219"/>
                  <a:pt x="5044" y="1219"/>
                  <a:pt x="5044" y="1219"/>
                </a:cubicBezTo>
                <a:cubicBezTo>
                  <a:pt x="5031" y="1237"/>
                  <a:pt x="5031" y="1237"/>
                  <a:pt x="5031" y="1237"/>
                </a:cubicBezTo>
                <a:cubicBezTo>
                  <a:pt x="5031" y="1419"/>
                  <a:pt x="5031" y="1419"/>
                  <a:pt x="5031" y="1419"/>
                </a:cubicBezTo>
                <a:cubicBezTo>
                  <a:pt x="5007" y="1419"/>
                  <a:pt x="5007" y="1419"/>
                  <a:pt x="5007" y="1419"/>
                </a:cubicBezTo>
                <a:cubicBezTo>
                  <a:pt x="5007" y="1089"/>
                  <a:pt x="5007" y="1089"/>
                  <a:pt x="5007" y="1089"/>
                </a:cubicBezTo>
                <a:cubicBezTo>
                  <a:pt x="4993" y="1089"/>
                  <a:pt x="4993" y="1089"/>
                  <a:pt x="4993" y="1089"/>
                </a:cubicBezTo>
                <a:cubicBezTo>
                  <a:pt x="4993" y="1050"/>
                  <a:pt x="4993" y="1050"/>
                  <a:pt x="4993" y="1050"/>
                </a:cubicBezTo>
                <a:cubicBezTo>
                  <a:pt x="4981" y="1050"/>
                  <a:pt x="4981" y="1050"/>
                  <a:pt x="4981" y="1050"/>
                </a:cubicBezTo>
                <a:cubicBezTo>
                  <a:pt x="4981" y="1026"/>
                  <a:pt x="4981" y="1026"/>
                  <a:pt x="4981" y="1026"/>
                </a:cubicBezTo>
                <a:cubicBezTo>
                  <a:pt x="4959" y="1026"/>
                  <a:pt x="4959" y="1026"/>
                  <a:pt x="4959" y="1026"/>
                </a:cubicBezTo>
                <a:cubicBezTo>
                  <a:pt x="4945" y="1016"/>
                  <a:pt x="4945" y="1016"/>
                  <a:pt x="4945" y="1016"/>
                </a:cubicBezTo>
                <a:cubicBezTo>
                  <a:pt x="4945" y="887"/>
                  <a:pt x="4945" y="887"/>
                  <a:pt x="4945" y="887"/>
                </a:cubicBezTo>
                <a:cubicBezTo>
                  <a:pt x="4841" y="919"/>
                  <a:pt x="4841" y="919"/>
                  <a:pt x="4841" y="919"/>
                </a:cubicBezTo>
                <a:cubicBezTo>
                  <a:pt x="4819" y="902"/>
                  <a:pt x="4819" y="902"/>
                  <a:pt x="4819" y="902"/>
                </a:cubicBezTo>
                <a:cubicBezTo>
                  <a:pt x="4819" y="685"/>
                  <a:pt x="4819" y="685"/>
                  <a:pt x="4819" y="685"/>
                </a:cubicBezTo>
                <a:cubicBezTo>
                  <a:pt x="4750" y="668"/>
                  <a:pt x="4750" y="668"/>
                  <a:pt x="4750" y="668"/>
                </a:cubicBezTo>
                <a:cubicBezTo>
                  <a:pt x="4616" y="723"/>
                  <a:pt x="4616" y="723"/>
                  <a:pt x="4616" y="723"/>
                </a:cubicBezTo>
                <a:cubicBezTo>
                  <a:pt x="4616" y="734"/>
                  <a:pt x="4616" y="734"/>
                  <a:pt x="4616" y="734"/>
                </a:cubicBezTo>
                <a:cubicBezTo>
                  <a:pt x="4593" y="720"/>
                  <a:pt x="4593" y="720"/>
                  <a:pt x="4593" y="720"/>
                </a:cubicBezTo>
                <a:cubicBezTo>
                  <a:pt x="4574" y="720"/>
                  <a:pt x="4574" y="720"/>
                  <a:pt x="4574" y="720"/>
                </a:cubicBezTo>
                <a:cubicBezTo>
                  <a:pt x="4574" y="739"/>
                  <a:pt x="4574" y="739"/>
                  <a:pt x="4574" y="739"/>
                </a:cubicBezTo>
                <a:cubicBezTo>
                  <a:pt x="4551" y="739"/>
                  <a:pt x="4551" y="739"/>
                  <a:pt x="4551" y="739"/>
                </a:cubicBezTo>
                <a:cubicBezTo>
                  <a:pt x="4551" y="807"/>
                  <a:pt x="4551" y="807"/>
                  <a:pt x="4551" y="807"/>
                </a:cubicBezTo>
                <a:cubicBezTo>
                  <a:pt x="4540" y="807"/>
                  <a:pt x="4540" y="807"/>
                  <a:pt x="4540" y="807"/>
                </a:cubicBezTo>
                <a:cubicBezTo>
                  <a:pt x="4540" y="1250"/>
                  <a:pt x="4540" y="1250"/>
                  <a:pt x="4540" y="1250"/>
                </a:cubicBezTo>
                <a:cubicBezTo>
                  <a:pt x="4523" y="1250"/>
                  <a:pt x="4523" y="1250"/>
                  <a:pt x="4523" y="1250"/>
                </a:cubicBezTo>
                <a:cubicBezTo>
                  <a:pt x="4516" y="1237"/>
                  <a:pt x="4516" y="1237"/>
                  <a:pt x="4516" y="1237"/>
                </a:cubicBezTo>
                <a:cubicBezTo>
                  <a:pt x="4516" y="1205"/>
                  <a:pt x="4516" y="1205"/>
                  <a:pt x="4516" y="1205"/>
                </a:cubicBezTo>
                <a:cubicBezTo>
                  <a:pt x="4499" y="1205"/>
                  <a:pt x="4499" y="1205"/>
                  <a:pt x="4499" y="1205"/>
                </a:cubicBezTo>
                <a:cubicBezTo>
                  <a:pt x="4499" y="1238"/>
                  <a:pt x="4499" y="1238"/>
                  <a:pt x="4499" y="1238"/>
                </a:cubicBezTo>
                <a:cubicBezTo>
                  <a:pt x="4495" y="1234"/>
                  <a:pt x="4495" y="1234"/>
                  <a:pt x="4495" y="1234"/>
                </a:cubicBezTo>
                <a:cubicBezTo>
                  <a:pt x="4495" y="1245"/>
                  <a:pt x="4495" y="1245"/>
                  <a:pt x="4495" y="1245"/>
                </a:cubicBezTo>
                <a:cubicBezTo>
                  <a:pt x="4482" y="1245"/>
                  <a:pt x="4482" y="1245"/>
                  <a:pt x="4482" y="1245"/>
                </a:cubicBezTo>
                <a:cubicBezTo>
                  <a:pt x="4482" y="1255"/>
                  <a:pt x="4482" y="1255"/>
                  <a:pt x="4482" y="1255"/>
                </a:cubicBezTo>
                <a:cubicBezTo>
                  <a:pt x="4474" y="1255"/>
                  <a:pt x="4474" y="1255"/>
                  <a:pt x="4474" y="1255"/>
                </a:cubicBezTo>
                <a:cubicBezTo>
                  <a:pt x="4474" y="1263"/>
                  <a:pt x="4474" y="1263"/>
                  <a:pt x="4474" y="1263"/>
                </a:cubicBezTo>
                <a:cubicBezTo>
                  <a:pt x="4452" y="1263"/>
                  <a:pt x="4452" y="1263"/>
                  <a:pt x="4452" y="1263"/>
                </a:cubicBezTo>
                <a:cubicBezTo>
                  <a:pt x="4452" y="1251"/>
                  <a:pt x="4452" y="1251"/>
                  <a:pt x="4452" y="1251"/>
                </a:cubicBezTo>
                <a:cubicBezTo>
                  <a:pt x="4468" y="1248"/>
                  <a:pt x="4468" y="1248"/>
                  <a:pt x="4468" y="1248"/>
                </a:cubicBezTo>
                <a:cubicBezTo>
                  <a:pt x="4468" y="1242"/>
                  <a:pt x="4468" y="1242"/>
                  <a:pt x="4468" y="1242"/>
                </a:cubicBezTo>
                <a:cubicBezTo>
                  <a:pt x="4407" y="1242"/>
                  <a:pt x="4407" y="1242"/>
                  <a:pt x="4407" y="1242"/>
                </a:cubicBezTo>
                <a:cubicBezTo>
                  <a:pt x="4409" y="1247"/>
                  <a:pt x="4409" y="1247"/>
                  <a:pt x="4409" y="1247"/>
                </a:cubicBezTo>
                <a:cubicBezTo>
                  <a:pt x="4421" y="1249"/>
                  <a:pt x="4421" y="1249"/>
                  <a:pt x="4421" y="1249"/>
                </a:cubicBezTo>
                <a:cubicBezTo>
                  <a:pt x="4421" y="1260"/>
                  <a:pt x="4421" y="1260"/>
                  <a:pt x="4421" y="1260"/>
                </a:cubicBezTo>
                <a:cubicBezTo>
                  <a:pt x="4398" y="1265"/>
                  <a:pt x="4398" y="1265"/>
                  <a:pt x="4398" y="1265"/>
                </a:cubicBezTo>
                <a:cubicBezTo>
                  <a:pt x="4369" y="1201"/>
                  <a:pt x="4369" y="1201"/>
                  <a:pt x="4369" y="1201"/>
                </a:cubicBezTo>
                <a:cubicBezTo>
                  <a:pt x="4369" y="1161"/>
                  <a:pt x="4369" y="1161"/>
                  <a:pt x="4369" y="1161"/>
                </a:cubicBezTo>
                <a:cubicBezTo>
                  <a:pt x="4369" y="948"/>
                  <a:pt x="4369" y="948"/>
                  <a:pt x="4369" y="948"/>
                </a:cubicBezTo>
                <a:cubicBezTo>
                  <a:pt x="4369" y="948"/>
                  <a:pt x="4379" y="944"/>
                  <a:pt x="4379" y="932"/>
                </a:cubicBezTo>
                <a:cubicBezTo>
                  <a:pt x="4379" y="920"/>
                  <a:pt x="4346" y="917"/>
                  <a:pt x="4333" y="917"/>
                </a:cubicBezTo>
                <a:cubicBezTo>
                  <a:pt x="4320" y="917"/>
                  <a:pt x="4287" y="920"/>
                  <a:pt x="4287" y="932"/>
                </a:cubicBezTo>
                <a:cubicBezTo>
                  <a:pt x="4287" y="944"/>
                  <a:pt x="4297" y="948"/>
                  <a:pt x="4297" y="948"/>
                </a:cubicBezTo>
                <a:cubicBezTo>
                  <a:pt x="4297" y="1161"/>
                  <a:pt x="4297" y="1161"/>
                  <a:pt x="4297" y="1161"/>
                </a:cubicBezTo>
                <a:cubicBezTo>
                  <a:pt x="4286" y="1161"/>
                  <a:pt x="4286" y="1161"/>
                  <a:pt x="4286" y="1161"/>
                </a:cubicBezTo>
                <a:cubicBezTo>
                  <a:pt x="4286" y="1131"/>
                  <a:pt x="4286" y="1131"/>
                  <a:pt x="4286" y="1131"/>
                </a:cubicBezTo>
                <a:cubicBezTo>
                  <a:pt x="4238" y="1091"/>
                  <a:pt x="4238" y="1091"/>
                  <a:pt x="4238" y="1091"/>
                </a:cubicBezTo>
                <a:cubicBezTo>
                  <a:pt x="4238" y="974"/>
                  <a:pt x="4238" y="974"/>
                  <a:pt x="4238" y="974"/>
                </a:cubicBezTo>
                <a:cubicBezTo>
                  <a:pt x="4223" y="974"/>
                  <a:pt x="4223" y="974"/>
                  <a:pt x="4223" y="974"/>
                </a:cubicBezTo>
                <a:cubicBezTo>
                  <a:pt x="4166" y="1010"/>
                  <a:pt x="4166" y="1010"/>
                  <a:pt x="4166" y="1010"/>
                </a:cubicBezTo>
                <a:cubicBezTo>
                  <a:pt x="4166" y="995"/>
                  <a:pt x="4166" y="995"/>
                  <a:pt x="4166" y="995"/>
                </a:cubicBezTo>
                <a:cubicBezTo>
                  <a:pt x="4087" y="995"/>
                  <a:pt x="4087" y="995"/>
                  <a:pt x="4087" y="995"/>
                </a:cubicBezTo>
                <a:cubicBezTo>
                  <a:pt x="4087" y="1012"/>
                  <a:pt x="4087" y="1012"/>
                  <a:pt x="4087" y="1012"/>
                </a:cubicBezTo>
                <a:cubicBezTo>
                  <a:pt x="4069" y="1012"/>
                  <a:pt x="4069" y="1012"/>
                  <a:pt x="4069" y="1012"/>
                </a:cubicBezTo>
                <a:cubicBezTo>
                  <a:pt x="4069" y="1130"/>
                  <a:pt x="4069" y="1130"/>
                  <a:pt x="4069" y="1130"/>
                </a:cubicBezTo>
                <a:cubicBezTo>
                  <a:pt x="4046" y="1117"/>
                  <a:pt x="4046" y="1117"/>
                  <a:pt x="4046" y="1117"/>
                </a:cubicBezTo>
                <a:cubicBezTo>
                  <a:pt x="4046" y="1088"/>
                  <a:pt x="4046" y="1088"/>
                  <a:pt x="4046" y="1088"/>
                </a:cubicBezTo>
                <a:cubicBezTo>
                  <a:pt x="4039" y="1088"/>
                  <a:pt x="4039" y="1088"/>
                  <a:pt x="4039" y="1088"/>
                </a:cubicBezTo>
                <a:cubicBezTo>
                  <a:pt x="4039" y="1118"/>
                  <a:pt x="4039" y="1118"/>
                  <a:pt x="4039" y="1118"/>
                </a:cubicBezTo>
                <a:cubicBezTo>
                  <a:pt x="4032" y="1118"/>
                  <a:pt x="4032" y="1118"/>
                  <a:pt x="4032" y="1118"/>
                </a:cubicBezTo>
                <a:cubicBezTo>
                  <a:pt x="4032" y="1061"/>
                  <a:pt x="4032" y="1061"/>
                  <a:pt x="4032" y="1061"/>
                </a:cubicBezTo>
                <a:cubicBezTo>
                  <a:pt x="3989" y="1061"/>
                  <a:pt x="3989" y="1061"/>
                  <a:pt x="3989" y="1061"/>
                </a:cubicBezTo>
                <a:cubicBezTo>
                  <a:pt x="3989" y="1052"/>
                  <a:pt x="3984" y="1018"/>
                  <a:pt x="3943" y="995"/>
                </a:cubicBezTo>
                <a:cubicBezTo>
                  <a:pt x="3943" y="975"/>
                  <a:pt x="3943" y="975"/>
                  <a:pt x="3943" y="975"/>
                </a:cubicBezTo>
                <a:cubicBezTo>
                  <a:pt x="3933" y="975"/>
                  <a:pt x="3933" y="975"/>
                  <a:pt x="3933" y="975"/>
                </a:cubicBezTo>
                <a:cubicBezTo>
                  <a:pt x="3923" y="975"/>
                  <a:pt x="3923" y="975"/>
                  <a:pt x="3923" y="975"/>
                </a:cubicBezTo>
                <a:cubicBezTo>
                  <a:pt x="3923" y="995"/>
                  <a:pt x="3923" y="995"/>
                  <a:pt x="3923" y="995"/>
                </a:cubicBezTo>
                <a:cubicBezTo>
                  <a:pt x="3882" y="1018"/>
                  <a:pt x="3877" y="1052"/>
                  <a:pt x="3877" y="1061"/>
                </a:cubicBezTo>
                <a:cubicBezTo>
                  <a:pt x="3877" y="1070"/>
                  <a:pt x="3885" y="1078"/>
                  <a:pt x="3885" y="1078"/>
                </a:cubicBezTo>
                <a:cubicBezTo>
                  <a:pt x="3859" y="1078"/>
                  <a:pt x="3859" y="1078"/>
                  <a:pt x="3859" y="1078"/>
                </a:cubicBezTo>
                <a:cubicBezTo>
                  <a:pt x="3846" y="1078"/>
                  <a:pt x="3846" y="1078"/>
                  <a:pt x="3846" y="1078"/>
                </a:cubicBezTo>
                <a:cubicBezTo>
                  <a:pt x="3809" y="1051"/>
                  <a:pt x="3809" y="1051"/>
                  <a:pt x="3809" y="1051"/>
                </a:cubicBezTo>
                <a:cubicBezTo>
                  <a:pt x="3781" y="1070"/>
                  <a:pt x="3781" y="1070"/>
                  <a:pt x="3781" y="1070"/>
                </a:cubicBezTo>
                <a:cubicBezTo>
                  <a:pt x="3770" y="1080"/>
                  <a:pt x="3770" y="1080"/>
                  <a:pt x="3770" y="1080"/>
                </a:cubicBezTo>
                <a:cubicBezTo>
                  <a:pt x="3742" y="1080"/>
                  <a:pt x="3742" y="1080"/>
                  <a:pt x="3742" y="1080"/>
                </a:cubicBezTo>
                <a:cubicBezTo>
                  <a:pt x="3742" y="1095"/>
                  <a:pt x="3742" y="1095"/>
                  <a:pt x="3742" y="1095"/>
                </a:cubicBezTo>
                <a:cubicBezTo>
                  <a:pt x="3759" y="1095"/>
                  <a:pt x="3763" y="1109"/>
                  <a:pt x="3763" y="1109"/>
                </a:cubicBezTo>
                <a:cubicBezTo>
                  <a:pt x="3763" y="1133"/>
                  <a:pt x="3763" y="1133"/>
                  <a:pt x="3763" y="1133"/>
                </a:cubicBezTo>
                <a:cubicBezTo>
                  <a:pt x="3734" y="1133"/>
                  <a:pt x="3734" y="1133"/>
                  <a:pt x="3734" y="1133"/>
                </a:cubicBezTo>
                <a:cubicBezTo>
                  <a:pt x="3734" y="1123"/>
                  <a:pt x="3734" y="1123"/>
                  <a:pt x="3734" y="1123"/>
                </a:cubicBezTo>
                <a:cubicBezTo>
                  <a:pt x="3673" y="1123"/>
                  <a:pt x="3673" y="1123"/>
                  <a:pt x="3673" y="1123"/>
                </a:cubicBezTo>
                <a:cubicBezTo>
                  <a:pt x="3673" y="1147"/>
                  <a:pt x="3673" y="1147"/>
                  <a:pt x="3673" y="1147"/>
                </a:cubicBezTo>
                <a:cubicBezTo>
                  <a:pt x="3635" y="1147"/>
                  <a:pt x="3635" y="1147"/>
                  <a:pt x="3635" y="1147"/>
                </a:cubicBezTo>
                <a:cubicBezTo>
                  <a:pt x="3635" y="1405"/>
                  <a:pt x="3635" y="1405"/>
                  <a:pt x="3635" y="1405"/>
                </a:cubicBezTo>
                <a:cubicBezTo>
                  <a:pt x="3585" y="1405"/>
                  <a:pt x="3585" y="1405"/>
                  <a:pt x="3585" y="1405"/>
                </a:cubicBezTo>
                <a:cubicBezTo>
                  <a:pt x="3585" y="1415"/>
                  <a:pt x="3585" y="1415"/>
                  <a:pt x="3585" y="1415"/>
                </a:cubicBezTo>
                <a:cubicBezTo>
                  <a:pt x="3576" y="1415"/>
                  <a:pt x="3576" y="1415"/>
                  <a:pt x="3576" y="1415"/>
                </a:cubicBezTo>
                <a:cubicBezTo>
                  <a:pt x="3576" y="1437"/>
                  <a:pt x="3576" y="1437"/>
                  <a:pt x="3576" y="1437"/>
                </a:cubicBezTo>
                <a:cubicBezTo>
                  <a:pt x="3565" y="1437"/>
                  <a:pt x="3565" y="1437"/>
                  <a:pt x="3565" y="1437"/>
                </a:cubicBezTo>
                <a:cubicBezTo>
                  <a:pt x="3565" y="1403"/>
                  <a:pt x="3565" y="1403"/>
                  <a:pt x="3565" y="1403"/>
                </a:cubicBezTo>
                <a:cubicBezTo>
                  <a:pt x="3528" y="1403"/>
                  <a:pt x="3528" y="1403"/>
                  <a:pt x="3528" y="1403"/>
                </a:cubicBezTo>
                <a:cubicBezTo>
                  <a:pt x="3528" y="1259"/>
                  <a:pt x="3528" y="1259"/>
                  <a:pt x="3528" y="1259"/>
                </a:cubicBezTo>
                <a:cubicBezTo>
                  <a:pt x="3478" y="1259"/>
                  <a:pt x="3478" y="1259"/>
                  <a:pt x="3478" y="1259"/>
                </a:cubicBezTo>
                <a:cubicBezTo>
                  <a:pt x="3478" y="1245"/>
                  <a:pt x="3478" y="1245"/>
                  <a:pt x="3478" y="1245"/>
                </a:cubicBezTo>
                <a:cubicBezTo>
                  <a:pt x="3463" y="1245"/>
                  <a:pt x="3463" y="1245"/>
                  <a:pt x="3463" y="1245"/>
                </a:cubicBezTo>
                <a:cubicBezTo>
                  <a:pt x="3463" y="1255"/>
                  <a:pt x="3463" y="1255"/>
                  <a:pt x="3463" y="1255"/>
                </a:cubicBezTo>
                <a:cubicBezTo>
                  <a:pt x="3455" y="1255"/>
                  <a:pt x="3455" y="1255"/>
                  <a:pt x="3455" y="1255"/>
                </a:cubicBezTo>
                <a:cubicBezTo>
                  <a:pt x="3456" y="1251"/>
                  <a:pt x="3456" y="1248"/>
                  <a:pt x="3456" y="1245"/>
                </a:cubicBezTo>
                <a:cubicBezTo>
                  <a:pt x="3456" y="1211"/>
                  <a:pt x="3436" y="1182"/>
                  <a:pt x="3407" y="1168"/>
                </a:cubicBezTo>
                <a:cubicBezTo>
                  <a:pt x="3407" y="700"/>
                  <a:pt x="3407" y="700"/>
                  <a:pt x="3407" y="700"/>
                </a:cubicBezTo>
                <a:cubicBezTo>
                  <a:pt x="3431" y="687"/>
                  <a:pt x="3447" y="662"/>
                  <a:pt x="3447" y="634"/>
                </a:cubicBezTo>
                <a:cubicBezTo>
                  <a:pt x="3447" y="597"/>
                  <a:pt x="3421" y="567"/>
                  <a:pt x="3387" y="560"/>
                </a:cubicBezTo>
                <a:cubicBezTo>
                  <a:pt x="3383" y="429"/>
                  <a:pt x="3383" y="429"/>
                  <a:pt x="3383" y="429"/>
                </a:cubicBezTo>
                <a:cubicBezTo>
                  <a:pt x="3391" y="425"/>
                  <a:pt x="3397" y="417"/>
                  <a:pt x="3397" y="407"/>
                </a:cubicBezTo>
                <a:cubicBezTo>
                  <a:pt x="3397" y="400"/>
                  <a:pt x="3394" y="393"/>
                  <a:pt x="3390" y="389"/>
                </a:cubicBezTo>
                <a:cubicBezTo>
                  <a:pt x="3390" y="372"/>
                  <a:pt x="3390" y="372"/>
                  <a:pt x="3390" y="372"/>
                </a:cubicBezTo>
                <a:cubicBezTo>
                  <a:pt x="3382" y="372"/>
                  <a:pt x="3382" y="372"/>
                  <a:pt x="3382" y="372"/>
                </a:cubicBezTo>
                <a:cubicBezTo>
                  <a:pt x="3382" y="269"/>
                  <a:pt x="3382" y="269"/>
                  <a:pt x="3382" y="269"/>
                </a:cubicBezTo>
                <a:cubicBezTo>
                  <a:pt x="3377" y="269"/>
                  <a:pt x="3377" y="269"/>
                  <a:pt x="3377" y="269"/>
                </a:cubicBezTo>
                <a:cubicBezTo>
                  <a:pt x="3377" y="187"/>
                  <a:pt x="3377" y="187"/>
                  <a:pt x="3377" y="187"/>
                </a:cubicBezTo>
                <a:cubicBezTo>
                  <a:pt x="3377" y="187"/>
                  <a:pt x="3385" y="187"/>
                  <a:pt x="3385" y="177"/>
                </a:cubicBezTo>
                <a:cubicBezTo>
                  <a:pt x="3385" y="167"/>
                  <a:pt x="3377" y="170"/>
                  <a:pt x="3377" y="170"/>
                </a:cubicBezTo>
                <a:cubicBezTo>
                  <a:pt x="3372" y="0"/>
                  <a:pt x="3372" y="0"/>
                  <a:pt x="3372" y="0"/>
                </a:cubicBezTo>
                <a:cubicBezTo>
                  <a:pt x="3367" y="170"/>
                  <a:pt x="3367" y="170"/>
                  <a:pt x="3367" y="170"/>
                </a:cubicBezTo>
                <a:cubicBezTo>
                  <a:pt x="3367" y="170"/>
                  <a:pt x="3359" y="167"/>
                  <a:pt x="3359" y="177"/>
                </a:cubicBezTo>
                <a:cubicBezTo>
                  <a:pt x="3359" y="187"/>
                  <a:pt x="3367" y="187"/>
                  <a:pt x="3367" y="187"/>
                </a:cubicBezTo>
                <a:cubicBezTo>
                  <a:pt x="3367" y="269"/>
                  <a:pt x="3367" y="269"/>
                  <a:pt x="3367" y="269"/>
                </a:cubicBezTo>
                <a:cubicBezTo>
                  <a:pt x="3362" y="269"/>
                  <a:pt x="3362" y="269"/>
                  <a:pt x="3362" y="269"/>
                </a:cubicBezTo>
                <a:cubicBezTo>
                  <a:pt x="3362" y="372"/>
                  <a:pt x="3362" y="372"/>
                  <a:pt x="3362" y="372"/>
                </a:cubicBezTo>
                <a:cubicBezTo>
                  <a:pt x="3354" y="372"/>
                  <a:pt x="3354" y="372"/>
                  <a:pt x="3354" y="372"/>
                </a:cubicBezTo>
                <a:cubicBezTo>
                  <a:pt x="3354" y="389"/>
                  <a:pt x="3354" y="389"/>
                  <a:pt x="3354" y="389"/>
                </a:cubicBezTo>
                <a:cubicBezTo>
                  <a:pt x="3350" y="393"/>
                  <a:pt x="3347" y="400"/>
                  <a:pt x="3347" y="407"/>
                </a:cubicBezTo>
                <a:cubicBezTo>
                  <a:pt x="3347" y="417"/>
                  <a:pt x="3353" y="425"/>
                  <a:pt x="3361" y="429"/>
                </a:cubicBezTo>
                <a:cubicBezTo>
                  <a:pt x="3357" y="560"/>
                  <a:pt x="3357" y="560"/>
                  <a:pt x="3357" y="560"/>
                </a:cubicBezTo>
                <a:cubicBezTo>
                  <a:pt x="3323" y="567"/>
                  <a:pt x="3297" y="597"/>
                  <a:pt x="3297" y="634"/>
                </a:cubicBezTo>
                <a:cubicBezTo>
                  <a:pt x="3297" y="659"/>
                  <a:pt x="3310" y="681"/>
                  <a:pt x="3329" y="695"/>
                </a:cubicBezTo>
                <a:cubicBezTo>
                  <a:pt x="3329" y="1173"/>
                  <a:pt x="3329" y="1173"/>
                  <a:pt x="3329" y="1173"/>
                </a:cubicBezTo>
                <a:cubicBezTo>
                  <a:pt x="3304" y="1187"/>
                  <a:pt x="3288" y="1214"/>
                  <a:pt x="3288" y="1245"/>
                </a:cubicBezTo>
                <a:cubicBezTo>
                  <a:pt x="3288" y="1275"/>
                  <a:pt x="3304" y="1302"/>
                  <a:pt x="3329" y="1317"/>
                </a:cubicBezTo>
                <a:cubicBezTo>
                  <a:pt x="3329" y="1343"/>
                  <a:pt x="3329" y="1343"/>
                  <a:pt x="3329" y="1343"/>
                </a:cubicBezTo>
                <a:cubicBezTo>
                  <a:pt x="3287" y="1479"/>
                  <a:pt x="3287" y="1479"/>
                  <a:pt x="3287" y="1479"/>
                </a:cubicBezTo>
                <a:cubicBezTo>
                  <a:pt x="3180" y="1479"/>
                  <a:pt x="3180" y="1479"/>
                  <a:pt x="3180" y="1479"/>
                </a:cubicBezTo>
                <a:cubicBezTo>
                  <a:pt x="3180" y="1420"/>
                  <a:pt x="3180" y="1420"/>
                  <a:pt x="3180" y="1420"/>
                </a:cubicBezTo>
                <a:cubicBezTo>
                  <a:pt x="3132" y="1420"/>
                  <a:pt x="3132" y="1420"/>
                  <a:pt x="3132" y="1420"/>
                </a:cubicBezTo>
                <a:cubicBezTo>
                  <a:pt x="3132" y="1479"/>
                  <a:pt x="3132" y="1479"/>
                  <a:pt x="3132" y="1479"/>
                </a:cubicBezTo>
                <a:cubicBezTo>
                  <a:pt x="2997" y="1479"/>
                  <a:pt x="2997" y="1479"/>
                  <a:pt x="2997" y="1479"/>
                </a:cubicBezTo>
                <a:cubicBezTo>
                  <a:pt x="2997" y="1395"/>
                  <a:pt x="2997" y="1395"/>
                  <a:pt x="2997" y="1395"/>
                </a:cubicBezTo>
                <a:cubicBezTo>
                  <a:pt x="2850" y="1372"/>
                  <a:pt x="2850" y="1372"/>
                  <a:pt x="2850" y="1372"/>
                </a:cubicBezTo>
                <a:cubicBezTo>
                  <a:pt x="2850" y="1279"/>
                  <a:pt x="2850" y="1279"/>
                  <a:pt x="2850" y="1279"/>
                </a:cubicBezTo>
                <a:cubicBezTo>
                  <a:pt x="2844" y="1271"/>
                  <a:pt x="2844" y="1271"/>
                  <a:pt x="2844" y="1271"/>
                </a:cubicBezTo>
                <a:cubicBezTo>
                  <a:pt x="2844" y="1227"/>
                  <a:pt x="2844" y="1227"/>
                  <a:pt x="2844" y="1227"/>
                </a:cubicBezTo>
                <a:cubicBezTo>
                  <a:pt x="2838" y="1223"/>
                  <a:pt x="2838" y="1223"/>
                  <a:pt x="2838" y="1223"/>
                </a:cubicBezTo>
                <a:cubicBezTo>
                  <a:pt x="2838" y="1194"/>
                  <a:pt x="2838" y="1194"/>
                  <a:pt x="2838" y="1194"/>
                </a:cubicBezTo>
                <a:cubicBezTo>
                  <a:pt x="2818" y="1177"/>
                  <a:pt x="2818" y="1177"/>
                  <a:pt x="2818" y="1177"/>
                </a:cubicBezTo>
                <a:cubicBezTo>
                  <a:pt x="2803" y="1177"/>
                  <a:pt x="2803" y="1177"/>
                  <a:pt x="2803" y="1177"/>
                </a:cubicBezTo>
                <a:cubicBezTo>
                  <a:pt x="2797" y="1119"/>
                  <a:pt x="2797" y="1119"/>
                  <a:pt x="2797" y="1119"/>
                </a:cubicBezTo>
                <a:cubicBezTo>
                  <a:pt x="2791" y="1177"/>
                  <a:pt x="2791" y="1177"/>
                  <a:pt x="2791" y="1177"/>
                </a:cubicBezTo>
                <a:cubicBezTo>
                  <a:pt x="2776" y="1177"/>
                  <a:pt x="2776" y="1177"/>
                  <a:pt x="2776" y="1177"/>
                </a:cubicBezTo>
                <a:cubicBezTo>
                  <a:pt x="2756" y="1194"/>
                  <a:pt x="2756" y="1194"/>
                  <a:pt x="2756" y="1194"/>
                </a:cubicBezTo>
                <a:cubicBezTo>
                  <a:pt x="2756" y="1223"/>
                  <a:pt x="2756" y="1223"/>
                  <a:pt x="2756" y="1223"/>
                </a:cubicBezTo>
                <a:cubicBezTo>
                  <a:pt x="2750" y="1227"/>
                  <a:pt x="2750" y="1227"/>
                  <a:pt x="2750" y="1227"/>
                </a:cubicBezTo>
                <a:cubicBezTo>
                  <a:pt x="2750" y="1271"/>
                  <a:pt x="2750" y="1271"/>
                  <a:pt x="2750" y="1271"/>
                </a:cubicBezTo>
                <a:cubicBezTo>
                  <a:pt x="2744" y="1279"/>
                  <a:pt x="2744" y="1279"/>
                  <a:pt x="2744" y="1279"/>
                </a:cubicBezTo>
                <a:cubicBezTo>
                  <a:pt x="2744" y="1341"/>
                  <a:pt x="2744" y="1341"/>
                  <a:pt x="2744" y="1341"/>
                </a:cubicBezTo>
                <a:cubicBezTo>
                  <a:pt x="2744" y="1341"/>
                  <a:pt x="2733" y="1330"/>
                  <a:pt x="2701" y="1330"/>
                </a:cubicBezTo>
                <a:cubicBezTo>
                  <a:pt x="2658" y="1330"/>
                  <a:pt x="2628" y="1372"/>
                  <a:pt x="2628" y="1372"/>
                </a:cubicBezTo>
                <a:cubicBezTo>
                  <a:pt x="2572" y="1372"/>
                  <a:pt x="2572" y="1372"/>
                  <a:pt x="2572" y="1372"/>
                </a:cubicBezTo>
                <a:cubicBezTo>
                  <a:pt x="2572" y="1389"/>
                  <a:pt x="2572" y="1389"/>
                  <a:pt x="2572" y="1389"/>
                </a:cubicBezTo>
                <a:cubicBezTo>
                  <a:pt x="2553" y="1389"/>
                  <a:pt x="2553" y="1389"/>
                  <a:pt x="2553" y="1389"/>
                </a:cubicBezTo>
                <a:cubicBezTo>
                  <a:pt x="2553" y="1382"/>
                  <a:pt x="2553" y="1382"/>
                  <a:pt x="2553" y="1382"/>
                </a:cubicBezTo>
                <a:cubicBezTo>
                  <a:pt x="2510" y="1382"/>
                  <a:pt x="2510" y="1382"/>
                  <a:pt x="2510" y="1382"/>
                </a:cubicBezTo>
                <a:cubicBezTo>
                  <a:pt x="2502" y="1393"/>
                  <a:pt x="2502" y="1393"/>
                  <a:pt x="2502" y="1393"/>
                </a:cubicBezTo>
                <a:cubicBezTo>
                  <a:pt x="2478" y="1393"/>
                  <a:pt x="2478" y="1393"/>
                  <a:pt x="2478" y="1393"/>
                </a:cubicBezTo>
                <a:cubicBezTo>
                  <a:pt x="2478" y="1402"/>
                  <a:pt x="2478" y="1402"/>
                  <a:pt x="2478" y="1402"/>
                </a:cubicBezTo>
                <a:cubicBezTo>
                  <a:pt x="2470" y="1402"/>
                  <a:pt x="2470" y="1402"/>
                  <a:pt x="2470" y="1402"/>
                </a:cubicBezTo>
                <a:cubicBezTo>
                  <a:pt x="2470" y="1378"/>
                  <a:pt x="2470" y="1378"/>
                  <a:pt x="2470" y="1378"/>
                </a:cubicBezTo>
                <a:cubicBezTo>
                  <a:pt x="2443" y="1378"/>
                  <a:pt x="2443" y="1378"/>
                  <a:pt x="2443" y="1378"/>
                </a:cubicBezTo>
                <a:cubicBezTo>
                  <a:pt x="2432" y="1388"/>
                  <a:pt x="2432" y="1388"/>
                  <a:pt x="2432" y="1388"/>
                </a:cubicBezTo>
                <a:cubicBezTo>
                  <a:pt x="2417" y="1388"/>
                  <a:pt x="2417" y="1388"/>
                  <a:pt x="2417" y="1388"/>
                </a:cubicBezTo>
                <a:cubicBezTo>
                  <a:pt x="2408" y="1375"/>
                  <a:pt x="2408" y="1375"/>
                  <a:pt x="2408" y="1375"/>
                </a:cubicBezTo>
                <a:cubicBezTo>
                  <a:pt x="2393" y="1375"/>
                  <a:pt x="2393" y="1375"/>
                  <a:pt x="2393" y="1375"/>
                </a:cubicBezTo>
                <a:cubicBezTo>
                  <a:pt x="2381" y="1388"/>
                  <a:pt x="2381" y="1388"/>
                  <a:pt x="2381" y="1388"/>
                </a:cubicBezTo>
                <a:cubicBezTo>
                  <a:pt x="2365" y="1388"/>
                  <a:pt x="2365" y="1388"/>
                  <a:pt x="2365" y="1388"/>
                </a:cubicBezTo>
                <a:cubicBezTo>
                  <a:pt x="2365" y="1465"/>
                  <a:pt x="2365" y="1465"/>
                  <a:pt x="2365" y="1465"/>
                </a:cubicBezTo>
                <a:cubicBezTo>
                  <a:pt x="2310" y="1465"/>
                  <a:pt x="2310" y="1465"/>
                  <a:pt x="2310" y="1465"/>
                </a:cubicBezTo>
                <a:cubicBezTo>
                  <a:pt x="2310" y="1440"/>
                  <a:pt x="2310" y="1440"/>
                  <a:pt x="2310" y="1440"/>
                </a:cubicBezTo>
                <a:cubicBezTo>
                  <a:pt x="2284" y="1420"/>
                  <a:pt x="2284" y="1420"/>
                  <a:pt x="2284" y="1420"/>
                </a:cubicBezTo>
                <a:cubicBezTo>
                  <a:pt x="2279" y="1380"/>
                  <a:pt x="2279" y="1380"/>
                  <a:pt x="2279" y="1380"/>
                </a:cubicBezTo>
                <a:cubicBezTo>
                  <a:pt x="2273" y="1419"/>
                  <a:pt x="2273" y="1419"/>
                  <a:pt x="2273" y="1419"/>
                </a:cubicBezTo>
                <a:cubicBezTo>
                  <a:pt x="2243" y="1441"/>
                  <a:pt x="2243" y="1441"/>
                  <a:pt x="2243" y="1441"/>
                </a:cubicBezTo>
                <a:cubicBezTo>
                  <a:pt x="2243" y="1457"/>
                  <a:pt x="2243" y="1457"/>
                  <a:pt x="2243" y="1457"/>
                </a:cubicBezTo>
                <a:cubicBezTo>
                  <a:pt x="2199" y="1457"/>
                  <a:pt x="2199" y="1457"/>
                  <a:pt x="2199" y="1457"/>
                </a:cubicBezTo>
                <a:cubicBezTo>
                  <a:pt x="2199" y="1401"/>
                  <a:pt x="2199" y="1401"/>
                  <a:pt x="2199" y="1401"/>
                </a:cubicBezTo>
                <a:cubicBezTo>
                  <a:pt x="2177" y="1401"/>
                  <a:pt x="2177" y="1401"/>
                  <a:pt x="2177" y="1401"/>
                </a:cubicBezTo>
                <a:cubicBezTo>
                  <a:pt x="2177" y="1391"/>
                  <a:pt x="2177" y="1391"/>
                  <a:pt x="2177" y="1391"/>
                </a:cubicBezTo>
                <a:cubicBezTo>
                  <a:pt x="2152" y="1391"/>
                  <a:pt x="2152" y="1391"/>
                  <a:pt x="2152" y="1391"/>
                </a:cubicBezTo>
                <a:cubicBezTo>
                  <a:pt x="2152" y="1409"/>
                  <a:pt x="2152" y="1409"/>
                  <a:pt x="2152" y="1409"/>
                </a:cubicBezTo>
                <a:cubicBezTo>
                  <a:pt x="2139" y="1409"/>
                  <a:pt x="2139" y="1409"/>
                  <a:pt x="2139" y="1409"/>
                </a:cubicBezTo>
                <a:cubicBezTo>
                  <a:pt x="2139" y="1371"/>
                  <a:pt x="2139" y="1371"/>
                  <a:pt x="2139" y="1371"/>
                </a:cubicBezTo>
                <a:cubicBezTo>
                  <a:pt x="2093" y="1371"/>
                  <a:pt x="2093" y="1371"/>
                  <a:pt x="2093" y="1371"/>
                </a:cubicBezTo>
                <a:cubicBezTo>
                  <a:pt x="2093" y="1436"/>
                  <a:pt x="2093" y="1436"/>
                  <a:pt x="2093" y="1436"/>
                </a:cubicBezTo>
                <a:cubicBezTo>
                  <a:pt x="2077" y="1436"/>
                  <a:pt x="2077" y="1436"/>
                  <a:pt x="2077" y="1436"/>
                </a:cubicBezTo>
                <a:cubicBezTo>
                  <a:pt x="2077" y="1453"/>
                  <a:pt x="2077" y="1453"/>
                  <a:pt x="2077" y="1453"/>
                </a:cubicBezTo>
                <a:cubicBezTo>
                  <a:pt x="2068" y="1453"/>
                  <a:pt x="2068" y="1453"/>
                  <a:pt x="2068" y="1453"/>
                </a:cubicBezTo>
                <a:cubicBezTo>
                  <a:pt x="2068" y="1463"/>
                  <a:pt x="2068" y="1463"/>
                  <a:pt x="2068" y="1463"/>
                </a:cubicBezTo>
                <a:cubicBezTo>
                  <a:pt x="2055" y="1463"/>
                  <a:pt x="2055" y="1463"/>
                  <a:pt x="2055" y="1463"/>
                </a:cubicBezTo>
                <a:cubicBezTo>
                  <a:pt x="2055" y="1453"/>
                  <a:pt x="2055" y="1453"/>
                  <a:pt x="2055" y="1453"/>
                </a:cubicBezTo>
                <a:cubicBezTo>
                  <a:pt x="2033" y="1453"/>
                  <a:pt x="2033" y="1453"/>
                  <a:pt x="2033" y="1453"/>
                </a:cubicBezTo>
                <a:cubicBezTo>
                  <a:pt x="2033" y="1461"/>
                  <a:pt x="2033" y="1461"/>
                  <a:pt x="2033" y="1461"/>
                </a:cubicBezTo>
                <a:cubicBezTo>
                  <a:pt x="2004" y="1461"/>
                  <a:pt x="2004" y="1461"/>
                  <a:pt x="2004" y="1461"/>
                </a:cubicBezTo>
                <a:cubicBezTo>
                  <a:pt x="2004" y="1471"/>
                  <a:pt x="2004" y="1471"/>
                  <a:pt x="2004" y="1471"/>
                </a:cubicBezTo>
                <a:cubicBezTo>
                  <a:pt x="1996" y="1471"/>
                  <a:pt x="1996" y="1471"/>
                  <a:pt x="1996" y="1471"/>
                </a:cubicBezTo>
                <a:cubicBezTo>
                  <a:pt x="1996" y="1463"/>
                  <a:pt x="1996" y="1463"/>
                  <a:pt x="1996" y="1463"/>
                </a:cubicBezTo>
                <a:cubicBezTo>
                  <a:pt x="1983" y="1463"/>
                  <a:pt x="1983" y="1463"/>
                  <a:pt x="1983" y="1463"/>
                </a:cubicBezTo>
                <a:cubicBezTo>
                  <a:pt x="1983" y="1479"/>
                  <a:pt x="1983" y="1479"/>
                  <a:pt x="1983" y="1479"/>
                </a:cubicBezTo>
                <a:cubicBezTo>
                  <a:pt x="1975" y="1479"/>
                  <a:pt x="1975" y="1479"/>
                  <a:pt x="1975" y="1479"/>
                </a:cubicBezTo>
                <a:cubicBezTo>
                  <a:pt x="1975" y="1343"/>
                  <a:pt x="1975" y="1343"/>
                  <a:pt x="1975" y="1343"/>
                </a:cubicBezTo>
                <a:cubicBezTo>
                  <a:pt x="1952" y="1343"/>
                  <a:pt x="1952" y="1343"/>
                  <a:pt x="1952" y="1343"/>
                </a:cubicBezTo>
                <a:cubicBezTo>
                  <a:pt x="1952" y="1352"/>
                  <a:pt x="1952" y="1352"/>
                  <a:pt x="1952" y="1352"/>
                </a:cubicBezTo>
                <a:cubicBezTo>
                  <a:pt x="1943" y="1352"/>
                  <a:pt x="1943" y="1352"/>
                  <a:pt x="1943" y="1352"/>
                </a:cubicBezTo>
                <a:cubicBezTo>
                  <a:pt x="1935" y="1335"/>
                  <a:pt x="1935" y="1335"/>
                  <a:pt x="1935" y="1335"/>
                </a:cubicBezTo>
                <a:cubicBezTo>
                  <a:pt x="1921" y="1335"/>
                  <a:pt x="1921" y="1335"/>
                  <a:pt x="1921" y="1335"/>
                </a:cubicBezTo>
                <a:cubicBezTo>
                  <a:pt x="1912" y="1352"/>
                  <a:pt x="1912" y="1352"/>
                  <a:pt x="1912" y="1352"/>
                </a:cubicBezTo>
                <a:cubicBezTo>
                  <a:pt x="1877" y="1352"/>
                  <a:pt x="1877" y="1352"/>
                  <a:pt x="1877" y="1352"/>
                </a:cubicBezTo>
                <a:cubicBezTo>
                  <a:pt x="1877" y="1456"/>
                  <a:pt x="1877" y="1456"/>
                  <a:pt x="1877" y="1456"/>
                </a:cubicBezTo>
                <a:cubicBezTo>
                  <a:pt x="1805" y="1456"/>
                  <a:pt x="1805" y="1456"/>
                  <a:pt x="1805" y="1456"/>
                </a:cubicBezTo>
                <a:cubicBezTo>
                  <a:pt x="1791" y="1441"/>
                  <a:pt x="1791" y="1441"/>
                  <a:pt x="1791" y="1441"/>
                </a:cubicBezTo>
                <a:cubicBezTo>
                  <a:pt x="1781" y="1452"/>
                  <a:pt x="1781" y="1452"/>
                  <a:pt x="1781" y="1452"/>
                </a:cubicBezTo>
                <a:cubicBezTo>
                  <a:pt x="1771" y="1452"/>
                  <a:pt x="1771" y="1452"/>
                  <a:pt x="1771" y="1452"/>
                </a:cubicBezTo>
                <a:cubicBezTo>
                  <a:pt x="1756" y="1437"/>
                  <a:pt x="1756" y="1437"/>
                  <a:pt x="1756" y="1437"/>
                </a:cubicBezTo>
                <a:cubicBezTo>
                  <a:pt x="1744" y="1437"/>
                  <a:pt x="1744" y="1437"/>
                  <a:pt x="1744" y="1437"/>
                </a:cubicBezTo>
                <a:cubicBezTo>
                  <a:pt x="1731" y="1448"/>
                  <a:pt x="1731" y="1448"/>
                  <a:pt x="1731" y="1448"/>
                </a:cubicBezTo>
                <a:cubicBezTo>
                  <a:pt x="1699" y="1448"/>
                  <a:pt x="1699" y="1448"/>
                  <a:pt x="1699" y="1448"/>
                </a:cubicBezTo>
                <a:cubicBezTo>
                  <a:pt x="1699" y="1437"/>
                  <a:pt x="1699" y="1437"/>
                  <a:pt x="1699" y="1437"/>
                </a:cubicBezTo>
                <a:cubicBezTo>
                  <a:pt x="1673" y="1437"/>
                  <a:pt x="1673" y="1437"/>
                  <a:pt x="1673" y="1437"/>
                </a:cubicBezTo>
                <a:cubicBezTo>
                  <a:pt x="1673" y="1469"/>
                  <a:pt x="1673" y="1469"/>
                  <a:pt x="1673" y="1469"/>
                </a:cubicBezTo>
                <a:cubicBezTo>
                  <a:pt x="1656" y="1469"/>
                  <a:pt x="1656" y="1469"/>
                  <a:pt x="1656" y="1469"/>
                </a:cubicBezTo>
                <a:cubicBezTo>
                  <a:pt x="1656" y="1459"/>
                  <a:pt x="1656" y="1459"/>
                  <a:pt x="1656" y="1459"/>
                </a:cubicBezTo>
                <a:cubicBezTo>
                  <a:pt x="1619" y="1459"/>
                  <a:pt x="1619" y="1459"/>
                  <a:pt x="1619" y="1459"/>
                </a:cubicBezTo>
                <a:cubicBezTo>
                  <a:pt x="1619" y="1448"/>
                  <a:pt x="1619" y="1448"/>
                  <a:pt x="1619" y="1448"/>
                </a:cubicBezTo>
                <a:cubicBezTo>
                  <a:pt x="1587" y="1448"/>
                  <a:pt x="1587" y="1448"/>
                  <a:pt x="1587" y="1448"/>
                </a:cubicBezTo>
                <a:cubicBezTo>
                  <a:pt x="1587" y="1459"/>
                  <a:pt x="1587" y="1459"/>
                  <a:pt x="1587" y="1459"/>
                </a:cubicBezTo>
                <a:cubicBezTo>
                  <a:pt x="1563" y="1459"/>
                  <a:pt x="1563" y="1459"/>
                  <a:pt x="1563" y="1459"/>
                </a:cubicBezTo>
                <a:cubicBezTo>
                  <a:pt x="1563" y="1407"/>
                  <a:pt x="1563" y="1407"/>
                  <a:pt x="1563" y="1407"/>
                </a:cubicBezTo>
                <a:cubicBezTo>
                  <a:pt x="1531" y="1393"/>
                  <a:pt x="1531" y="1393"/>
                  <a:pt x="1531" y="1393"/>
                </a:cubicBezTo>
                <a:cubicBezTo>
                  <a:pt x="1531" y="1408"/>
                  <a:pt x="1531" y="1408"/>
                  <a:pt x="1531" y="1408"/>
                </a:cubicBezTo>
                <a:cubicBezTo>
                  <a:pt x="1524" y="1408"/>
                  <a:pt x="1524" y="1408"/>
                  <a:pt x="1524" y="1408"/>
                </a:cubicBezTo>
                <a:cubicBezTo>
                  <a:pt x="1524" y="1331"/>
                  <a:pt x="1524" y="1331"/>
                  <a:pt x="1524" y="1331"/>
                </a:cubicBezTo>
                <a:cubicBezTo>
                  <a:pt x="1507" y="1331"/>
                  <a:pt x="1507" y="1331"/>
                  <a:pt x="1507" y="1331"/>
                </a:cubicBezTo>
                <a:cubicBezTo>
                  <a:pt x="1507" y="1307"/>
                  <a:pt x="1507" y="1307"/>
                  <a:pt x="1507" y="1307"/>
                </a:cubicBezTo>
                <a:cubicBezTo>
                  <a:pt x="1479" y="1307"/>
                  <a:pt x="1479" y="1307"/>
                  <a:pt x="1479" y="1307"/>
                </a:cubicBezTo>
                <a:cubicBezTo>
                  <a:pt x="1479" y="1281"/>
                  <a:pt x="1479" y="1281"/>
                  <a:pt x="1479" y="1281"/>
                </a:cubicBezTo>
                <a:cubicBezTo>
                  <a:pt x="1465" y="1281"/>
                  <a:pt x="1465" y="1281"/>
                  <a:pt x="1465" y="1281"/>
                </a:cubicBezTo>
                <a:cubicBezTo>
                  <a:pt x="1465" y="1307"/>
                  <a:pt x="1465" y="1307"/>
                  <a:pt x="1465" y="1307"/>
                </a:cubicBezTo>
                <a:cubicBezTo>
                  <a:pt x="1443" y="1307"/>
                  <a:pt x="1443" y="1307"/>
                  <a:pt x="1443" y="1307"/>
                </a:cubicBezTo>
                <a:cubicBezTo>
                  <a:pt x="1443" y="1265"/>
                  <a:pt x="1443" y="1265"/>
                  <a:pt x="1443" y="1265"/>
                </a:cubicBezTo>
                <a:cubicBezTo>
                  <a:pt x="1443" y="1265"/>
                  <a:pt x="1412" y="1232"/>
                  <a:pt x="1389" y="1232"/>
                </a:cubicBezTo>
                <a:cubicBezTo>
                  <a:pt x="1367" y="1232"/>
                  <a:pt x="1337" y="1269"/>
                  <a:pt x="1337" y="1269"/>
                </a:cubicBezTo>
                <a:cubicBezTo>
                  <a:pt x="1337" y="1359"/>
                  <a:pt x="1337" y="1359"/>
                  <a:pt x="1337" y="1359"/>
                </a:cubicBezTo>
                <a:cubicBezTo>
                  <a:pt x="1315" y="1359"/>
                  <a:pt x="1315" y="1359"/>
                  <a:pt x="1315" y="1359"/>
                </a:cubicBezTo>
                <a:cubicBezTo>
                  <a:pt x="1315" y="1417"/>
                  <a:pt x="1315" y="1417"/>
                  <a:pt x="1315" y="1417"/>
                </a:cubicBezTo>
                <a:cubicBezTo>
                  <a:pt x="1275" y="1432"/>
                  <a:pt x="1275" y="1432"/>
                  <a:pt x="1275" y="1432"/>
                </a:cubicBezTo>
                <a:cubicBezTo>
                  <a:pt x="1275" y="1445"/>
                  <a:pt x="1275" y="1445"/>
                  <a:pt x="1275" y="1445"/>
                </a:cubicBezTo>
                <a:cubicBezTo>
                  <a:pt x="1267" y="1445"/>
                  <a:pt x="1267" y="1445"/>
                  <a:pt x="1267" y="1445"/>
                </a:cubicBezTo>
                <a:cubicBezTo>
                  <a:pt x="1267" y="1421"/>
                  <a:pt x="1267" y="1421"/>
                  <a:pt x="1267" y="1421"/>
                </a:cubicBezTo>
                <a:cubicBezTo>
                  <a:pt x="1253" y="1421"/>
                  <a:pt x="1253" y="1421"/>
                  <a:pt x="1253" y="1421"/>
                </a:cubicBezTo>
                <a:cubicBezTo>
                  <a:pt x="1235" y="1395"/>
                  <a:pt x="1235" y="1395"/>
                  <a:pt x="1235" y="1395"/>
                </a:cubicBezTo>
                <a:cubicBezTo>
                  <a:pt x="1213" y="1416"/>
                  <a:pt x="1213" y="1416"/>
                  <a:pt x="1213" y="1416"/>
                </a:cubicBezTo>
                <a:cubicBezTo>
                  <a:pt x="1213" y="1399"/>
                  <a:pt x="1213" y="1399"/>
                  <a:pt x="1213" y="1399"/>
                </a:cubicBezTo>
                <a:cubicBezTo>
                  <a:pt x="1200" y="1399"/>
                  <a:pt x="1200" y="1399"/>
                  <a:pt x="1200" y="1399"/>
                </a:cubicBezTo>
                <a:cubicBezTo>
                  <a:pt x="1200" y="1409"/>
                  <a:pt x="1200" y="1409"/>
                  <a:pt x="1200" y="1409"/>
                </a:cubicBezTo>
                <a:cubicBezTo>
                  <a:pt x="1189" y="1409"/>
                  <a:pt x="1189" y="1409"/>
                  <a:pt x="1189" y="1409"/>
                </a:cubicBezTo>
                <a:cubicBezTo>
                  <a:pt x="1189" y="1392"/>
                  <a:pt x="1189" y="1392"/>
                  <a:pt x="1189" y="1392"/>
                </a:cubicBezTo>
                <a:cubicBezTo>
                  <a:pt x="1164" y="1392"/>
                  <a:pt x="1164" y="1392"/>
                  <a:pt x="1164" y="1392"/>
                </a:cubicBezTo>
                <a:cubicBezTo>
                  <a:pt x="1164" y="1401"/>
                  <a:pt x="1164" y="1401"/>
                  <a:pt x="1164" y="1401"/>
                </a:cubicBezTo>
                <a:cubicBezTo>
                  <a:pt x="1155" y="1401"/>
                  <a:pt x="1155" y="1401"/>
                  <a:pt x="1155" y="1401"/>
                </a:cubicBezTo>
                <a:cubicBezTo>
                  <a:pt x="1155" y="1417"/>
                  <a:pt x="1155" y="1417"/>
                  <a:pt x="1155" y="1417"/>
                </a:cubicBezTo>
                <a:cubicBezTo>
                  <a:pt x="1133" y="1417"/>
                  <a:pt x="1133" y="1417"/>
                  <a:pt x="1133" y="1417"/>
                </a:cubicBezTo>
                <a:cubicBezTo>
                  <a:pt x="1133" y="1397"/>
                  <a:pt x="1133" y="1397"/>
                  <a:pt x="1133" y="1397"/>
                </a:cubicBezTo>
                <a:cubicBezTo>
                  <a:pt x="1123" y="1397"/>
                  <a:pt x="1123" y="1397"/>
                  <a:pt x="1123" y="1397"/>
                </a:cubicBezTo>
                <a:cubicBezTo>
                  <a:pt x="1112" y="1385"/>
                  <a:pt x="1112" y="1385"/>
                  <a:pt x="1112" y="1385"/>
                </a:cubicBezTo>
                <a:cubicBezTo>
                  <a:pt x="1104" y="1391"/>
                  <a:pt x="1104" y="1391"/>
                  <a:pt x="1104" y="1391"/>
                </a:cubicBezTo>
                <a:cubicBezTo>
                  <a:pt x="1095" y="1391"/>
                  <a:pt x="1095" y="1391"/>
                  <a:pt x="1095" y="1391"/>
                </a:cubicBezTo>
                <a:cubicBezTo>
                  <a:pt x="1076" y="1368"/>
                  <a:pt x="1076" y="1368"/>
                  <a:pt x="1076" y="1368"/>
                </a:cubicBezTo>
                <a:cubicBezTo>
                  <a:pt x="1063" y="1389"/>
                  <a:pt x="1063" y="1389"/>
                  <a:pt x="1063" y="1389"/>
                </a:cubicBezTo>
                <a:cubicBezTo>
                  <a:pt x="1051" y="1389"/>
                  <a:pt x="1051" y="1389"/>
                  <a:pt x="1051" y="1389"/>
                </a:cubicBezTo>
                <a:cubicBezTo>
                  <a:pt x="1051" y="1371"/>
                  <a:pt x="1051" y="1371"/>
                  <a:pt x="1051" y="1371"/>
                </a:cubicBezTo>
                <a:cubicBezTo>
                  <a:pt x="1031" y="1371"/>
                  <a:pt x="1031" y="1371"/>
                  <a:pt x="1031" y="1371"/>
                </a:cubicBezTo>
                <a:cubicBezTo>
                  <a:pt x="1031" y="1391"/>
                  <a:pt x="1031" y="1391"/>
                  <a:pt x="1031" y="1391"/>
                </a:cubicBezTo>
                <a:cubicBezTo>
                  <a:pt x="1020" y="1403"/>
                  <a:pt x="1020" y="1403"/>
                  <a:pt x="1020" y="1403"/>
                </a:cubicBezTo>
                <a:cubicBezTo>
                  <a:pt x="1012" y="1403"/>
                  <a:pt x="1012" y="1403"/>
                  <a:pt x="1012" y="1403"/>
                </a:cubicBezTo>
                <a:cubicBezTo>
                  <a:pt x="1012" y="1376"/>
                  <a:pt x="1012" y="1376"/>
                  <a:pt x="1012" y="1376"/>
                </a:cubicBezTo>
                <a:cubicBezTo>
                  <a:pt x="999" y="1376"/>
                  <a:pt x="999" y="1376"/>
                  <a:pt x="999" y="1376"/>
                </a:cubicBezTo>
                <a:cubicBezTo>
                  <a:pt x="988" y="1359"/>
                  <a:pt x="988" y="1359"/>
                  <a:pt x="988" y="1359"/>
                </a:cubicBezTo>
                <a:cubicBezTo>
                  <a:pt x="969" y="1381"/>
                  <a:pt x="969" y="1381"/>
                  <a:pt x="969" y="1381"/>
                </a:cubicBezTo>
                <a:cubicBezTo>
                  <a:pt x="969" y="1224"/>
                  <a:pt x="969" y="1224"/>
                  <a:pt x="969" y="1224"/>
                </a:cubicBezTo>
                <a:cubicBezTo>
                  <a:pt x="943" y="1224"/>
                  <a:pt x="943" y="1224"/>
                  <a:pt x="943" y="1224"/>
                </a:cubicBezTo>
                <a:cubicBezTo>
                  <a:pt x="943" y="1212"/>
                  <a:pt x="943" y="1212"/>
                  <a:pt x="943" y="1212"/>
                </a:cubicBezTo>
                <a:cubicBezTo>
                  <a:pt x="969" y="1212"/>
                  <a:pt x="969" y="1212"/>
                  <a:pt x="969" y="1212"/>
                </a:cubicBezTo>
                <a:cubicBezTo>
                  <a:pt x="969" y="1204"/>
                  <a:pt x="969" y="1204"/>
                  <a:pt x="969" y="1204"/>
                </a:cubicBezTo>
                <a:cubicBezTo>
                  <a:pt x="847" y="1204"/>
                  <a:pt x="847" y="1204"/>
                  <a:pt x="847" y="1204"/>
                </a:cubicBezTo>
                <a:cubicBezTo>
                  <a:pt x="847" y="1211"/>
                  <a:pt x="847" y="1211"/>
                  <a:pt x="847" y="1211"/>
                </a:cubicBezTo>
                <a:cubicBezTo>
                  <a:pt x="857" y="1211"/>
                  <a:pt x="857" y="1211"/>
                  <a:pt x="857" y="1211"/>
                </a:cubicBezTo>
                <a:cubicBezTo>
                  <a:pt x="857" y="1224"/>
                  <a:pt x="857" y="1224"/>
                  <a:pt x="857" y="1224"/>
                </a:cubicBezTo>
                <a:cubicBezTo>
                  <a:pt x="843" y="1224"/>
                  <a:pt x="843" y="1224"/>
                  <a:pt x="843" y="1224"/>
                </a:cubicBezTo>
                <a:cubicBezTo>
                  <a:pt x="843" y="1375"/>
                  <a:pt x="843" y="1375"/>
                  <a:pt x="843" y="1375"/>
                </a:cubicBezTo>
                <a:cubicBezTo>
                  <a:pt x="828" y="1375"/>
                  <a:pt x="828" y="1375"/>
                  <a:pt x="828" y="1375"/>
                </a:cubicBezTo>
                <a:cubicBezTo>
                  <a:pt x="828" y="1387"/>
                  <a:pt x="828" y="1387"/>
                  <a:pt x="828" y="1387"/>
                </a:cubicBezTo>
                <a:cubicBezTo>
                  <a:pt x="816" y="1387"/>
                  <a:pt x="816" y="1387"/>
                  <a:pt x="816" y="1387"/>
                </a:cubicBezTo>
                <a:cubicBezTo>
                  <a:pt x="816" y="1403"/>
                  <a:pt x="816" y="1403"/>
                  <a:pt x="816" y="1403"/>
                </a:cubicBezTo>
                <a:cubicBezTo>
                  <a:pt x="804" y="1403"/>
                  <a:pt x="804" y="1403"/>
                  <a:pt x="804" y="1403"/>
                </a:cubicBezTo>
                <a:cubicBezTo>
                  <a:pt x="787" y="1393"/>
                  <a:pt x="787" y="1393"/>
                  <a:pt x="787" y="1393"/>
                </a:cubicBezTo>
                <a:cubicBezTo>
                  <a:pt x="787" y="1193"/>
                  <a:pt x="787" y="1193"/>
                  <a:pt x="787" y="1193"/>
                </a:cubicBezTo>
                <a:cubicBezTo>
                  <a:pt x="691" y="1193"/>
                  <a:pt x="691" y="1193"/>
                  <a:pt x="691" y="1193"/>
                </a:cubicBezTo>
                <a:cubicBezTo>
                  <a:pt x="691" y="1427"/>
                  <a:pt x="691" y="1427"/>
                  <a:pt x="691" y="1427"/>
                </a:cubicBezTo>
                <a:cubicBezTo>
                  <a:pt x="664" y="1427"/>
                  <a:pt x="664" y="1427"/>
                  <a:pt x="664" y="1427"/>
                </a:cubicBezTo>
                <a:cubicBezTo>
                  <a:pt x="664" y="1445"/>
                  <a:pt x="664" y="1445"/>
                  <a:pt x="664" y="1445"/>
                </a:cubicBezTo>
                <a:cubicBezTo>
                  <a:pt x="640" y="1445"/>
                  <a:pt x="640" y="1445"/>
                  <a:pt x="640" y="1445"/>
                </a:cubicBezTo>
                <a:cubicBezTo>
                  <a:pt x="640" y="1436"/>
                  <a:pt x="640" y="1436"/>
                  <a:pt x="640" y="1436"/>
                </a:cubicBezTo>
                <a:cubicBezTo>
                  <a:pt x="625" y="1436"/>
                  <a:pt x="625" y="1436"/>
                  <a:pt x="625" y="1436"/>
                </a:cubicBezTo>
                <a:cubicBezTo>
                  <a:pt x="625" y="1237"/>
                  <a:pt x="625" y="1237"/>
                  <a:pt x="625" y="1237"/>
                </a:cubicBezTo>
                <a:cubicBezTo>
                  <a:pt x="601" y="1237"/>
                  <a:pt x="601" y="1237"/>
                  <a:pt x="601" y="1237"/>
                </a:cubicBezTo>
                <a:cubicBezTo>
                  <a:pt x="601" y="1228"/>
                  <a:pt x="601" y="1228"/>
                  <a:pt x="601" y="1228"/>
                </a:cubicBezTo>
                <a:cubicBezTo>
                  <a:pt x="536" y="1228"/>
                  <a:pt x="536" y="1228"/>
                  <a:pt x="536" y="1228"/>
                </a:cubicBezTo>
                <a:cubicBezTo>
                  <a:pt x="536" y="1241"/>
                  <a:pt x="536" y="1241"/>
                  <a:pt x="536" y="1241"/>
                </a:cubicBezTo>
                <a:cubicBezTo>
                  <a:pt x="515" y="1241"/>
                  <a:pt x="515" y="1241"/>
                  <a:pt x="515" y="1241"/>
                </a:cubicBezTo>
                <a:cubicBezTo>
                  <a:pt x="515" y="1227"/>
                  <a:pt x="515" y="1227"/>
                  <a:pt x="515" y="1227"/>
                </a:cubicBezTo>
                <a:cubicBezTo>
                  <a:pt x="501" y="1227"/>
                  <a:pt x="501" y="1227"/>
                  <a:pt x="501" y="1227"/>
                </a:cubicBezTo>
                <a:cubicBezTo>
                  <a:pt x="501" y="1227"/>
                  <a:pt x="487" y="1169"/>
                  <a:pt x="456" y="1169"/>
                </a:cubicBezTo>
                <a:cubicBezTo>
                  <a:pt x="425" y="1169"/>
                  <a:pt x="401" y="1224"/>
                  <a:pt x="401" y="1224"/>
                </a:cubicBezTo>
                <a:cubicBezTo>
                  <a:pt x="392" y="1224"/>
                  <a:pt x="392" y="1224"/>
                  <a:pt x="392" y="1224"/>
                </a:cubicBezTo>
                <a:cubicBezTo>
                  <a:pt x="392" y="1243"/>
                  <a:pt x="392" y="1243"/>
                  <a:pt x="392" y="1243"/>
                </a:cubicBezTo>
                <a:cubicBezTo>
                  <a:pt x="373" y="1243"/>
                  <a:pt x="373" y="1243"/>
                  <a:pt x="373" y="1243"/>
                </a:cubicBezTo>
                <a:cubicBezTo>
                  <a:pt x="373" y="1233"/>
                  <a:pt x="373" y="1233"/>
                  <a:pt x="373" y="1233"/>
                </a:cubicBezTo>
                <a:cubicBezTo>
                  <a:pt x="320" y="1233"/>
                  <a:pt x="320" y="1233"/>
                  <a:pt x="320" y="1233"/>
                </a:cubicBezTo>
                <a:cubicBezTo>
                  <a:pt x="320" y="1245"/>
                  <a:pt x="320" y="1245"/>
                  <a:pt x="320" y="1245"/>
                </a:cubicBezTo>
                <a:cubicBezTo>
                  <a:pt x="303" y="1245"/>
                  <a:pt x="303" y="1245"/>
                  <a:pt x="303" y="1245"/>
                </a:cubicBezTo>
                <a:cubicBezTo>
                  <a:pt x="288" y="1257"/>
                  <a:pt x="288" y="1257"/>
                  <a:pt x="288" y="1257"/>
                </a:cubicBezTo>
                <a:cubicBezTo>
                  <a:pt x="288" y="1331"/>
                  <a:pt x="288" y="1331"/>
                  <a:pt x="288" y="1331"/>
                </a:cubicBezTo>
                <a:cubicBezTo>
                  <a:pt x="268" y="1331"/>
                  <a:pt x="268" y="1331"/>
                  <a:pt x="268" y="1331"/>
                </a:cubicBezTo>
                <a:cubicBezTo>
                  <a:pt x="268" y="1373"/>
                  <a:pt x="268" y="1373"/>
                  <a:pt x="268" y="1373"/>
                </a:cubicBezTo>
                <a:cubicBezTo>
                  <a:pt x="252" y="1373"/>
                  <a:pt x="252" y="1373"/>
                  <a:pt x="252" y="1373"/>
                </a:cubicBezTo>
                <a:cubicBezTo>
                  <a:pt x="252" y="1325"/>
                  <a:pt x="252" y="1325"/>
                  <a:pt x="252" y="1325"/>
                </a:cubicBezTo>
                <a:cubicBezTo>
                  <a:pt x="236" y="1325"/>
                  <a:pt x="236" y="1325"/>
                  <a:pt x="236" y="1325"/>
                </a:cubicBezTo>
                <a:cubicBezTo>
                  <a:pt x="236" y="1342"/>
                  <a:pt x="236" y="1342"/>
                  <a:pt x="236" y="1342"/>
                </a:cubicBezTo>
                <a:cubicBezTo>
                  <a:pt x="218" y="1342"/>
                  <a:pt x="218" y="1342"/>
                  <a:pt x="218" y="1342"/>
                </a:cubicBezTo>
                <a:cubicBezTo>
                  <a:pt x="218" y="1331"/>
                  <a:pt x="218" y="1331"/>
                  <a:pt x="218" y="1331"/>
                </a:cubicBezTo>
                <a:cubicBezTo>
                  <a:pt x="195" y="1331"/>
                  <a:pt x="195" y="1331"/>
                  <a:pt x="195" y="1331"/>
                </a:cubicBezTo>
                <a:cubicBezTo>
                  <a:pt x="195" y="1312"/>
                  <a:pt x="195" y="1312"/>
                  <a:pt x="195" y="1312"/>
                </a:cubicBezTo>
                <a:cubicBezTo>
                  <a:pt x="182" y="1299"/>
                  <a:pt x="182" y="1299"/>
                  <a:pt x="182" y="1299"/>
                </a:cubicBezTo>
                <a:cubicBezTo>
                  <a:pt x="168" y="1283"/>
                  <a:pt x="168" y="1283"/>
                  <a:pt x="168" y="1283"/>
                </a:cubicBezTo>
                <a:cubicBezTo>
                  <a:pt x="134" y="1283"/>
                  <a:pt x="134" y="1283"/>
                  <a:pt x="134" y="1283"/>
                </a:cubicBezTo>
                <a:cubicBezTo>
                  <a:pt x="102" y="1307"/>
                  <a:pt x="102" y="1307"/>
                  <a:pt x="102" y="1307"/>
                </a:cubicBezTo>
                <a:cubicBezTo>
                  <a:pt x="78" y="1307"/>
                  <a:pt x="78" y="1307"/>
                  <a:pt x="78" y="1307"/>
                </a:cubicBezTo>
                <a:cubicBezTo>
                  <a:pt x="78" y="1401"/>
                  <a:pt x="78" y="1401"/>
                  <a:pt x="78" y="1401"/>
                </a:cubicBezTo>
                <a:cubicBezTo>
                  <a:pt x="56" y="1357"/>
                  <a:pt x="56" y="1357"/>
                  <a:pt x="56" y="1357"/>
                </a:cubicBezTo>
                <a:cubicBezTo>
                  <a:pt x="56" y="1333"/>
                  <a:pt x="56" y="1333"/>
                  <a:pt x="56" y="1333"/>
                </a:cubicBezTo>
                <a:cubicBezTo>
                  <a:pt x="0" y="1333"/>
                  <a:pt x="0" y="1333"/>
                  <a:pt x="0" y="1333"/>
                </a:cubicBezTo>
                <a:cubicBezTo>
                  <a:pt x="0" y="1542"/>
                  <a:pt x="0" y="1542"/>
                  <a:pt x="0" y="1542"/>
                </a:cubicBezTo>
                <a:cubicBezTo>
                  <a:pt x="8000" y="1542"/>
                  <a:pt x="8000" y="1542"/>
                  <a:pt x="8000" y="1542"/>
                </a:cubicBezTo>
                <a:cubicBezTo>
                  <a:pt x="8000" y="1472"/>
                  <a:pt x="8000" y="1472"/>
                  <a:pt x="8000" y="1472"/>
                </a:cubicBezTo>
                <a:lnTo>
                  <a:pt x="7978" y="1472"/>
                </a:lnTo>
                <a:close/>
                <a:moveTo>
                  <a:pt x="3369" y="1457"/>
                </a:moveTo>
                <a:cubicBezTo>
                  <a:pt x="3356" y="1457"/>
                  <a:pt x="3356" y="1457"/>
                  <a:pt x="3356" y="1457"/>
                </a:cubicBezTo>
                <a:cubicBezTo>
                  <a:pt x="3356" y="1408"/>
                  <a:pt x="3356" y="1408"/>
                  <a:pt x="3356" y="1408"/>
                </a:cubicBezTo>
                <a:cubicBezTo>
                  <a:pt x="3369" y="1408"/>
                  <a:pt x="3369" y="1408"/>
                  <a:pt x="3369" y="1408"/>
                </a:cubicBezTo>
                <a:lnTo>
                  <a:pt x="3369" y="1457"/>
                </a:lnTo>
                <a:close/>
                <a:moveTo>
                  <a:pt x="3369" y="1389"/>
                </a:moveTo>
                <a:cubicBezTo>
                  <a:pt x="3356" y="1389"/>
                  <a:pt x="3356" y="1389"/>
                  <a:pt x="3356" y="1389"/>
                </a:cubicBezTo>
                <a:cubicBezTo>
                  <a:pt x="3356" y="1335"/>
                  <a:pt x="3356" y="1335"/>
                  <a:pt x="3356" y="1335"/>
                </a:cubicBezTo>
                <a:cubicBezTo>
                  <a:pt x="3369" y="1335"/>
                  <a:pt x="3369" y="1335"/>
                  <a:pt x="3369" y="1335"/>
                </a:cubicBezTo>
                <a:lnTo>
                  <a:pt x="3369" y="1389"/>
                </a:lnTo>
                <a:close/>
                <a:moveTo>
                  <a:pt x="3356" y="1141"/>
                </a:moveTo>
                <a:cubicBezTo>
                  <a:pt x="3356" y="1098"/>
                  <a:pt x="3356" y="1098"/>
                  <a:pt x="3356" y="1098"/>
                </a:cubicBezTo>
                <a:cubicBezTo>
                  <a:pt x="3356" y="1098"/>
                  <a:pt x="3373" y="1103"/>
                  <a:pt x="3373" y="1119"/>
                </a:cubicBezTo>
                <a:cubicBezTo>
                  <a:pt x="3373" y="1136"/>
                  <a:pt x="3356" y="1141"/>
                  <a:pt x="3356" y="1141"/>
                </a:cubicBezTo>
                <a:close/>
                <a:moveTo>
                  <a:pt x="3356" y="1060"/>
                </a:moveTo>
                <a:cubicBezTo>
                  <a:pt x="3356" y="1024"/>
                  <a:pt x="3356" y="1024"/>
                  <a:pt x="3356" y="1024"/>
                </a:cubicBezTo>
                <a:cubicBezTo>
                  <a:pt x="3356" y="1024"/>
                  <a:pt x="3373" y="1029"/>
                  <a:pt x="3373" y="1042"/>
                </a:cubicBezTo>
                <a:cubicBezTo>
                  <a:pt x="3373" y="1055"/>
                  <a:pt x="3356" y="1060"/>
                  <a:pt x="3356" y="1060"/>
                </a:cubicBezTo>
                <a:close/>
                <a:moveTo>
                  <a:pt x="3356" y="988"/>
                </a:moveTo>
                <a:cubicBezTo>
                  <a:pt x="3356" y="950"/>
                  <a:pt x="3356" y="950"/>
                  <a:pt x="3356" y="950"/>
                </a:cubicBezTo>
                <a:cubicBezTo>
                  <a:pt x="3356" y="950"/>
                  <a:pt x="3373" y="953"/>
                  <a:pt x="3373" y="969"/>
                </a:cubicBezTo>
                <a:cubicBezTo>
                  <a:pt x="3373" y="985"/>
                  <a:pt x="3356" y="988"/>
                  <a:pt x="3356" y="988"/>
                </a:cubicBezTo>
                <a:close/>
                <a:moveTo>
                  <a:pt x="3356" y="911"/>
                </a:moveTo>
                <a:cubicBezTo>
                  <a:pt x="3356" y="872"/>
                  <a:pt x="3356" y="872"/>
                  <a:pt x="3356" y="872"/>
                </a:cubicBezTo>
                <a:cubicBezTo>
                  <a:pt x="3356" y="872"/>
                  <a:pt x="3373" y="878"/>
                  <a:pt x="3373" y="891"/>
                </a:cubicBezTo>
                <a:cubicBezTo>
                  <a:pt x="3373" y="905"/>
                  <a:pt x="3356" y="911"/>
                  <a:pt x="3356" y="911"/>
                </a:cubicBezTo>
                <a:close/>
                <a:moveTo>
                  <a:pt x="3356" y="835"/>
                </a:moveTo>
                <a:cubicBezTo>
                  <a:pt x="3356" y="796"/>
                  <a:pt x="3356" y="796"/>
                  <a:pt x="3356" y="796"/>
                </a:cubicBezTo>
                <a:cubicBezTo>
                  <a:pt x="3356" y="796"/>
                  <a:pt x="3373" y="800"/>
                  <a:pt x="3373" y="815"/>
                </a:cubicBezTo>
                <a:cubicBezTo>
                  <a:pt x="3373" y="831"/>
                  <a:pt x="3356" y="835"/>
                  <a:pt x="3356" y="835"/>
                </a:cubicBezTo>
                <a:close/>
                <a:moveTo>
                  <a:pt x="3356" y="756"/>
                </a:moveTo>
                <a:cubicBezTo>
                  <a:pt x="3356" y="718"/>
                  <a:pt x="3356" y="718"/>
                  <a:pt x="3356" y="718"/>
                </a:cubicBezTo>
                <a:cubicBezTo>
                  <a:pt x="3356" y="718"/>
                  <a:pt x="3373" y="720"/>
                  <a:pt x="3373" y="737"/>
                </a:cubicBezTo>
                <a:cubicBezTo>
                  <a:pt x="3373" y="754"/>
                  <a:pt x="3356" y="756"/>
                  <a:pt x="3356" y="756"/>
                </a:cubicBezTo>
                <a:close/>
                <a:moveTo>
                  <a:pt x="5556" y="570"/>
                </a:moveTo>
                <a:cubicBezTo>
                  <a:pt x="5508" y="582"/>
                  <a:pt x="5508" y="582"/>
                  <a:pt x="5508" y="582"/>
                </a:cubicBezTo>
                <a:cubicBezTo>
                  <a:pt x="5490" y="529"/>
                  <a:pt x="5490" y="529"/>
                  <a:pt x="5490" y="529"/>
                </a:cubicBezTo>
                <a:cubicBezTo>
                  <a:pt x="5566" y="508"/>
                  <a:pt x="5566" y="508"/>
                  <a:pt x="5566" y="508"/>
                </a:cubicBezTo>
                <a:lnTo>
                  <a:pt x="5556" y="570"/>
                </a:lnTo>
                <a:close/>
              </a:path>
            </a:pathLst>
          </a:custGeom>
          <a:noFill/>
          <a:ln>
            <a:gradFill>
              <a:gsLst>
                <a:gs pos="0">
                  <a:schemeClr val="accent1">
                    <a:lumMod val="5000"/>
                    <a:lumOff val="95000"/>
                  </a:schemeClr>
                </a:gs>
                <a:gs pos="100000">
                  <a:srgbClr val="28A9D6"/>
                </a:gs>
              </a:gsLst>
              <a:lin ang="5400000" scaled="1"/>
            </a:gradFill>
          </a:ln>
          <a:effectLst/>
        </p:spPr>
        <p:txBody>
          <a:bodyPr vert="horz" wrap="square" lIns="121899" tIns="60949" rIns="121899" bIns="60949" numCol="1" anchor="t" anchorCtr="0" compatLnSpc="1"/>
          <a:lstStyle/>
          <a:p>
            <a:endParaRPr lang="zh-CN" altLang="en-US" sz="2400"/>
          </a:p>
        </p:txBody>
      </p:sp>
      <p:cxnSp>
        <p:nvCxnSpPr>
          <p:cNvPr id="31" name="直接连接符 30"/>
          <p:cNvCxnSpPr/>
          <p:nvPr userDrawn="1"/>
        </p:nvCxnSpPr>
        <p:spPr>
          <a:xfrm>
            <a:off x="0" y="6572272"/>
            <a:ext cx="9144000" cy="0"/>
          </a:xfrm>
          <a:prstGeom prst="line">
            <a:avLst/>
          </a:prstGeom>
          <a:ln w="19050">
            <a:solidFill>
              <a:srgbClr val="28A9D6"/>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reveal/>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457121" y="273600"/>
            <a:ext cx="8228891" cy="563112"/>
          </a:xfrm>
          <a:prstGeom prst="rect">
            <a:avLst/>
          </a:prstGeom>
        </p:spPr>
        <p:txBody>
          <a:bodyPr lIns="0" tIns="0" rIns="0" bIns="0" anchor="ctr"/>
          <a:lstStyle>
            <a:lvl1pPr>
              <a:defRPr sz="3200">
                <a:latin typeface="微软雅黑" panose="020B0503020204020204" pitchFamily="34" charset="-122"/>
                <a:ea typeface="微软雅黑" panose="020B0503020204020204" pitchFamily="34" charset="-122"/>
              </a:defRPr>
            </a:lvl1pPr>
          </a:lstStyle>
          <a:p>
            <a:pPr algn="ctr"/>
            <a:endParaRPr lang="en-US" sz="4400" b="0" strike="noStrike" spc="-1" dirty="0">
              <a:solidFill>
                <a:srgbClr val="000000"/>
              </a:solidFill>
              <a:uFill>
                <a:solidFill>
                  <a:srgbClr val="FFFFFF"/>
                </a:solidFill>
              </a:uFill>
              <a:latin typeface="Arial" panose="020B0604020202020204"/>
            </a:endParaRPr>
          </a:p>
        </p:txBody>
      </p:sp>
      <p:sp>
        <p:nvSpPr>
          <p:cNvPr id="45" name="PlaceHolder 2"/>
          <p:cNvSpPr>
            <a:spLocks noGrp="1"/>
          </p:cNvSpPr>
          <p:nvPr>
            <p:ph type="subTitle"/>
          </p:nvPr>
        </p:nvSpPr>
        <p:spPr>
          <a:xfrm>
            <a:off x="457121" y="1484784"/>
            <a:ext cx="8228891" cy="4536504"/>
          </a:xfrm>
          <a:prstGeom prst="rect">
            <a:avLst/>
          </a:prstGeom>
        </p:spPr>
        <p:txBody>
          <a:bodyPr lIns="0" tIns="0" rIns="0" bIns="0" anchor="ctr"/>
          <a:lstStyle>
            <a:lvl1pPr algn="l">
              <a:defRPr/>
            </a:lvl1pPr>
          </a:lstStyle>
          <a:p>
            <a:pPr algn="ctr"/>
            <a:endParaRPr lang="en-US" sz="3200" b="0" strike="noStrike" spc="-1" dirty="0">
              <a:solidFill>
                <a:srgbClr val="000000"/>
              </a:solidFill>
              <a:uFill>
                <a:solidFill>
                  <a:srgbClr val="FFFFFF"/>
                </a:solidFill>
              </a:uFill>
              <a:latin typeface="Arial" panose="020B0604020202020204"/>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pic>
        <p:nvPicPr>
          <p:cNvPr id="7" name="内容占位符 4"/>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0000" b="90000" l="10000" r="90000">
                        <a14:foregroundMark x1="56929" y1="49825" x2="57899" y2="43816"/>
                        <a14:foregroundMark x1="57605" y1="43816" x2="59723" y2="44693"/>
                        <a14:foregroundMark x1="60694" y1="39649" x2="66549" y2="43158"/>
                        <a14:foregroundMark x1="63842" y1="37588" x2="70727" y2="44079"/>
                      </a14:backgroundRemoval>
                    </a14:imgEffect>
                  </a14:imgLayer>
                </a14:imgProps>
              </a:ext>
              <a:ext uri="{28A0092B-C50C-407E-A947-70E740481C1C}">
                <a14:useLocalDpi xmlns:a14="http://schemas.microsoft.com/office/drawing/2010/main" val="0"/>
              </a:ext>
            </a:extLst>
          </a:blip>
          <a:stretch>
            <a:fillRect/>
          </a:stretch>
        </p:blipFill>
        <p:spPr>
          <a:xfrm>
            <a:off x="-1712807" y="-652657"/>
            <a:ext cx="3789801" cy="2667387"/>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90081" y="2665379"/>
            <a:ext cx="3655181"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92704" y="2665379"/>
            <a:ext cx="3673182"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2.pn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181100" y="806450"/>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fld>
            <a:endParaRPr lang="zh-CN" altLang="en-US"/>
          </a:p>
        </p:txBody>
      </p:sp>
      <p:sp>
        <p:nvSpPr>
          <p:cNvPr id="5"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image" Target="../media/image10.png"/><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1" Type="http://schemas.openxmlformats.org/officeDocument/2006/relationships/notesSlide" Target="../notesSlides/notesSlide1.xml"/><Relationship Id="rId10" Type="http://schemas.openxmlformats.org/officeDocument/2006/relationships/slideLayout" Target="../slideLayouts/slideLayout2.xml"/><Relationship Id="rId1" Type="http://schemas.openxmlformats.org/officeDocument/2006/relationships/tags" Target="../tags/tag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jpeg"/><Relationship Id="rId1" Type="http://schemas.openxmlformats.org/officeDocument/2006/relationships/image" Target="../media/image1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jpe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CustomShape 1"/>
          <p:cNvSpPr/>
          <p:nvPr/>
        </p:nvSpPr>
        <p:spPr>
          <a:xfrm>
            <a:off x="0" y="595"/>
            <a:ext cx="9143133" cy="1699625"/>
          </a:xfrm>
          <a:custGeom>
            <a:avLst/>
            <a:gdLst/>
            <a:ahLst/>
            <a:cxnLst/>
            <a:rect l="l" t="t" r="r" b="b"/>
            <a:pathLst>
              <a:path w="8000" h="1542">
                <a:moveTo>
                  <a:pt x="7978" y="1472"/>
                </a:moveTo>
                <a:cubicBezTo>
                  <a:pt x="7978" y="1462"/>
                  <a:pt x="7978" y="1462"/>
                  <a:pt x="7978" y="1462"/>
                </a:cubicBezTo>
                <a:cubicBezTo>
                  <a:pt x="7966" y="1462"/>
                  <a:pt x="7966" y="1462"/>
                  <a:pt x="7966" y="1462"/>
                </a:cubicBezTo>
                <a:cubicBezTo>
                  <a:pt x="7966" y="1436"/>
                  <a:pt x="7966" y="1436"/>
                  <a:pt x="7966" y="1436"/>
                </a:cubicBezTo>
                <a:cubicBezTo>
                  <a:pt x="7955" y="1436"/>
                  <a:pt x="7955" y="1436"/>
                  <a:pt x="7955" y="1436"/>
                </a:cubicBezTo>
                <a:cubicBezTo>
                  <a:pt x="7955" y="1420"/>
                  <a:pt x="7955" y="1420"/>
                  <a:pt x="7955" y="1420"/>
                </a:cubicBezTo>
                <a:cubicBezTo>
                  <a:pt x="7941" y="1420"/>
                  <a:pt x="7941" y="1420"/>
                  <a:pt x="7941" y="1420"/>
                </a:cubicBezTo>
                <a:cubicBezTo>
                  <a:pt x="7941" y="1428"/>
                  <a:pt x="7941" y="1428"/>
                  <a:pt x="7941" y="1428"/>
                </a:cubicBezTo>
                <a:cubicBezTo>
                  <a:pt x="7933" y="1428"/>
                  <a:pt x="7933" y="1428"/>
                  <a:pt x="7933" y="1428"/>
                </a:cubicBezTo>
                <a:cubicBezTo>
                  <a:pt x="7933" y="1418"/>
                  <a:pt x="7933" y="1418"/>
                  <a:pt x="7933" y="1418"/>
                </a:cubicBezTo>
                <a:cubicBezTo>
                  <a:pt x="7916" y="1418"/>
                  <a:pt x="7916" y="1418"/>
                  <a:pt x="7916" y="1418"/>
                </a:cubicBezTo>
                <a:cubicBezTo>
                  <a:pt x="7916" y="1433"/>
                  <a:pt x="7916" y="1433"/>
                  <a:pt x="7916" y="1433"/>
                </a:cubicBezTo>
                <a:cubicBezTo>
                  <a:pt x="7895" y="1433"/>
                  <a:pt x="7895" y="1433"/>
                  <a:pt x="7895" y="1433"/>
                </a:cubicBezTo>
                <a:cubicBezTo>
                  <a:pt x="7895" y="1335"/>
                  <a:pt x="7895" y="1335"/>
                  <a:pt x="7895" y="1335"/>
                </a:cubicBezTo>
                <a:cubicBezTo>
                  <a:pt x="7879" y="1335"/>
                  <a:pt x="7879" y="1335"/>
                  <a:pt x="7879" y="1335"/>
                </a:cubicBezTo>
                <a:cubicBezTo>
                  <a:pt x="7855" y="1316"/>
                  <a:pt x="7855" y="1316"/>
                  <a:pt x="7855" y="1316"/>
                </a:cubicBezTo>
                <a:cubicBezTo>
                  <a:pt x="7855" y="1300"/>
                  <a:pt x="7855" y="1300"/>
                  <a:pt x="7855" y="1300"/>
                </a:cubicBezTo>
                <a:cubicBezTo>
                  <a:pt x="7843" y="1300"/>
                  <a:pt x="7843" y="1300"/>
                  <a:pt x="7843" y="1300"/>
                </a:cubicBezTo>
                <a:cubicBezTo>
                  <a:pt x="7843" y="1315"/>
                  <a:pt x="7843" y="1315"/>
                  <a:pt x="7843" y="1315"/>
                </a:cubicBezTo>
                <a:cubicBezTo>
                  <a:pt x="7832" y="1315"/>
                  <a:pt x="7832" y="1315"/>
                  <a:pt x="7832" y="1315"/>
                </a:cubicBezTo>
                <a:cubicBezTo>
                  <a:pt x="7832" y="1300"/>
                  <a:pt x="7832" y="1300"/>
                  <a:pt x="7832" y="1300"/>
                </a:cubicBezTo>
                <a:cubicBezTo>
                  <a:pt x="7821" y="1300"/>
                  <a:pt x="7821" y="1300"/>
                  <a:pt x="7821" y="1300"/>
                </a:cubicBezTo>
                <a:cubicBezTo>
                  <a:pt x="7821" y="1315"/>
                  <a:pt x="7821" y="1315"/>
                  <a:pt x="7821" y="1315"/>
                </a:cubicBezTo>
                <a:cubicBezTo>
                  <a:pt x="7806" y="1335"/>
                  <a:pt x="7806" y="1335"/>
                  <a:pt x="7806" y="1335"/>
                </a:cubicBezTo>
                <a:cubicBezTo>
                  <a:pt x="7789" y="1335"/>
                  <a:pt x="7789" y="1335"/>
                  <a:pt x="7789" y="1335"/>
                </a:cubicBezTo>
                <a:cubicBezTo>
                  <a:pt x="7789" y="1436"/>
                  <a:pt x="7789" y="1436"/>
                  <a:pt x="7789" y="1436"/>
                </a:cubicBezTo>
                <a:cubicBezTo>
                  <a:pt x="7749" y="1436"/>
                  <a:pt x="7749" y="1436"/>
                  <a:pt x="7749" y="1436"/>
                </a:cubicBezTo>
                <a:cubicBezTo>
                  <a:pt x="7749" y="1345"/>
                  <a:pt x="7749" y="1345"/>
                  <a:pt x="7749" y="1345"/>
                </a:cubicBezTo>
                <a:cubicBezTo>
                  <a:pt x="7738" y="1345"/>
                  <a:pt x="7738" y="1345"/>
                  <a:pt x="7738" y="1345"/>
                </a:cubicBezTo>
                <a:cubicBezTo>
                  <a:pt x="7738" y="1352"/>
                  <a:pt x="7738" y="1352"/>
                  <a:pt x="7738" y="1352"/>
                </a:cubicBezTo>
                <a:cubicBezTo>
                  <a:pt x="7724" y="1352"/>
                  <a:pt x="7724" y="1352"/>
                  <a:pt x="7724" y="1352"/>
                </a:cubicBezTo>
                <a:cubicBezTo>
                  <a:pt x="7724" y="1337"/>
                  <a:pt x="7724" y="1337"/>
                  <a:pt x="7724" y="1337"/>
                </a:cubicBezTo>
                <a:cubicBezTo>
                  <a:pt x="7713" y="1337"/>
                  <a:pt x="7713" y="1337"/>
                  <a:pt x="7713" y="1337"/>
                </a:cubicBezTo>
                <a:cubicBezTo>
                  <a:pt x="7713" y="1321"/>
                  <a:pt x="7713" y="1321"/>
                  <a:pt x="7713" y="1321"/>
                </a:cubicBezTo>
                <a:cubicBezTo>
                  <a:pt x="7697" y="1321"/>
                  <a:pt x="7697" y="1321"/>
                  <a:pt x="7697" y="1321"/>
                </a:cubicBezTo>
                <a:cubicBezTo>
                  <a:pt x="7697" y="1336"/>
                  <a:pt x="7697" y="1336"/>
                  <a:pt x="7697" y="1336"/>
                </a:cubicBezTo>
                <a:cubicBezTo>
                  <a:pt x="7687" y="1336"/>
                  <a:pt x="7687" y="1336"/>
                  <a:pt x="7687" y="1336"/>
                </a:cubicBezTo>
                <a:cubicBezTo>
                  <a:pt x="7687" y="1324"/>
                  <a:pt x="7687" y="1324"/>
                  <a:pt x="7687" y="1324"/>
                </a:cubicBezTo>
                <a:cubicBezTo>
                  <a:pt x="7673" y="1324"/>
                  <a:pt x="7673" y="1324"/>
                  <a:pt x="7673" y="1324"/>
                </a:cubicBezTo>
                <a:cubicBezTo>
                  <a:pt x="7673" y="1336"/>
                  <a:pt x="7673" y="1336"/>
                  <a:pt x="7673" y="1336"/>
                </a:cubicBezTo>
                <a:cubicBezTo>
                  <a:pt x="7659" y="1336"/>
                  <a:pt x="7659" y="1336"/>
                  <a:pt x="7659" y="1336"/>
                </a:cubicBezTo>
                <a:cubicBezTo>
                  <a:pt x="7659" y="1326"/>
                  <a:pt x="7659" y="1326"/>
                  <a:pt x="7659" y="1326"/>
                </a:cubicBezTo>
                <a:cubicBezTo>
                  <a:pt x="7645" y="1326"/>
                  <a:pt x="7645" y="1326"/>
                  <a:pt x="7645" y="1326"/>
                </a:cubicBezTo>
                <a:cubicBezTo>
                  <a:pt x="7645" y="1356"/>
                  <a:pt x="7645" y="1356"/>
                  <a:pt x="7645" y="1356"/>
                </a:cubicBezTo>
                <a:cubicBezTo>
                  <a:pt x="7616" y="1356"/>
                  <a:pt x="7616" y="1356"/>
                  <a:pt x="7616" y="1356"/>
                </a:cubicBezTo>
                <a:cubicBezTo>
                  <a:pt x="7616" y="1439"/>
                  <a:pt x="7616" y="1439"/>
                  <a:pt x="7616" y="1439"/>
                </a:cubicBezTo>
                <a:cubicBezTo>
                  <a:pt x="7581" y="1439"/>
                  <a:pt x="7581" y="1439"/>
                  <a:pt x="7581" y="1439"/>
                </a:cubicBezTo>
                <a:cubicBezTo>
                  <a:pt x="7581" y="1337"/>
                  <a:pt x="7581" y="1337"/>
                  <a:pt x="7581" y="1337"/>
                </a:cubicBezTo>
                <a:cubicBezTo>
                  <a:pt x="7557" y="1337"/>
                  <a:pt x="7557" y="1337"/>
                  <a:pt x="7557" y="1337"/>
                </a:cubicBezTo>
                <a:cubicBezTo>
                  <a:pt x="7538" y="1313"/>
                  <a:pt x="7538" y="1313"/>
                  <a:pt x="7538" y="1313"/>
                </a:cubicBezTo>
                <a:cubicBezTo>
                  <a:pt x="7497" y="1313"/>
                  <a:pt x="7497" y="1313"/>
                  <a:pt x="7497" y="1313"/>
                </a:cubicBezTo>
                <a:cubicBezTo>
                  <a:pt x="7497" y="1416"/>
                  <a:pt x="7497" y="1416"/>
                  <a:pt x="7497" y="1416"/>
                </a:cubicBezTo>
                <a:cubicBezTo>
                  <a:pt x="7483" y="1416"/>
                  <a:pt x="7483" y="1416"/>
                  <a:pt x="7483" y="1416"/>
                </a:cubicBezTo>
                <a:cubicBezTo>
                  <a:pt x="7483" y="1314"/>
                  <a:pt x="7483" y="1314"/>
                  <a:pt x="7483" y="1314"/>
                </a:cubicBezTo>
                <a:cubicBezTo>
                  <a:pt x="7465" y="1285"/>
                  <a:pt x="7465" y="1285"/>
                  <a:pt x="7465" y="1285"/>
                </a:cubicBezTo>
                <a:cubicBezTo>
                  <a:pt x="7452" y="1285"/>
                  <a:pt x="7452" y="1285"/>
                  <a:pt x="7452" y="1285"/>
                </a:cubicBezTo>
                <a:cubicBezTo>
                  <a:pt x="7452" y="1291"/>
                  <a:pt x="7452" y="1291"/>
                  <a:pt x="7452" y="1291"/>
                </a:cubicBezTo>
                <a:cubicBezTo>
                  <a:pt x="7441" y="1291"/>
                  <a:pt x="7441" y="1291"/>
                  <a:pt x="7441" y="1291"/>
                </a:cubicBezTo>
                <a:cubicBezTo>
                  <a:pt x="7441" y="1287"/>
                  <a:pt x="7441" y="1287"/>
                  <a:pt x="7441" y="1287"/>
                </a:cubicBezTo>
                <a:cubicBezTo>
                  <a:pt x="7430" y="1287"/>
                  <a:pt x="7430" y="1287"/>
                  <a:pt x="7430" y="1287"/>
                </a:cubicBezTo>
                <a:cubicBezTo>
                  <a:pt x="7430" y="1301"/>
                  <a:pt x="7430" y="1301"/>
                  <a:pt x="7430" y="1301"/>
                </a:cubicBezTo>
                <a:cubicBezTo>
                  <a:pt x="7383" y="1301"/>
                  <a:pt x="7383" y="1301"/>
                  <a:pt x="7383" y="1301"/>
                </a:cubicBezTo>
                <a:cubicBezTo>
                  <a:pt x="7383" y="1286"/>
                  <a:pt x="7383" y="1286"/>
                  <a:pt x="7383" y="1286"/>
                </a:cubicBezTo>
                <a:cubicBezTo>
                  <a:pt x="7370" y="1261"/>
                  <a:pt x="7370" y="1261"/>
                  <a:pt x="7370" y="1261"/>
                </a:cubicBezTo>
                <a:cubicBezTo>
                  <a:pt x="7326" y="1261"/>
                  <a:pt x="7326" y="1261"/>
                  <a:pt x="7326" y="1261"/>
                </a:cubicBezTo>
                <a:cubicBezTo>
                  <a:pt x="7326" y="1286"/>
                  <a:pt x="7326" y="1286"/>
                  <a:pt x="7326" y="1286"/>
                </a:cubicBezTo>
                <a:cubicBezTo>
                  <a:pt x="7297" y="1286"/>
                  <a:pt x="7297" y="1286"/>
                  <a:pt x="7297" y="1286"/>
                </a:cubicBezTo>
                <a:cubicBezTo>
                  <a:pt x="7297" y="1303"/>
                  <a:pt x="7297" y="1303"/>
                  <a:pt x="7297" y="1303"/>
                </a:cubicBezTo>
                <a:cubicBezTo>
                  <a:pt x="7292" y="1303"/>
                  <a:pt x="7292" y="1303"/>
                  <a:pt x="7292" y="1303"/>
                </a:cubicBezTo>
                <a:cubicBezTo>
                  <a:pt x="7292" y="1358"/>
                  <a:pt x="7292" y="1358"/>
                  <a:pt x="7292" y="1358"/>
                </a:cubicBezTo>
                <a:cubicBezTo>
                  <a:pt x="7281" y="1358"/>
                  <a:pt x="7281" y="1358"/>
                  <a:pt x="7281" y="1358"/>
                </a:cubicBezTo>
                <a:cubicBezTo>
                  <a:pt x="7281" y="1302"/>
                  <a:pt x="7281" y="1302"/>
                  <a:pt x="7281" y="1302"/>
                </a:cubicBezTo>
                <a:cubicBezTo>
                  <a:pt x="7273" y="1302"/>
                  <a:pt x="7273" y="1302"/>
                  <a:pt x="7273" y="1302"/>
                </a:cubicBezTo>
                <a:cubicBezTo>
                  <a:pt x="7273" y="1279"/>
                  <a:pt x="7273" y="1279"/>
                  <a:pt x="7273" y="1279"/>
                </a:cubicBezTo>
                <a:cubicBezTo>
                  <a:pt x="7210" y="1279"/>
                  <a:pt x="7210" y="1279"/>
                  <a:pt x="7210" y="1279"/>
                </a:cubicBezTo>
                <a:cubicBezTo>
                  <a:pt x="7210" y="1303"/>
                  <a:pt x="7210" y="1303"/>
                  <a:pt x="7210" y="1303"/>
                </a:cubicBezTo>
                <a:cubicBezTo>
                  <a:pt x="7179" y="1303"/>
                  <a:pt x="7179" y="1303"/>
                  <a:pt x="7179" y="1303"/>
                </a:cubicBezTo>
                <a:cubicBezTo>
                  <a:pt x="7179" y="1323"/>
                  <a:pt x="7179" y="1323"/>
                  <a:pt x="7179" y="1323"/>
                </a:cubicBezTo>
                <a:cubicBezTo>
                  <a:pt x="7170" y="1323"/>
                  <a:pt x="7170" y="1323"/>
                  <a:pt x="7170" y="1323"/>
                </a:cubicBezTo>
                <a:cubicBezTo>
                  <a:pt x="7170" y="1352"/>
                  <a:pt x="7170" y="1352"/>
                  <a:pt x="7170" y="1352"/>
                </a:cubicBezTo>
                <a:cubicBezTo>
                  <a:pt x="7090" y="1352"/>
                  <a:pt x="7090" y="1352"/>
                  <a:pt x="7090" y="1352"/>
                </a:cubicBezTo>
                <a:cubicBezTo>
                  <a:pt x="7090" y="1362"/>
                  <a:pt x="7090" y="1362"/>
                  <a:pt x="7090" y="1362"/>
                </a:cubicBezTo>
                <a:cubicBezTo>
                  <a:pt x="7069" y="1362"/>
                  <a:pt x="7069" y="1362"/>
                  <a:pt x="7069" y="1362"/>
                </a:cubicBezTo>
                <a:cubicBezTo>
                  <a:pt x="7069" y="1308"/>
                  <a:pt x="7069" y="1308"/>
                  <a:pt x="7069" y="1308"/>
                </a:cubicBezTo>
                <a:cubicBezTo>
                  <a:pt x="7036" y="1308"/>
                  <a:pt x="7036" y="1308"/>
                  <a:pt x="7036" y="1308"/>
                </a:cubicBezTo>
                <a:cubicBezTo>
                  <a:pt x="7036" y="1291"/>
                  <a:pt x="7036" y="1291"/>
                  <a:pt x="7036" y="1291"/>
                </a:cubicBezTo>
                <a:cubicBezTo>
                  <a:pt x="7010" y="1291"/>
                  <a:pt x="7010" y="1291"/>
                  <a:pt x="7010" y="1291"/>
                </a:cubicBezTo>
                <a:cubicBezTo>
                  <a:pt x="7010" y="1305"/>
                  <a:pt x="7010" y="1305"/>
                  <a:pt x="7010" y="1305"/>
                </a:cubicBezTo>
                <a:cubicBezTo>
                  <a:pt x="6993" y="1305"/>
                  <a:pt x="6993" y="1305"/>
                  <a:pt x="6993" y="1305"/>
                </a:cubicBezTo>
                <a:cubicBezTo>
                  <a:pt x="6993" y="1400"/>
                  <a:pt x="6993" y="1400"/>
                  <a:pt x="6993" y="1400"/>
                </a:cubicBezTo>
                <a:cubicBezTo>
                  <a:pt x="6972" y="1400"/>
                  <a:pt x="6972" y="1400"/>
                  <a:pt x="6972" y="1400"/>
                </a:cubicBezTo>
                <a:cubicBezTo>
                  <a:pt x="6972" y="1391"/>
                  <a:pt x="6972" y="1391"/>
                  <a:pt x="6972" y="1391"/>
                </a:cubicBezTo>
                <a:cubicBezTo>
                  <a:pt x="6952" y="1391"/>
                  <a:pt x="6952" y="1391"/>
                  <a:pt x="6952" y="1391"/>
                </a:cubicBezTo>
                <a:cubicBezTo>
                  <a:pt x="6952" y="1405"/>
                  <a:pt x="6952" y="1405"/>
                  <a:pt x="6952" y="1405"/>
                </a:cubicBezTo>
                <a:cubicBezTo>
                  <a:pt x="6936" y="1405"/>
                  <a:pt x="6936" y="1405"/>
                  <a:pt x="6936" y="1405"/>
                </a:cubicBezTo>
                <a:cubicBezTo>
                  <a:pt x="6936" y="1375"/>
                  <a:pt x="6936" y="1375"/>
                  <a:pt x="6936" y="1375"/>
                </a:cubicBezTo>
                <a:cubicBezTo>
                  <a:pt x="6922" y="1375"/>
                  <a:pt x="6922" y="1375"/>
                  <a:pt x="6922" y="1375"/>
                </a:cubicBezTo>
                <a:cubicBezTo>
                  <a:pt x="6922" y="1357"/>
                  <a:pt x="6922" y="1357"/>
                  <a:pt x="6922" y="1357"/>
                </a:cubicBezTo>
                <a:cubicBezTo>
                  <a:pt x="6906" y="1357"/>
                  <a:pt x="6906" y="1357"/>
                  <a:pt x="6906" y="1357"/>
                </a:cubicBezTo>
                <a:cubicBezTo>
                  <a:pt x="6886" y="1357"/>
                  <a:pt x="6886" y="1357"/>
                  <a:pt x="6886" y="1357"/>
                </a:cubicBezTo>
                <a:cubicBezTo>
                  <a:pt x="6886" y="1348"/>
                  <a:pt x="6886" y="1348"/>
                  <a:pt x="6886" y="1348"/>
                </a:cubicBezTo>
                <a:cubicBezTo>
                  <a:pt x="6852" y="1348"/>
                  <a:pt x="6852" y="1348"/>
                  <a:pt x="6852" y="1348"/>
                </a:cubicBezTo>
                <a:cubicBezTo>
                  <a:pt x="6852" y="1334"/>
                  <a:pt x="6852" y="1334"/>
                  <a:pt x="6852" y="1334"/>
                </a:cubicBezTo>
                <a:cubicBezTo>
                  <a:pt x="6839" y="1334"/>
                  <a:pt x="6839" y="1334"/>
                  <a:pt x="6839" y="1334"/>
                </a:cubicBezTo>
                <a:cubicBezTo>
                  <a:pt x="6839" y="1344"/>
                  <a:pt x="6839" y="1344"/>
                  <a:pt x="6839" y="1344"/>
                </a:cubicBezTo>
                <a:cubicBezTo>
                  <a:pt x="6786" y="1344"/>
                  <a:pt x="6786" y="1344"/>
                  <a:pt x="6786" y="1344"/>
                </a:cubicBezTo>
                <a:cubicBezTo>
                  <a:pt x="6786" y="1355"/>
                  <a:pt x="6786" y="1355"/>
                  <a:pt x="6786" y="1355"/>
                </a:cubicBezTo>
                <a:cubicBezTo>
                  <a:pt x="6776" y="1355"/>
                  <a:pt x="6776" y="1355"/>
                  <a:pt x="6776" y="1355"/>
                </a:cubicBezTo>
                <a:cubicBezTo>
                  <a:pt x="6776" y="1370"/>
                  <a:pt x="6776" y="1370"/>
                  <a:pt x="6776" y="1370"/>
                </a:cubicBezTo>
                <a:cubicBezTo>
                  <a:pt x="6766" y="1380"/>
                  <a:pt x="6766" y="1380"/>
                  <a:pt x="6766" y="1380"/>
                </a:cubicBezTo>
                <a:cubicBezTo>
                  <a:pt x="6766" y="1411"/>
                  <a:pt x="6766" y="1411"/>
                  <a:pt x="6766" y="1411"/>
                </a:cubicBezTo>
                <a:cubicBezTo>
                  <a:pt x="6755" y="1411"/>
                  <a:pt x="6755" y="1411"/>
                  <a:pt x="6755" y="1411"/>
                </a:cubicBezTo>
                <a:cubicBezTo>
                  <a:pt x="6755" y="1381"/>
                  <a:pt x="6755" y="1381"/>
                  <a:pt x="6755" y="1381"/>
                </a:cubicBezTo>
                <a:cubicBezTo>
                  <a:pt x="6744" y="1367"/>
                  <a:pt x="6744" y="1367"/>
                  <a:pt x="6744" y="1367"/>
                </a:cubicBezTo>
                <a:cubicBezTo>
                  <a:pt x="6744" y="1291"/>
                  <a:pt x="6744" y="1291"/>
                  <a:pt x="6744" y="1291"/>
                </a:cubicBezTo>
                <a:cubicBezTo>
                  <a:pt x="6727" y="1291"/>
                  <a:pt x="6727" y="1291"/>
                  <a:pt x="6727" y="1291"/>
                </a:cubicBezTo>
                <a:cubicBezTo>
                  <a:pt x="6727" y="1217"/>
                  <a:pt x="6727" y="1217"/>
                  <a:pt x="6727" y="1217"/>
                </a:cubicBezTo>
                <a:cubicBezTo>
                  <a:pt x="6670" y="1217"/>
                  <a:pt x="6670" y="1217"/>
                  <a:pt x="6670" y="1217"/>
                </a:cubicBezTo>
                <a:cubicBezTo>
                  <a:pt x="6670" y="1194"/>
                  <a:pt x="6670" y="1194"/>
                  <a:pt x="6670" y="1194"/>
                </a:cubicBezTo>
                <a:cubicBezTo>
                  <a:pt x="6640" y="1194"/>
                  <a:pt x="6640" y="1194"/>
                  <a:pt x="6640" y="1194"/>
                </a:cubicBezTo>
                <a:cubicBezTo>
                  <a:pt x="6640" y="1246"/>
                  <a:pt x="6640" y="1246"/>
                  <a:pt x="6640" y="1246"/>
                </a:cubicBezTo>
                <a:cubicBezTo>
                  <a:pt x="6625" y="1246"/>
                  <a:pt x="6625" y="1246"/>
                  <a:pt x="6625" y="1246"/>
                </a:cubicBezTo>
                <a:cubicBezTo>
                  <a:pt x="6625" y="1229"/>
                  <a:pt x="6625" y="1229"/>
                  <a:pt x="6625" y="1229"/>
                </a:cubicBezTo>
                <a:cubicBezTo>
                  <a:pt x="6625" y="1229"/>
                  <a:pt x="6614" y="1229"/>
                  <a:pt x="6609" y="1229"/>
                </a:cubicBezTo>
                <a:cubicBezTo>
                  <a:pt x="6604" y="1229"/>
                  <a:pt x="6604" y="1246"/>
                  <a:pt x="6604" y="1246"/>
                </a:cubicBezTo>
                <a:cubicBezTo>
                  <a:pt x="6604" y="1293"/>
                  <a:pt x="6604" y="1293"/>
                  <a:pt x="6604" y="1293"/>
                </a:cubicBezTo>
                <a:cubicBezTo>
                  <a:pt x="6562" y="1293"/>
                  <a:pt x="6562" y="1293"/>
                  <a:pt x="6562" y="1293"/>
                </a:cubicBezTo>
                <a:cubicBezTo>
                  <a:pt x="6562" y="1130"/>
                  <a:pt x="6562" y="1130"/>
                  <a:pt x="6562" y="1130"/>
                </a:cubicBezTo>
                <a:cubicBezTo>
                  <a:pt x="6505" y="1130"/>
                  <a:pt x="6505" y="1130"/>
                  <a:pt x="6505" y="1130"/>
                </a:cubicBezTo>
                <a:cubicBezTo>
                  <a:pt x="6505" y="1157"/>
                  <a:pt x="6505" y="1157"/>
                  <a:pt x="6505" y="1157"/>
                </a:cubicBezTo>
                <a:cubicBezTo>
                  <a:pt x="6481" y="1157"/>
                  <a:pt x="6477" y="1169"/>
                  <a:pt x="6477" y="1169"/>
                </a:cubicBezTo>
                <a:cubicBezTo>
                  <a:pt x="6450" y="1169"/>
                  <a:pt x="6450" y="1169"/>
                  <a:pt x="6450" y="1169"/>
                </a:cubicBezTo>
                <a:cubicBezTo>
                  <a:pt x="6450" y="1202"/>
                  <a:pt x="6450" y="1202"/>
                  <a:pt x="6450" y="1202"/>
                </a:cubicBezTo>
                <a:cubicBezTo>
                  <a:pt x="6438" y="1202"/>
                  <a:pt x="6438" y="1202"/>
                  <a:pt x="6438" y="1202"/>
                </a:cubicBezTo>
                <a:cubicBezTo>
                  <a:pt x="6438" y="1333"/>
                  <a:pt x="6438" y="1333"/>
                  <a:pt x="6438" y="1333"/>
                </a:cubicBezTo>
                <a:cubicBezTo>
                  <a:pt x="6414" y="1333"/>
                  <a:pt x="6414" y="1333"/>
                  <a:pt x="6414" y="1333"/>
                </a:cubicBezTo>
                <a:cubicBezTo>
                  <a:pt x="6414" y="1314"/>
                  <a:pt x="6414" y="1314"/>
                  <a:pt x="6414" y="1314"/>
                </a:cubicBezTo>
                <a:cubicBezTo>
                  <a:pt x="6401" y="1301"/>
                  <a:pt x="6401" y="1301"/>
                  <a:pt x="6401" y="1301"/>
                </a:cubicBezTo>
                <a:cubicBezTo>
                  <a:pt x="6394" y="1301"/>
                  <a:pt x="6394" y="1301"/>
                  <a:pt x="6394" y="1301"/>
                </a:cubicBezTo>
                <a:cubicBezTo>
                  <a:pt x="6381" y="1311"/>
                  <a:pt x="6381" y="1311"/>
                  <a:pt x="6381" y="1311"/>
                </a:cubicBezTo>
                <a:cubicBezTo>
                  <a:pt x="6381" y="1078"/>
                  <a:pt x="6381" y="1078"/>
                  <a:pt x="6381" y="1078"/>
                </a:cubicBezTo>
                <a:cubicBezTo>
                  <a:pt x="6322" y="1065"/>
                  <a:pt x="6322" y="1065"/>
                  <a:pt x="6322" y="1065"/>
                </a:cubicBezTo>
                <a:cubicBezTo>
                  <a:pt x="6297" y="1065"/>
                  <a:pt x="6297" y="1065"/>
                  <a:pt x="6297" y="1065"/>
                </a:cubicBezTo>
                <a:cubicBezTo>
                  <a:pt x="6297" y="1080"/>
                  <a:pt x="6297" y="1080"/>
                  <a:pt x="6297" y="1080"/>
                </a:cubicBezTo>
                <a:cubicBezTo>
                  <a:pt x="6280" y="1080"/>
                  <a:pt x="6280" y="1080"/>
                  <a:pt x="6280" y="1080"/>
                </a:cubicBezTo>
                <a:cubicBezTo>
                  <a:pt x="6280" y="1135"/>
                  <a:pt x="6280" y="1135"/>
                  <a:pt x="6280" y="1135"/>
                </a:cubicBezTo>
                <a:cubicBezTo>
                  <a:pt x="6264" y="1135"/>
                  <a:pt x="6264" y="1135"/>
                  <a:pt x="6264" y="1135"/>
                </a:cubicBezTo>
                <a:cubicBezTo>
                  <a:pt x="6264" y="1207"/>
                  <a:pt x="6264" y="1207"/>
                  <a:pt x="6264" y="1207"/>
                </a:cubicBezTo>
                <a:cubicBezTo>
                  <a:pt x="6242" y="1207"/>
                  <a:pt x="6242" y="1207"/>
                  <a:pt x="6242" y="1207"/>
                </a:cubicBezTo>
                <a:cubicBezTo>
                  <a:pt x="6242" y="1181"/>
                  <a:pt x="6242" y="1181"/>
                  <a:pt x="6242" y="1181"/>
                </a:cubicBezTo>
                <a:cubicBezTo>
                  <a:pt x="6214" y="1181"/>
                  <a:pt x="6214" y="1181"/>
                  <a:pt x="6214" y="1181"/>
                </a:cubicBezTo>
                <a:cubicBezTo>
                  <a:pt x="6214" y="1098"/>
                  <a:pt x="6214" y="1098"/>
                  <a:pt x="6214" y="1098"/>
                </a:cubicBezTo>
                <a:cubicBezTo>
                  <a:pt x="6196" y="1098"/>
                  <a:pt x="6196" y="1098"/>
                  <a:pt x="6196" y="1098"/>
                </a:cubicBezTo>
                <a:cubicBezTo>
                  <a:pt x="6196" y="1048"/>
                  <a:pt x="6196" y="1048"/>
                  <a:pt x="6196" y="1048"/>
                </a:cubicBezTo>
                <a:cubicBezTo>
                  <a:pt x="6114" y="1039"/>
                  <a:pt x="6114" y="1039"/>
                  <a:pt x="6114" y="1039"/>
                </a:cubicBezTo>
                <a:cubicBezTo>
                  <a:pt x="6114" y="1024"/>
                  <a:pt x="6114" y="1024"/>
                  <a:pt x="6114" y="1024"/>
                </a:cubicBezTo>
                <a:cubicBezTo>
                  <a:pt x="5961" y="1014"/>
                  <a:pt x="5961" y="1014"/>
                  <a:pt x="5961" y="1014"/>
                </a:cubicBezTo>
                <a:cubicBezTo>
                  <a:pt x="5961" y="823"/>
                  <a:pt x="5961" y="823"/>
                  <a:pt x="5961" y="823"/>
                </a:cubicBezTo>
                <a:cubicBezTo>
                  <a:pt x="5826" y="790"/>
                  <a:pt x="5826" y="790"/>
                  <a:pt x="5826" y="790"/>
                </a:cubicBezTo>
                <a:cubicBezTo>
                  <a:pt x="5688" y="818"/>
                  <a:pt x="5688" y="818"/>
                  <a:pt x="5688" y="818"/>
                </a:cubicBezTo>
                <a:cubicBezTo>
                  <a:pt x="5688" y="1359"/>
                  <a:pt x="5688" y="1359"/>
                  <a:pt x="5688" y="1359"/>
                </a:cubicBezTo>
                <a:cubicBezTo>
                  <a:pt x="5605" y="1359"/>
                  <a:pt x="5605" y="1359"/>
                  <a:pt x="5605" y="1359"/>
                </a:cubicBezTo>
                <a:cubicBezTo>
                  <a:pt x="5605" y="451"/>
                  <a:pt x="5605" y="451"/>
                  <a:pt x="5605" y="451"/>
                </a:cubicBezTo>
                <a:cubicBezTo>
                  <a:pt x="5468" y="487"/>
                  <a:pt x="5468" y="487"/>
                  <a:pt x="5468" y="487"/>
                </a:cubicBezTo>
                <a:cubicBezTo>
                  <a:pt x="5468" y="1274"/>
                  <a:pt x="5468" y="1274"/>
                  <a:pt x="5468" y="1274"/>
                </a:cubicBezTo>
                <a:cubicBezTo>
                  <a:pt x="5414" y="1274"/>
                  <a:pt x="5414" y="1274"/>
                  <a:pt x="5414" y="1274"/>
                </a:cubicBezTo>
                <a:cubicBezTo>
                  <a:pt x="5414" y="683"/>
                  <a:pt x="5414" y="683"/>
                  <a:pt x="5414" y="683"/>
                </a:cubicBezTo>
                <a:cubicBezTo>
                  <a:pt x="5404" y="683"/>
                  <a:pt x="5404" y="683"/>
                  <a:pt x="5404" y="683"/>
                </a:cubicBezTo>
                <a:cubicBezTo>
                  <a:pt x="5404" y="674"/>
                  <a:pt x="5404" y="674"/>
                  <a:pt x="5404" y="674"/>
                </a:cubicBezTo>
                <a:cubicBezTo>
                  <a:pt x="5396" y="674"/>
                  <a:pt x="5396" y="674"/>
                  <a:pt x="5396" y="674"/>
                </a:cubicBezTo>
                <a:cubicBezTo>
                  <a:pt x="5396" y="655"/>
                  <a:pt x="5396" y="655"/>
                  <a:pt x="5396" y="655"/>
                </a:cubicBezTo>
                <a:cubicBezTo>
                  <a:pt x="5384" y="655"/>
                  <a:pt x="5384" y="655"/>
                  <a:pt x="5384" y="655"/>
                </a:cubicBezTo>
                <a:cubicBezTo>
                  <a:pt x="5384" y="634"/>
                  <a:pt x="5384" y="634"/>
                  <a:pt x="5384" y="634"/>
                </a:cubicBezTo>
                <a:cubicBezTo>
                  <a:pt x="5367" y="634"/>
                  <a:pt x="5367" y="634"/>
                  <a:pt x="5367" y="634"/>
                </a:cubicBezTo>
                <a:cubicBezTo>
                  <a:pt x="5367" y="615"/>
                  <a:pt x="5367" y="615"/>
                  <a:pt x="5367" y="615"/>
                </a:cubicBezTo>
                <a:cubicBezTo>
                  <a:pt x="5360" y="615"/>
                  <a:pt x="5360" y="615"/>
                  <a:pt x="5360" y="615"/>
                </a:cubicBezTo>
                <a:cubicBezTo>
                  <a:pt x="5360" y="593"/>
                  <a:pt x="5360" y="593"/>
                  <a:pt x="5360" y="593"/>
                </a:cubicBezTo>
                <a:cubicBezTo>
                  <a:pt x="5353" y="532"/>
                  <a:pt x="5353" y="532"/>
                  <a:pt x="5353" y="532"/>
                </a:cubicBezTo>
                <a:cubicBezTo>
                  <a:pt x="5346" y="593"/>
                  <a:pt x="5346" y="593"/>
                  <a:pt x="5346" y="593"/>
                </a:cubicBezTo>
                <a:cubicBezTo>
                  <a:pt x="5346" y="615"/>
                  <a:pt x="5346" y="615"/>
                  <a:pt x="5346" y="615"/>
                </a:cubicBezTo>
                <a:cubicBezTo>
                  <a:pt x="5339" y="615"/>
                  <a:pt x="5339" y="615"/>
                  <a:pt x="5339" y="615"/>
                </a:cubicBezTo>
                <a:cubicBezTo>
                  <a:pt x="5339" y="634"/>
                  <a:pt x="5339" y="634"/>
                  <a:pt x="5339" y="634"/>
                </a:cubicBezTo>
                <a:cubicBezTo>
                  <a:pt x="5322" y="634"/>
                  <a:pt x="5322" y="634"/>
                  <a:pt x="5322" y="634"/>
                </a:cubicBezTo>
                <a:cubicBezTo>
                  <a:pt x="5322" y="655"/>
                  <a:pt x="5322" y="655"/>
                  <a:pt x="5322" y="655"/>
                </a:cubicBezTo>
                <a:cubicBezTo>
                  <a:pt x="5310" y="655"/>
                  <a:pt x="5310" y="655"/>
                  <a:pt x="5310" y="655"/>
                </a:cubicBezTo>
                <a:cubicBezTo>
                  <a:pt x="5310" y="674"/>
                  <a:pt x="5310" y="674"/>
                  <a:pt x="5310" y="674"/>
                </a:cubicBezTo>
                <a:cubicBezTo>
                  <a:pt x="5302" y="674"/>
                  <a:pt x="5302" y="674"/>
                  <a:pt x="5302" y="674"/>
                </a:cubicBezTo>
                <a:cubicBezTo>
                  <a:pt x="5302" y="683"/>
                  <a:pt x="5302" y="683"/>
                  <a:pt x="5302" y="683"/>
                </a:cubicBezTo>
                <a:cubicBezTo>
                  <a:pt x="5292" y="683"/>
                  <a:pt x="5292" y="683"/>
                  <a:pt x="5292" y="683"/>
                </a:cubicBezTo>
                <a:cubicBezTo>
                  <a:pt x="5292" y="1274"/>
                  <a:pt x="5292" y="1274"/>
                  <a:pt x="5292" y="1274"/>
                </a:cubicBezTo>
                <a:cubicBezTo>
                  <a:pt x="5260" y="1274"/>
                  <a:pt x="5260" y="1274"/>
                  <a:pt x="5260" y="1274"/>
                </a:cubicBezTo>
                <a:cubicBezTo>
                  <a:pt x="5260" y="792"/>
                  <a:pt x="5260" y="792"/>
                  <a:pt x="5260" y="792"/>
                </a:cubicBezTo>
                <a:cubicBezTo>
                  <a:pt x="5098" y="792"/>
                  <a:pt x="5098" y="792"/>
                  <a:pt x="5098" y="792"/>
                </a:cubicBezTo>
                <a:cubicBezTo>
                  <a:pt x="5073" y="817"/>
                  <a:pt x="5073" y="817"/>
                  <a:pt x="5073" y="817"/>
                </a:cubicBezTo>
                <a:cubicBezTo>
                  <a:pt x="5073" y="1219"/>
                  <a:pt x="5073" y="1219"/>
                  <a:pt x="5073" y="1219"/>
                </a:cubicBezTo>
                <a:cubicBezTo>
                  <a:pt x="5044" y="1219"/>
                  <a:pt x="5044" y="1219"/>
                  <a:pt x="5044" y="1219"/>
                </a:cubicBezTo>
                <a:cubicBezTo>
                  <a:pt x="5031" y="1237"/>
                  <a:pt x="5031" y="1237"/>
                  <a:pt x="5031" y="1237"/>
                </a:cubicBezTo>
                <a:cubicBezTo>
                  <a:pt x="5031" y="1419"/>
                  <a:pt x="5031" y="1419"/>
                  <a:pt x="5031" y="1419"/>
                </a:cubicBezTo>
                <a:cubicBezTo>
                  <a:pt x="5007" y="1419"/>
                  <a:pt x="5007" y="1419"/>
                  <a:pt x="5007" y="1419"/>
                </a:cubicBezTo>
                <a:cubicBezTo>
                  <a:pt x="5007" y="1089"/>
                  <a:pt x="5007" y="1089"/>
                  <a:pt x="5007" y="1089"/>
                </a:cubicBezTo>
                <a:cubicBezTo>
                  <a:pt x="4993" y="1089"/>
                  <a:pt x="4993" y="1089"/>
                  <a:pt x="4993" y="1089"/>
                </a:cubicBezTo>
                <a:cubicBezTo>
                  <a:pt x="4993" y="1050"/>
                  <a:pt x="4993" y="1050"/>
                  <a:pt x="4993" y="1050"/>
                </a:cubicBezTo>
                <a:cubicBezTo>
                  <a:pt x="4981" y="1050"/>
                  <a:pt x="4981" y="1050"/>
                  <a:pt x="4981" y="1050"/>
                </a:cubicBezTo>
                <a:cubicBezTo>
                  <a:pt x="4981" y="1026"/>
                  <a:pt x="4981" y="1026"/>
                  <a:pt x="4981" y="1026"/>
                </a:cubicBezTo>
                <a:cubicBezTo>
                  <a:pt x="4959" y="1026"/>
                  <a:pt x="4959" y="1026"/>
                  <a:pt x="4959" y="1026"/>
                </a:cubicBezTo>
                <a:cubicBezTo>
                  <a:pt x="4945" y="1016"/>
                  <a:pt x="4945" y="1016"/>
                  <a:pt x="4945" y="1016"/>
                </a:cubicBezTo>
                <a:cubicBezTo>
                  <a:pt x="4945" y="887"/>
                  <a:pt x="4945" y="887"/>
                  <a:pt x="4945" y="887"/>
                </a:cubicBezTo>
                <a:cubicBezTo>
                  <a:pt x="4841" y="919"/>
                  <a:pt x="4841" y="919"/>
                  <a:pt x="4841" y="919"/>
                </a:cubicBezTo>
                <a:cubicBezTo>
                  <a:pt x="4819" y="902"/>
                  <a:pt x="4819" y="902"/>
                  <a:pt x="4819" y="902"/>
                </a:cubicBezTo>
                <a:cubicBezTo>
                  <a:pt x="4819" y="685"/>
                  <a:pt x="4819" y="685"/>
                  <a:pt x="4819" y="685"/>
                </a:cubicBezTo>
                <a:cubicBezTo>
                  <a:pt x="4750" y="668"/>
                  <a:pt x="4750" y="668"/>
                  <a:pt x="4750" y="668"/>
                </a:cubicBezTo>
                <a:cubicBezTo>
                  <a:pt x="4616" y="723"/>
                  <a:pt x="4616" y="723"/>
                  <a:pt x="4616" y="723"/>
                </a:cubicBezTo>
                <a:cubicBezTo>
                  <a:pt x="4616" y="734"/>
                  <a:pt x="4616" y="734"/>
                  <a:pt x="4616" y="734"/>
                </a:cubicBezTo>
                <a:cubicBezTo>
                  <a:pt x="4593" y="720"/>
                  <a:pt x="4593" y="720"/>
                  <a:pt x="4593" y="720"/>
                </a:cubicBezTo>
                <a:cubicBezTo>
                  <a:pt x="4574" y="720"/>
                  <a:pt x="4574" y="720"/>
                  <a:pt x="4574" y="720"/>
                </a:cubicBezTo>
                <a:cubicBezTo>
                  <a:pt x="4574" y="739"/>
                  <a:pt x="4574" y="739"/>
                  <a:pt x="4574" y="739"/>
                </a:cubicBezTo>
                <a:cubicBezTo>
                  <a:pt x="4551" y="739"/>
                  <a:pt x="4551" y="739"/>
                  <a:pt x="4551" y="739"/>
                </a:cubicBezTo>
                <a:cubicBezTo>
                  <a:pt x="4551" y="807"/>
                  <a:pt x="4551" y="807"/>
                  <a:pt x="4551" y="807"/>
                </a:cubicBezTo>
                <a:cubicBezTo>
                  <a:pt x="4540" y="807"/>
                  <a:pt x="4540" y="807"/>
                  <a:pt x="4540" y="807"/>
                </a:cubicBezTo>
                <a:cubicBezTo>
                  <a:pt x="4540" y="1250"/>
                  <a:pt x="4540" y="1250"/>
                  <a:pt x="4540" y="1250"/>
                </a:cubicBezTo>
                <a:cubicBezTo>
                  <a:pt x="4523" y="1250"/>
                  <a:pt x="4523" y="1250"/>
                  <a:pt x="4523" y="1250"/>
                </a:cubicBezTo>
                <a:cubicBezTo>
                  <a:pt x="4516" y="1237"/>
                  <a:pt x="4516" y="1237"/>
                  <a:pt x="4516" y="1237"/>
                </a:cubicBezTo>
                <a:cubicBezTo>
                  <a:pt x="4516" y="1205"/>
                  <a:pt x="4516" y="1205"/>
                  <a:pt x="4516" y="1205"/>
                </a:cubicBezTo>
                <a:cubicBezTo>
                  <a:pt x="4499" y="1205"/>
                  <a:pt x="4499" y="1205"/>
                  <a:pt x="4499" y="1205"/>
                </a:cubicBezTo>
                <a:cubicBezTo>
                  <a:pt x="4499" y="1238"/>
                  <a:pt x="4499" y="1238"/>
                  <a:pt x="4499" y="1238"/>
                </a:cubicBezTo>
                <a:cubicBezTo>
                  <a:pt x="4495" y="1234"/>
                  <a:pt x="4495" y="1234"/>
                  <a:pt x="4495" y="1234"/>
                </a:cubicBezTo>
                <a:cubicBezTo>
                  <a:pt x="4495" y="1245"/>
                  <a:pt x="4495" y="1245"/>
                  <a:pt x="4495" y="1245"/>
                </a:cubicBezTo>
                <a:cubicBezTo>
                  <a:pt x="4482" y="1245"/>
                  <a:pt x="4482" y="1245"/>
                  <a:pt x="4482" y="1245"/>
                </a:cubicBezTo>
                <a:cubicBezTo>
                  <a:pt x="4482" y="1255"/>
                  <a:pt x="4482" y="1255"/>
                  <a:pt x="4482" y="1255"/>
                </a:cubicBezTo>
                <a:cubicBezTo>
                  <a:pt x="4474" y="1255"/>
                  <a:pt x="4474" y="1255"/>
                  <a:pt x="4474" y="1255"/>
                </a:cubicBezTo>
                <a:cubicBezTo>
                  <a:pt x="4474" y="1263"/>
                  <a:pt x="4474" y="1263"/>
                  <a:pt x="4474" y="1263"/>
                </a:cubicBezTo>
                <a:cubicBezTo>
                  <a:pt x="4452" y="1263"/>
                  <a:pt x="4452" y="1263"/>
                  <a:pt x="4452" y="1263"/>
                </a:cubicBezTo>
                <a:cubicBezTo>
                  <a:pt x="4452" y="1251"/>
                  <a:pt x="4452" y="1251"/>
                  <a:pt x="4452" y="1251"/>
                </a:cubicBezTo>
                <a:cubicBezTo>
                  <a:pt x="4468" y="1248"/>
                  <a:pt x="4468" y="1248"/>
                  <a:pt x="4468" y="1248"/>
                </a:cubicBezTo>
                <a:cubicBezTo>
                  <a:pt x="4468" y="1242"/>
                  <a:pt x="4468" y="1242"/>
                  <a:pt x="4468" y="1242"/>
                </a:cubicBezTo>
                <a:cubicBezTo>
                  <a:pt x="4407" y="1242"/>
                  <a:pt x="4407" y="1242"/>
                  <a:pt x="4407" y="1242"/>
                </a:cubicBezTo>
                <a:cubicBezTo>
                  <a:pt x="4409" y="1247"/>
                  <a:pt x="4409" y="1247"/>
                  <a:pt x="4409" y="1247"/>
                </a:cubicBezTo>
                <a:cubicBezTo>
                  <a:pt x="4421" y="1249"/>
                  <a:pt x="4421" y="1249"/>
                  <a:pt x="4421" y="1249"/>
                </a:cubicBezTo>
                <a:cubicBezTo>
                  <a:pt x="4421" y="1260"/>
                  <a:pt x="4421" y="1260"/>
                  <a:pt x="4421" y="1260"/>
                </a:cubicBezTo>
                <a:cubicBezTo>
                  <a:pt x="4398" y="1265"/>
                  <a:pt x="4398" y="1265"/>
                  <a:pt x="4398" y="1265"/>
                </a:cubicBezTo>
                <a:cubicBezTo>
                  <a:pt x="4369" y="1201"/>
                  <a:pt x="4369" y="1201"/>
                  <a:pt x="4369" y="1201"/>
                </a:cubicBezTo>
                <a:cubicBezTo>
                  <a:pt x="4369" y="1161"/>
                  <a:pt x="4369" y="1161"/>
                  <a:pt x="4369" y="1161"/>
                </a:cubicBezTo>
                <a:cubicBezTo>
                  <a:pt x="4369" y="948"/>
                  <a:pt x="4369" y="948"/>
                  <a:pt x="4369" y="948"/>
                </a:cubicBezTo>
                <a:cubicBezTo>
                  <a:pt x="4369" y="948"/>
                  <a:pt x="4379" y="944"/>
                  <a:pt x="4379" y="932"/>
                </a:cubicBezTo>
                <a:cubicBezTo>
                  <a:pt x="4379" y="920"/>
                  <a:pt x="4346" y="917"/>
                  <a:pt x="4333" y="917"/>
                </a:cubicBezTo>
                <a:cubicBezTo>
                  <a:pt x="4320" y="917"/>
                  <a:pt x="4287" y="920"/>
                  <a:pt x="4287" y="932"/>
                </a:cubicBezTo>
                <a:cubicBezTo>
                  <a:pt x="4287" y="944"/>
                  <a:pt x="4297" y="948"/>
                  <a:pt x="4297" y="948"/>
                </a:cubicBezTo>
                <a:cubicBezTo>
                  <a:pt x="4297" y="1161"/>
                  <a:pt x="4297" y="1161"/>
                  <a:pt x="4297" y="1161"/>
                </a:cubicBezTo>
                <a:cubicBezTo>
                  <a:pt x="4286" y="1161"/>
                  <a:pt x="4286" y="1161"/>
                  <a:pt x="4286" y="1161"/>
                </a:cubicBezTo>
                <a:cubicBezTo>
                  <a:pt x="4286" y="1131"/>
                  <a:pt x="4286" y="1131"/>
                  <a:pt x="4286" y="1131"/>
                </a:cubicBezTo>
                <a:cubicBezTo>
                  <a:pt x="4238" y="1091"/>
                  <a:pt x="4238" y="1091"/>
                  <a:pt x="4238" y="1091"/>
                </a:cubicBezTo>
                <a:cubicBezTo>
                  <a:pt x="4238" y="974"/>
                  <a:pt x="4238" y="974"/>
                  <a:pt x="4238" y="974"/>
                </a:cubicBezTo>
                <a:cubicBezTo>
                  <a:pt x="4223" y="974"/>
                  <a:pt x="4223" y="974"/>
                  <a:pt x="4223" y="974"/>
                </a:cubicBezTo>
                <a:cubicBezTo>
                  <a:pt x="4166" y="1010"/>
                  <a:pt x="4166" y="1010"/>
                  <a:pt x="4166" y="1010"/>
                </a:cubicBezTo>
                <a:cubicBezTo>
                  <a:pt x="4166" y="995"/>
                  <a:pt x="4166" y="995"/>
                  <a:pt x="4166" y="995"/>
                </a:cubicBezTo>
                <a:cubicBezTo>
                  <a:pt x="4087" y="995"/>
                  <a:pt x="4087" y="995"/>
                  <a:pt x="4087" y="995"/>
                </a:cubicBezTo>
                <a:cubicBezTo>
                  <a:pt x="4087" y="1012"/>
                  <a:pt x="4087" y="1012"/>
                  <a:pt x="4087" y="1012"/>
                </a:cubicBezTo>
                <a:cubicBezTo>
                  <a:pt x="4069" y="1012"/>
                  <a:pt x="4069" y="1012"/>
                  <a:pt x="4069" y="1012"/>
                </a:cubicBezTo>
                <a:cubicBezTo>
                  <a:pt x="4069" y="1130"/>
                  <a:pt x="4069" y="1130"/>
                  <a:pt x="4069" y="1130"/>
                </a:cubicBezTo>
                <a:cubicBezTo>
                  <a:pt x="4046" y="1117"/>
                  <a:pt x="4046" y="1117"/>
                  <a:pt x="4046" y="1117"/>
                </a:cubicBezTo>
                <a:cubicBezTo>
                  <a:pt x="4046" y="1088"/>
                  <a:pt x="4046" y="1088"/>
                  <a:pt x="4046" y="1088"/>
                </a:cubicBezTo>
                <a:cubicBezTo>
                  <a:pt x="4039" y="1088"/>
                  <a:pt x="4039" y="1088"/>
                  <a:pt x="4039" y="1088"/>
                </a:cubicBezTo>
                <a:cubicBezTo>
                  <a:pt x="4039" y="1118"/>
                  <a:pt x="4039" y="1118"/>
                  <a:pt x="4039" y="1118"/>
                </a:cubicBezTo>
                <a:cubicBezTo>
                  <a:pt x="4032" y="1118"/>
                  <a:pt x="4032" y="1118"/>
                  <a:pt x="4032" y="1118"/>
                </a:cubicBezTo>
                <a:cubicBezTo>
                  <a:pt x="4032" y="1061"/>
                  <a:pt x="4032" y="1061"/>
                  <a:pt x="4032" y="1061"/>
                </a:cubicBezTo>
                <a:cubicBezTo>
                  <a:pt x="3989" y="1061"/>
                  <a:pt x="3989" y="1061"/>
                  <a:pt x="3989" y="1061"/>
                </a:cubicBezTo>
                <a:cubicBezTo>
                  <a:pt x="3989" y="1052"/>
                  <a:pt x="3984" y="1018"/>
                  <a:pt x="3943" y="995"/>
                </a:cubicBezTo>
                <a:cubicBezTo>
                  <a:pt x="3943" y="975"/>
                  <a:pt x="3943" y="975"/>
                  <a:pt x="3943" y="975"/>
                </a:cubicBezTo>
                <a:cubicBezTo>
                  <a:pt x="3933" y="975"/>
                  <a:pt x="3933" y="975"/>
                  <a:pt x="3933" y="975"/>
                </a:cubicBezTo>
                <a:cubicBezTo>
                  <a:pt x="3923" y="975"/>
                  <a:pt x="3923" y="975"/>
                  <a:pt x="3923" y="975"/>
                </a:cubicBezTo>
                <a:cubicBezTo>
                  <a:pt x="3923" y="995"/>
                  <a:pt x="3923" y="995"/>
                  <a:pt x="3923" y="995"/>
                </a:cubicBezTo>
                <a:cubicBezTo>
                  <a:pt x="3882" y="1018"/>
                  <a:pt x="3877" y="1052"/>
                  <a:pt x="3877" y="1061"/>
                </a:cubicBezTo>
                <a:cubicBezTo>
                  <a:pt x="3877" y="1070"/>
                  <a:pt x="3885" y="1078"/>
                  <a:pt x="3885" y="1078"/>
                </a:cubicBezTo>
                <a:cubicBezTo>
                  <a:pt x="3859" y="1078"/>
                  <a:pt x="3859" y="1078"/>
                  <a:pt x="3859" y="1078"/>
                </a:cubicBezTo>
                <a:cubicBezTo>
                  <a:pt x="3846" y="1078"/>
                  <a:pt x="3846" y="1078"/>
                  <a:pt x="3846" y="1078"/>
                </a:cubicBezTo>
                <a:cubicBezTo>
                  <a:pt x="3809" y="1051"/>
                  <a:pt x="3809" y="1051"/>
                  <a:pt x="3809" y="1051"/>
                </a:cubicBezTo>
                <a:cubicBezTo>
                  <a:pt x="3781" y="1070"/>
                  <a:pt x="3781" y="1070"/>
                  <a:pt x="3781" y="1070"/>
                </a:cubicBezTo>
                <a:cubicBezTo>
                  <a:pt x="3770" y="1080"/>
                  <a:pt x="3770" y="1080"/>
                  <a:pt x="3770" y="1080"/>
                </a:cubicBezTo>
                <a:cubicBezTo>
                  <a:pt x="3742" y="1080"/>
                  <a:pt x="3742" y="1080"/>
                  <a:pt x="3742" y="1080"/>
                </a:cubicBezTo>
                <a:cubicBezTo>
                  <a:pt x="3742" y="1095"/>
                  <a:pt x="3742" y="1095"/>
                  <a:pt x="3742" y="1095"/>
                </a:cubicBezTo>
                <a:cubicBezTo>
                  <a:pt x="3759" y="1095"/>
                  <a:pt x="3763" y="1109"/>
                  <a:pt x="3763" y="1109"/>
                </a:cubicBezTo>
                <a:cubicBezTo>
                  <a:pt x="3763" y="1133"/>
                  <a:pt x="3763" y="1133"/>
                  <a:pt x="3763" y="1133"/>
                </a:cubicBezTo>
                <a:cubicBezTo>
                  <a:pt x="3734" y="1133"/>
                  <a:pt x="3734" y="1133"/>
                  <a:pt x="3734" y="1133"/>
                </a:cubicBezTo>
                <a:cubicBezTo>
                  <a:pt x="3734" y="1123"/>
                  <a:pt x="3734" y="1123"/>
                  <a:pt x="3734" y="1123"/>
                </a:cubicBezTo>
                <a:cubicBezTo>
                  <a:pt x="3673" y="1123"/>
                  <a:pt x="3673" y="1123"/>
                  <a:pt x="3673" y="1123"/>
                </a:cubicBezTo>
                <a:cubicBezTo>
                  <a:pt x="3673" y="1147"/>
                  <a:pt x="3673" y="1147"/>
                  <a:pt x="3673" y="1147"/>
                </a:cubicBezTo>
                <a:cubicBezTo>
                  <a:pt x="3635" y="1147"/>
                  <a:pt x="3635" y="1147"/>
                  <a:pt x="3635" y="1147"/>
                </a:cubicBezTo>
                <a:cubicBezTo>
                  <a:pt x="3635" y="1405"/>
                  <a:pt x="3635" y="1405"/>
                  <a:pt x="3635" y="1405"/>
                </a:cubicBezTo>
                <a:cubicBezTo>
                  <a:pt x="3585" y="1405"/>
                  <a:pt x="3585" y="1405"/>
                  <a:pt x="3585" y="1405"/>
                </a:cubicBezTo>
                <a:cubicBezTo>
                  <a:pt x="3585" y="1415"/>
                  <a:pt x="3585" y="1415"/>
                  <a:pt x="3585" y="1415"/>
                </a:cubicBezTo>
                <a:cubicBezTo>
                  <a:pt x="3576" y="1415"/>
                  <a:pt x="3576" y="1415"/>
                  <a:pt x="3576" y="1415"/>
                </a:cubicBezTo>
                <a:cubicBezTo>
                  <a:pt x="3576" y="1437"/>
                  <a:pt x="3576" y="1437"/>
                  <a:pt x="3576" y="1437"/>
                </a:cubicBezTo>
                <a:cubicBezTo>
                  <a:pt x="3565" y="1437"/>
                  <a:pt x="3565" y="1437"/>
                  <a:pt x="3565" y="1437"/>
                </a:cubicBezTo>
                <a:cubicBezTo>
                  <a:pt x="3565" y="1403"/>
                  <a:pt x="3565" y="1403"/>
                  <a:pt x="3565" y="1403"/>
                </a:cubicBezTo>
                <a:cubicBezTo>
                  <a:pt x="3528" y="1403"/>
                  <a:pt x="3528" y="1403"/>
                  <a:pt x="3528" y="1403"/>
                </a:cubicBezTo>
                <a:cubicBezTo>
                  <a:pt x="3528" y="1259"/>
                  <a:pt x="3528" y="1259"/>
                  <a:pt x="3528" y="1259"/>
                </a:cubicBezTo>
                <a:cubicBezTo>
                  <a:pt x="3478" y="1259"/>
                  <a:pt x="3478" y="1259"/>
                  <a:pt x="3478" y="1259"/>
                </a:cubicBezTo>
                <a:cubicBezTo>
                  <a:pt x="3478" y="1245"/>
                  <a:pt x="3478" y="1245"/>
                  <a:pt x="3478" y="1245"/>
                </a:cubicBezTo>
                <a:cubicBezTo>
                  <a:pt x="3463" y="1245"/>
                  <a:pt x="3463" y="1245"/>
                  <a:pt x="3463" y="1245"/>
                </a:cubicBezTo>
                <a:cubicBezTo>
                  <a:pt x="3463" y="1255"/>
                  <a:pt x="3463" y="1255"/>
                  <a:pt x="3463" y="1255"/>
                </a:cubicBezTo>
                <a:cubicBezTo>
                  <a:pt x="3455" y="1255"/>
                  <a:pt x="3455" y="1255"/>
                  <a:pt x="3455" y="1255"/>
                </a:cubicBezTo>
                <a:cubicBezTo>
                  <a:pt x="3456" y="1251"/>
                  <a:pt x="3456" y="1248"/>
                  <a:pt x="3456" y="1245"/>
                </a:cubicBezTo>
                <a:cubicBezTo>
                  <a:pt x="3456" y="1211"/>
                  <a:pt x="3436" y="1182"/>
                  <a:pt x="3407" y="1168"/>
                </a:cubicBezTo>
                <a:cubicBezTo>
                  <a:pt x="3407" y="700"/>
                  <a:pt x="3407" y="700"/>
                  <a:pt x="3407" y="700"/>
                </a:cubicBezTo>
                <a:cubicBezTo>
                  <a:pt x="3431" y="687"/>
                  <a:pt x="3447" y="662"/>
                  <a:pt x="3447" y="634"/>
                </a:cubicBezTo>
                <a:cubicBezTo>
                  <a:pt x="3447" y="597"/>
                  <a:pt x="3421" y="567"/>
                  <a:pt x="3387" y="560"/>
                </a:cubicBezTo>
                <a:cubicBezTo>
                  <a:pt x="3383" y="429"/>
                  <a:pt x="3383" y="429"/>
                  <a:pt x="3383" y="429"/>
                </a:cubicBezTo>
                <a:cubicBezTo>
                  <a:pt x="3391" y="425"/>
                  <a:pt x="3397" y="417"/>
                  <a:pt x="3397" y="407"/>
                </a:cubicBezTo>
                <a:cubicBezTo>
                  <a:pt x="3397" y="400"/>
                  <a:pt x="3394" y="393"/>
                  <a:pt x="3390" y="389"/>
                </a:cubicBezTo>
                <a:cubicBezTo>
                  <a:pt x="3390" y="372"/>
                  <a:pt x="3390" y="372"/>
                  <a:pt x="3390" y="372"/>
                </a:cubicBezTo>
                <a:cubicBezTo>
                  <a:pt x="3382" y="372"/>
                  <a:pt x="3382" y="372"/>
                  <a:pt x="3382" y="372"/>
                </a:cubicBezTo>
                <a:cubicBezTo>
                  <a:pt x="3382" y="269"/>
                  <a:pt x="3382" y="269"/>
                  <a:pt x="3382" y="269"/>
                </a:cubicBezTo>
                <a:cubicBezTo>
                  <a:pt x="3377" y="269"/>
                  <a:pt x="3377" y="269"/>
                  <a:pt x="3377" y="269"/>
                </a:cubicBezTo>
                <a:cubicBezTo>
                  <a:pt x="3377" y="187"/>
                  <a:pt x="3377" y="187"/>
                  <a:pt x="3377" y="187"/>
                </a:cubicBezTo>
                <a:cubicBezTo>
                  <a:pt x="3377" y="187"/>
                  <a:pt x="3385" y="187"/>
                  <a:pt x="3385" y="177"/>
                </a:cubicBezTo>
                <a:cubicBezTo>
                  <a:pt x="3385" y="167"/>
                  <a:pt x="3377" y="170"/>
                  <a:pt x="3377" y="170"/>
                </a:cubicBezTo>
                <a:cubicBezTo>
                  <a:pt x="3372" y="0"/>
                  <a:pt x="3372" y="0"/>
                  <a:pt x="3372" y="0"/>
                </a:cubicBezTo>
                <a:cubicBezTo>
                  <a:pt x="3367" y="170"/>
                  <a:pt x="3367" y="170"/>
                  <a:pt x="3367" y="170"/>
                </a:cubicBezTo>
                <a:cubicBezTo>
                  <a:pt x="3367" y="170"/>
                  <a:pt x="3359" y="167"/>
                  <a:pt x="3359" y="177"/>
                </a:cubicBezTo>
                <a:cubicBezTo>
                  <a:pt x="3359" y="187"/>
                  <a:pt x="3367" y="187"/>
                  <a:pt x="3367" y="187"/>
                </a:cubicBezTo>
                <a:cubicBezTo>
                  <a:pt x="3367" y="269"/>
                  <a:pt x="3367" y="269"/>
                  <a:pt x="3367" y="269"/>
                </a:cubicBezTo>
                <a:cubicBezTo>
                  <a:pt x="3362" y="269"/>
                  <a:pt x="3362" y="269"/>
                  <a:pt x="3362" y="269"/>
                </a:cubicBezTo>
                <a:cubicBezTo>
                  <a:pt x="3362" y="372"/>
                  <a:pt x="3362" y="372"/>
                  <a:pt x="3362" y="372"/>
                </a:cubicBezTo>
                <a:cubicBezTo>
                  <a:pt x="3354" y="372"/>
                  <a:pt x="3354" y="372"/>
                  <a:pt x="3354" y="372"/>
                </a:cubicBezTo>
                <a:cubicBezTo>
                  <a:pt x="3354" y="389"/>
                  <a:pt x="3354" y="389"/>
                  <a:pt x="3354" y="389"/>
                </a:cubicBezTo>
                <a:cubicBezTo>
                  <a:pt x="3350" y="393"/>
                  <a:pt x="3347" y="400"/>
                  <a:pt x="3347" y="407"/>
                </a:cubicBezTo>
                <a:cubicBezTo>
                  <a:pt x="3347" y="417"/>
                  <a:pt x="3353" y="425"/>
                  <a:pt x="3361" y="429"/>
                </a:cubicBezTo>
                <a:cubicBezTo>
                  <a:pt x="3357" y="560"/>
                  <a:pt x="3357" y="560"/>
                  <a:pt x="3357" y="560"/>
                </a:cubicBezTo>
                <a:cubicBezTo>
                  <a:pt x="3323" y="567"/>
                  <a:pt x="3297" y="597"/>
                  <a:pt x="3297" y="634"/>
                </a:cubicBezTo>
                <a:cubicBezTo>
                  <a:pt x="3297" y="659"/>
                  <a:pt x="3310" y="681"/>
                  <a:pt x="3329" y="695"/>
                </a:cubicBezTo>
                <a:cubicBezTo>
                  <a:pt x="3329" y="1173"/>
                  <a:pt x="3329" y="1173"/>
                  <a:pt x="3329" y="1173"/>
                </a:cubicBezTo>
                <a:cubicBezTo>
                  <a:pt x="3304" y="1187"/>
                  <a:pt x="3288" y="1214"/>
                  <a:pt x="3288" y="1245"/>
                </a:cubicBezTo>
                <a:cubicBezTo>
                  <a:pt x="3288" y="1275"/>
                  <a:pt x="3304" y="1302"/>
                  <a:pt x="3329" y="1317"/>
                </a:cubicBezTo>
                <a:cubicBezTo>
                  <a:pt x="3329" y="1343"/>
                  <a:pt x="3329" y="1343"/>
                  <a:pt x="3329" y="1343"/>
                </a:cubicBezTo>
                <a:cubicBezTo>
                  <a:pt x="3287" y="1479"/>
                  <a:pt x="3287" y="1479"/>
                  <a:pt x="3287" y="1479"/>
                </a:cubicBezTo>
                <a:cubicBezTo>
                  <a:pt x="3180" y="1479"/>
                  <a:pt x="3180" y="1479"/>
                  <a:pt x="3180" y="1479"/>
                </a:cubicBezTo>
                <a:cubicBezTo>
                  <a:pt x="3180" y="1420"/>
                  <a:pt x="3180" y="1420"/>
                  <a:pt x="3180" y="1420"/>
                </a:cubicBezTo>
                <a:cubicBezTo>
                  <a:pt x="3132" y="1420"/>
                  <a:pt x="3132" y="1420"/>
                  <a:pt x="3132" y="1420"/>
                </a:cubicBezTo>
                <a:cubicBezTo>
                  <a:pt x="3132" y="1479"/>
                  <a:pt x="3132" y="1479"/>
                  <a:pt x="3132" y="1479"/>
                </a:cubicBezTo>
                <a:cubicBezTo>
                  <a:pt x="2997" y="1479"/>
                  <a:pt x="2997" y="1479"/>
                  <a:pt x="2997" y="1479"/>
                </a:cubicBezTo>
                <a:cubicBezTo>
                  <a:pt x="2997" y="1395"/>
                  <a:pt x="2997" y="1395"/>
                  <a:pt x="2997" y="1395"/>
                </a:cubicBezTo>
                <a:cubicBezTo>
                  <a:pt x="2850" y="1372"/>
                  <a:pt x="2850" y="1372"/>
                  <a:pt x="2850" y="1372"/>
                </a:cubicBezTo>
                <a:cubicBezTo>
                  <a:pt x="2850" y="1279"/>
                  <a:pt x="2850" y="1279"/>
                  <a:pt x="2850" y="1279"/>
                </a:cubicBezTo>
                <a:cubicBezTo>
                  <a:pt x="2844" y="1271"/>
                  <a:pt x="2844" y="1271"/>
                  <a:pt x="2844" y="1271"/>
                </a:cubicBezTo>
                <a:cubicBezTo>
                  <a:pt x="2844" y="1227"/>
                  <a:pt x="2844" y="1227"/>
                  <a:pt x="2844" y="1227"/>
                </a:cubicBezTo>
                <a:cubicBezTo>
                  <a:pt x="2838" y="1223"/>
                  <a:pt x="2838" y="1223"/>
                  <a:pt x="2838" y="1223"/>
                </a:cubicBezTo>
                <a:cubicBezTo>
                  <a:pt x="2838" y="1194"/>
                  <a:pt x="2838" y="1194"/>
                  <a:pt x="2838" y="1194"/>
                </a:cubicBezTo>
                <a:cubicBezTo>
                  <a:pt x="2818" y="1177"/>
                  <a:pt x="2818" y="1177"/>
                  <a:pt x="2818" y="1177"/>
                </a:cubicBezTo>
                <a:cubicBezTo>
                  <a:pt x="2803" y="1177"/>
                  <a:pt x="2803" y="1177"/>
                  <a:pt x="2803" y="1177"/>
                </a:cubicBezTo>
                <a:cubicBezTo>
                  <a:pt x="2797" y="1119"/>
                  <a:pt x="2797" y="1119"/>
                  <a:pt x="2797" y="1119"/>
                </a:cubicBezTo>
                <a:cubicBezTo>
                  <a:pt x="2791" y="1177"/>
                  <a:pt x="2791" y="1177"/>
                  <a:pt x="2791" y="1177"/>
                </a:cubicBezTo>
                <a:cubicBezTo>
                  <a:pt x="2776" y="1177"/>
                  <a:pt x="2776" y="1177"/>
                  <a:pt x="2776" y="1177"/>
                </a:cubicBezTo>
                <a:cubicBezTo>
                  <a:pt x="2756" y="1194"/>
                  <a:pt x="2756" y="1194"/>
                  <a:pt x="2756" y="1194"/>
                </a:cubicBezTo>
                <a:cubicBezTo>
                  <a:pt x="2756" y="1223"/>
                  <a:pt x="2756" y="1223"/>
                  <a:pt x="2756" y="1223"/>
                </a:cubicBezTo>
                <a:cubicBezTo>
                  <a:pt x="2750" y="1227"/>
                  <a:pt x="2750" y="1227"/>
                  <a:pt x="2750" y="1227"/>
                </a:cubicBezTo>
                <a:cubicBezTo>
                  <a:pt x="2750" y="1271"/>
                  <a:pt x="2750" y="1271"/>
                  <a:pt x="2750" y="1271"/>
                </a:cubicBezTo>
                <a:cubicBezTo>
                  <a:pt x="2744" y="1279"/>
                  <a:pt x="2744" y="1279"/>
                  <a:pt x="2744" y="1279"/>
                </a:cubicBezTo>
                <a:cubicBezTo>
                  <a:pt x="2744" y="1341"/>
                  <a:pt x="2744" y="1341"/>
                  <a:pt x="2744" y="1341"/>
                </a:cubicBezTo>
                <a:cubicBezTo>
                  <a:pt x="2744" y="1341"/>
                  <a:pt x="2733" y="1330"/>
                  <a:pt x="2701" y="1330"/>
                </a:cubicBezTo>
                <a:cubicBezTo>
                  <a:pt x="2658" y="1330"/>
                  <a:pt x="2628" y="1372"/>
                  <a:pt x="2628" y="1372"/>
                </a:cubicBezTo>
                <a:cubicBezTo>
                  <a:pt x="2572" y="1372"/>
                  <a:pt x="2572" y="1372"/>
                  <a:pt x="2572" y="1372"/>
                </a:cubicBezTo>
                <a:cubicBezTo>
                  <a:pt x="2572" y="1389"/>
                  <a:pt x="2572" y="1389"/>
                  <a:pt x="2572" y="1389"/>
                </a:cubicBezTo>
                <a:cubicBezTo>
                  <a:pt x="2553" y="1389"/>
                  <a:pt x="2553" y="1389"/>
                  <a:pt x="2553" y="1389"/>
                </a:cubicBezTo>
                <a:cubicBezTo>
                  <a:pt x="2553" y="1382"/>
                  <a:pt x="2553" y="1382"/>
                  <a:pt x="2553" y="1382"/>
                </a:cubicBezTo>
                <a:cubicBezTo>
                  <a:pt x="2510" y="1382"/>
                  <a:pt x="2510" y="1382"/>
                  <a:pt x="2510" y="1382"/>
                </a:cubicBezTo>
                <a:cubicBezTo>
                  <a:pt x="2502" y="1393"/>
                  <a:pt x="2502" y="1393"/>
                  <a:pt x="2502" y="1393"/>
                </a:cubicBezTo>
                <a:cubicBezTo>
                  <a:pt x="2478" y="1393"/>
                  <a:pt x="2478" y="1393"/>
                  <a:pt x="2478" y="1393"/>
                </a:cubicBezTo>
                <a:cubicBezTo>
                  <a:pt x="2478" y="1402"/>
                  <a:pt x="2478" y="1402"/>
                  <a:pt x="2478" y="1402"/>
                </a:cubicBezTo>
                <a:cubicBezTo>
                  <a:pt x="2470" y="1402"/>
                  <a:pt x="2470" y="1402"/>
                  <a:pt x="2470" y="1402"/>
                </a:cubicBezTo>
                <a:cubicBezTo>
                  <a:pt x="2470" y="1378"/>
                  <a:pt x="2470" y="1378"/>
                  <a:pt x="2470" y="1378"/>
                </a:cubicBezTo>
                <a:cubicBezTo>
                  <a:pt x="2443" y="1378"/>
                  <a:pt x="2443" y="1378"/>
                  <a:pt x="2443" y="1378"/>
                </a:cubicBezTo>
                <a:cubicBezTo>
                  <a:pt x="2432" y="1388"/>
                  <a:pt x="2432" y="1388"/>
                  <a:pt x="2432" y="1388"/>
                </a:cubicBezTo>
                <a:cubicBezTo>
                  <a:pt x="2417" y="1388"/>
                  <a:pt x="2417" y="1388"/>
                  <a:pt x="2417" y="1388"/>
                </a:cubicBezTo>
                <a:cubicBezTo>
                  <a:pt x="2408" y="1375"/>
                  <a:pt x="2408" y="1375"/>
                  <a:pt x="2408" y="1375"/>
                </a:cubicBezTo>
                <a:cubicBezTo>
                  <a:pt x="2393" y="1375"/>
                  <a:pt x="2393" y="1375"/>
                  <a:pt x="2393" y="1375"/>
                </a:cubicBezTo>
                <a:cubicBezTo>
                  <a:pt x="2381" y="1388"/>
                  <a:pt x="2381" y="1388"/>
                  <a:pt x="2381" y="1388"/>
                </a:cubicBezTo>
                <a:cubicBezTo>
                  <a:pt x="2365" y="1388"/>
                  <a:pt x="2365" y="1388"/>
                  <a:pt x="2365" y="1388"/>
                </a:cubicBezTo>
                <a:cubicBezTo>
                  <a:pt x="2365" y="1465"/>
                  <a:pt x="2365" y="1465"/>
                  <a:pt x="2365" y="1465"/>
                </a:cubicBezTo>
                <a:cubicBezTo>
                  <a:pt x="2310" y="1465"/>
                  <a:pt x="2310" y="1465"/>
                  <a:pt x="2310" y="1465"/>
                </a:cubicBezTo>
                <a:cubicBezTo>
                  <a:pt x="2310" y="1440"/>
                  <a:pt x="2310" y="1440"/>
                  <a:pt x="2310" y="1440"/>
                </a:cubicBezTo>
                <a:cubicBezTo>
                  <a:pt x="2284" y="1420"/>
                  <a:pt x="2284" y="1420"/>
                  <a:pt x="2284" y="1420"/>
                </a:cubicBezTo>
                <a:cubicBezTo>
                  <a:pt x="2279" y="1380"/>
                  <a:pt x="2279" y="1380"/>
                  <a:pt x="2279" y="1380"/>
                </a:cubicBezTo>
                <a:cubicBezTo>
                  <a:pt x="2273" y="1419"/>
                  <a:pt x="2273" y="1419"/>
                  <a:pt x="2273" y="1419"/>
                </a:cubicBezTo>
                <a:cubicBezTo>
                  <a:pt x="2243" y="1441"/>
                  <a:pt x="2243" y="1441"/>
                  <a:pt x="2243" y="1441"/>
                </a:cubicBezTo>
                <a:cubicBezTo>
                  <a:pt x="2243" y="1457"/>
                  <a:pt x="2243" y="1457"/>
                  <a:pt x="2243" y="1457"/>
                </a:cubicBezTo>
                <a:cubicBezTo>
                  <a:pt x="2199" y="1457"/>
                  <a:pt x="2199" y="1457"/>
                  <a:pt x="2199" y="1457"/>
                </a:cubicBezTo>
                <a:cubicBezTo>
                  <a:pt x="2199" y="1401"/>
                  <a:pt x="2199" y="1401"/>
                  <a:pt x="2199" y="1401"/>
                </a:cubicBezTo>
                <a:cubicBezTo>
                  <a:pt x="2177" y="1401"/>
                  <a:pt x="2177" y="1401"/>
                  <a:pt x="2177" y="1401"/>
                </a:cubicBezTo>
                <a:cubicBezTo>
                  <a:pt x="2177" y="1391"/>
                  <a:pt x="2177" y="1391"/>
                  <a:pt x="2177" y="1391"/>
                </a:cubicBezTo>
                <a:cubicBezTo>
                  <a:pt x="2152" y="1391"/>
                  <a:pt x="2152" y="1391"/>
                  <a:pt x="2152" y="1391"/>
                </a:cubicBezTo>
                <a:cubicBezTo>
                  <a:pt x="2152" y="1409"/>
                  <a:pt x="2152" y="1409"/>
                  <a:pt x="2152" y="1409"/>
                </a:cubicBezTo>
                <a:cubicBezTo>
                  <a:pt x="2139" y="1409"/>
                  <a:pt x="2139" y="1409"/>
                  <a:pt x="2139" y="1409"/>
                </a:cubicBezTo>
                <a:cubicBezTo>
                  <a:pt x="2139" y="1371"/>
                  <a:pt x="2139" y="1371"/>
                  <a:pt x="2139" y="1371"/>
                </a:cubicBezTo>
                <a:cubicBezTo>
                  <a:pt x="2093" y="1371"/>
                  <a:pt x="2093" y="1371"/>
                  <a:pt x="2093" y="1371"/>
                </a:cubicBezTo>
                <a:cubicBezTo>
                  <a:pt x="2093" y="1436"/>
                  <a:pt x="2093" y="1436"/>
                  <a:pt x="2093" y="1436"/>
                </a:cubicBezTo>
                <a:cubicBezTo>
                  <a:pt x="2077" y="1436"/>
                  <a:pt x="2077" y="1436"/>
                  <a:pt x="2077" y="1436"/>
                </a:cubicBezTo>
                <a:cubicBezTo>
                  <a:pt x="2077" y="1453"/>
                  <a:pt x="2077" y="1453"/>
                  <a:pt x="2077" y="1453"/>
                </a:cubicBezTo>
                <a:cubicBezTo>
                  <a:pt x="2068" y="1453"/>
                  <a:pt x="2068" y="1453"/>
                  <a:pt x="2068" y="1453"/>
                </a:cubicBezTo>
                <a:cubicBezTo>
                  <a:pt x="2068" y="1463"/>
                  <a:pt x="2068" y="1463"/>
                  <a:pt x="2068" y="1463"/>
                </a:cubicBezTo>
                <a:cubicBezTo>
                  <a:pt x="2055" y="1463"/>
                  <a:pt x="2055" y="1463"/>
                  <a:pt x="2055" y="1463"/>
                </a:cubicBezTo>
                <a:cubicBezTo>
                  <a:pt x="2055" y="1453"/>
                  <a:pt x="2055" y="1453"/>
                  <a:pt x="2055" y="1453"/>
                </a:cubicBezTo>
                <a:cubicBezTo>
                  <a:pt x="2033" y="1453"/>
                  <a:pt x="2033" y="1453"/>
                  <a:pt x="2033" y="1453"/>
                </a:cubicBezTo>
                <a:cubicBezTo>
                  <a:pt x="2033" y="1461"/>
                  <a:pt x="2033" y="1461"/>
                  <a:pt x="2033" y="1461"/>
                </a:cubicBezTo>
                <a:cubicBezTo>
                  <a:pt x="2004" y="1461"/>
                  <a:pt x="2004" y="1461"/>
                  <a:pt x="2004" y="1461"/>
                </a:cubicBezTo>
                <a:cubicBezTo>
                  <a:pt x="2004" y="1471"/>
                  <a:pt x="2004" y="1471"/>
                  <a:pt x="2004" y="1471"/>
                </a:cubicBezTo>
                <a:cubicBezTo>
                  <a:pt x="1996" y="1471"/>
                  <a:pt x="1996" y="1471"/>
                  <a:pt x="1996" y="1471"/>
                </a:cubicBezTo>
                <a:cubicBezTo>
                  <a:pt x="1996" y="1463"/>
                  <a:pt x="1996" y="1463"/>
                  <a:pt x="1996" y="1463"/>
                </a:cubicBezTo>
                <a:cubicBezTo>
                  <a:pt x="1983" y="1463"/>
                  <a:pt x="1983" y="1463"/>
                  <a:pt x="1983" y="1463"/>
                </a:cubicBezTo>
                <a:cubicBezTo>
                  <a:pt x="1983" y="1479"/>
                  <a:pt x="1983" y="1479"/>
                  <a:pt x="1983" y="1479"/>
                </a:cubicBezTo>
                <a:cubicBezTo>
                  <a:pt x="1975" y="1479"/>
                  <a:pt x="1975" y="1479"/>
                  <a:pt x="1975" y="1479"/>
                </a:cubicBezTo>
                <a:cubicBezTo>
                  <a:pt x="1975" y="1343"/>
                  <a:pt x="1975" y="1343"/>
                  <a:pt x="1975" y="1343"/>
                </a:cubicBezTo>
                <a:cubicBezTo>
                  <a:pt x="1952" y="1343"/>
                  <a:pt x="1952" y="1343"/>
                  <a:pt x="1952" y="1343"/>
                </a:cubicBezTo>
                <a:cubicBezTo>
                  <a:pt x="1952" y="1352"/>
                  <a:pt x="1952" y="1352"/>
                  <a:pt x="1952" y="1352"/>
                </a:cubicBezTo>
                <a:cubicBezTo>
                  <a:pt x="1943" y="1352"/>
                  <a:pt x="1943" y="1352"/>
                  <a:pt x="1943" y="1352"/>
                </a:cubicBezTo>
                <a:cubicBezTo>
                  <a:pt x="1935" y="1335"/>
                  <a:pt x="1935" y="1335"/>
                  <a:pt x="1935" y="1335"/>
                </a:cubicBezTo>
                <a:cubicBezTo>
                  <a:pt x="1921" y="1335"/>
                  <a:pt x="1921" y="1335"/>
                  <a:pt x="1921" y="1335"/>
                </a:cubicBezTo>
                <a:cubicBezTo>
                  <a:pt x="1912" y="1352"/>
                  <a:pt x="1912" y="1352"/>
                  <a:pt x="1912" y="1352"/>
                </a:cubicBezTo>
                <a:cubicBezTo>
                  <a:pt x="1877" y="1352"/>
                  <a:pt x="1877" y="1352"/>
                  <a:pt x="1877" y="1352"/>
                </a:cubicBezTo>
                <a:cubicBezTo>
                  <a:pt x="1877" y="1456"/>
                  <a:pt x="1877" y="1456"/>
                  <a:pt x="1877" y="1456"/>
                </a:cubicBezTo>
                <a:cubicBezTo>
                  <a:pt x="1805" y="1456"/>
                  <a:pt x="1805" y="1456"/>
                  <a:pt x="1805" y="1456"/>
                </a:cubicBezTo>
                <a:cubicBezTo>
                  <a:pt x="1791" y="1441"/>
                  <a:pt x="1791" y="1441"/>
                  <a:pt x="1791" y="1441"/>
                </a:cubicBezTo>
                <a:cubicBezTo>
                  <a:pt x="1781" y="1452"/>
                  <a:pt x="1781" y="1452"/>
                  <a:pt x="1781" y="1452"/>
                </a:cubicBezTo>
                <a:cubicBezTo>
                  <a:pt x="1771" y="1452"/>
                  <a:pt x="1771" y="1452"/>
                  <a:pt x="1771" y="1452"/>
                </a:cubicBezTo>
                <a:cubicBezTo>
                  <a:pt x="1756" y="1437"/>
                  <a:pt x="1756" y="1437"/>
                  <a:pt x="1756" y="1437"/>
                </a:cubicBezTo>
                <a:cubicBezTo>
                  <a:pt x="1744" y="1437"/>
                  <a:pt x="1744" y="1437"/>
                  <a:pt x="1744" y="1437"/>
                </a:cubicBezTo>
                <a:cubicBezTo>
                  <a:pt x="1731" y="1448"/>
                  <a:pt x="1731" y="1448"/>
                  <a:pt x="1731" y="1448"/>
                </a:cubicBezTo>
                <a:cubicBezTo>
                  <a:pt x="1699" y="1448"/>
                  <a:pt x="1699" y="1448"/>
                  <a:pt x="1699" y="1448"/>
                </a:cubicBezTo>
                <a:cubicBezTo>
                  <a:pt x="1699" y="1437"/>
                  <a:pt x="1699" y="1437"/>
                  <a:pt x="1699" y="1437"/>
                </a:cubicBezTo>
                <a:cubicBezTo>
                  <a:pt x="1673" y="1437"/>
                  <a:pt x="1673" y="1437"/>
                  <a:pt x="1673" y="1437"/>
                </a:cubicBezTo>
                <a:cubicBezTo>
                  <a:pt x="1673" y="1469"/>
                  <a:pt x="1673" y="1469"/>
                  <a:pt x="1673" y="1469"/>
                </a:cubicBezTo>
                <a:cubicBezTo>
                  <a:pt x="1656" y="1469"/>
                  <a:pt x="1656" y="1469"/>
                  <a:pt x="1656" y="1469"/>
                </a:cubicBezTo>
                <a:cubicBezTo>
                  <a:pt x="1656" y="1459"/>
                  <a:pt x="1656" y="1459"/>
                  <a:pt x="1656" y="1459"/>
                </a:cubicBezTo>
                <a:cubicBezTo>
                  <a:pt x="1619" y="1459"/>
                  <a:pt x="1619" y="1459"/>
                  <a:pt x="1619" y="1459"/>
                </a:cubicBezTo>
                <a:cubicBezTo>
                  <a:pt x="1619" y="1448"/>
                  <a:pt x="1619" y="1448"/>
                  <a:pt x="1619" y="1448"/>
                </a:cubicBezTo>
                <a:cubicBezTo>
                  <a:pt x="1587" y="1448"/>
                  <a:pt x="1587" y="1448"/>
                  <a:pt x="1587" y="1448"/>
                </a:cubicBezTo>
                <a:cubicBezTo>
                  <a:pt x="1587" y="1459"/>
                  <a:pt x="1587" y="1459"/>
                  <a:pt x="1587" y="1459"/>
                </a:cubicBezTo>
                <a:cubicBezTo>
                  <a:pt x="1563" y="1459"/>
                  <a:pt x="1563" y="1459"/>
                  <a:pt x="1563" y="1459"/>
                </a:cubicBezTo>
                <a:cubicBezTo>
                  <a:pt x="1563" y="1407"/>
                  <a:pt x="1563" y="1407"/>
                  <a:pt x="1563" y="1407"/>
                </a:cubicBezTo>
                <a:cubicBezTo>
                  <a:pt x="1531" y="1393"/>
                  <a:pt x="1531" y="1393"/>
                  <a:pt x="1531" y="1393"/>
                </a:cubicBezTo>
                <a:cubicBezTo>
                  <a:pt x="1531" y="1408"/>
                  <a:pt x="1531" y="1408"/>
                  <a:pt x="1531" y="1408"/>
                </a:cubicBezTo>
                <a:cubicBezTo>
                  <a:pt x="1524" y="1408"/>
                  <a:pt x="1524" y="1408"/>
                  <a:pt x="1524" y="1408"/>
                </a:cubicBezTo>
                <a:cubicBezTo>
                  <a:pt x="1524" y="1331"/>
                  <a:pt x="1524" y="1331"/>
                  <a:pt x="1524" y="1331"/>
                </a:cubicBezTo>
                <a:cubicBezTo>
                  <a:pt x="1507" y="1331"/>
                  <a:pt x="1507" y="1331"/>
                  <a:pt x="1507" y="1331"/>
                </a:cubicBezTo>
                <a:cubicBezTo>
                  <a:pt x="1507" y="1307"/>
                  <a:pt x="1507" y="1307"/>
                  <a:pt x="1507" y="1307"/>
                </a:cubicBezTo>
                <a:cubicBezTo>
                  <a:pt x="1479" y="1307"/>
                  <a:pt x="1479" y="1307"/>
                  <a:pt x="1479" y="1307"/>
                </a:cubicBezTo>
                <a:cubicBezTo>
                  <a:pt x="1479" y="1281"/>
                  <a:pt x="1479" y="1281"/>
                  <a:pt x="1479" y="1281"/>
                </a:cubicBezTo>
                <a:cubicBezTo>
                  <a:pt x="1465" y="1281"/>
                  <a:pt x="1465" y="1281"/>
                  <a:pt x="1465" y="1281"/>
                </a:cubicBezTo>
                <a:cubicBezTo>
                  <a:pt x="1465" y="1307"/>
                  <a:pt x="1465" y="1307"/>
                  <a:pt x="1465" y="1307"/>
                </a:cubicBezTo>
                <a:cubicBezTo>
                  <a:pt x="1443" y="1307"/>
                  <a:pt x="1443" y="1307"/>
                  <a:pt x="1443" y="1307"/>
                </a:cubicBezTo>
                <a:cubicBezTo>
                  <a:pt x="1443" y="1265"/>
                  <a:pt x="1443" y="1265"/>
                  <a:pt x="1443" y="1265"/>
                </a:cubicBezTo>
                <a:cubicBezTo>
                  <a:pt x="1443" y="1265"/>
                  <a:pt x="1412" y="1232"/>
                  <a:pt x="1389" y="1232"/>
                </a:cubicBezTo>
                <a:cubicBezTo>
                  <a:pt x="1367" y="1232"/>
                  <a:pt x="1337" y="1269"/>
                  <a:pt x="1337" y="1269"/>
                </a:cubicBezTo>
                <a:cubicBezTo>
                  <a:pt x="1337" y="1359"/>
                  <a:pt x="1337" y="1359"/>
                  <a:pt x="1337" y="1359"/>
                </a:cubicBezTo>
                <a:cubicBezTo>
                  <a:pt x="1315" y="1359"/>
                  <a:pt x="1315" y="1359"/>
                  <a:pt x="1315" y="1359"/>
                </a:cubicBezTo>
                <a:cubicBezTo>
                  <a:pt x="1315" y="1417"/>
                  <a:pt x="1315" y="1417"/>
                  <a:pt x="1315" y="1417"/>
                </a:cubicBezTo>
                <a:cubicBezTo>
                  <a:pt x="1275" y="1432"/>
                  <a:pt x="1275" y="1432"/>
                  <a:pt x="1275" y="1432"/>
                </a:cubicBezTo>
                <a:cubicBezTo>
                  <a:pt x="1275" y="1445"/>
                  <a:pt x="1275" y="1445"/>
                  <a:pt x="1275" y="1445"/>
                </a:cubicBezTo>
                <a:cubicBezTo>
                  <a:pt x="1267" y="1445"/>
                  <a:pt x="1267" y="1445"/>
                  <a:pt x="1267" y="1445"/>
                </a:cubicBezTo>
                <a:cubicBezTo>
                  <a:pt x="1267" y="1421"/>
                  <a:pt x="1267" y="1421"/>
                  <a:pt x="1267" y="1421"/>
                </a:cubicBezTo>
                <a:cubicBezTo>
                  <a:pt x="1253" y="1421"/>
                  <a:pt x="1253" y="1421"/>
                  <a:pt x="1253" y="1421"/>
                </a:cubicBezTo>
                <a:cubicBezTo>
                  <a:pt x="1235" y="1395"/>
                  <a:pt x="1235" y="1395"/>
                  <a:pt x="1235" y="1395"/>
                </a:cubicBezTo>
                <a:cubicBezTo>
                  <a:pt x="1213" y="1416"/>
                  <a:pt x="1213" y="1416"/>
                  <a:pt x="1213" y="1416"/>
                </a:cubicBezTo>
                <a:cubicBezTo>
                  <a:pt x="1213" y="1399"/>
                  <a:pt x="1213" y="1399"/>
                  <a:pt x="1213" y="1399"/>
                </a:cubicBezTo>
                <a:cubicBezTo>
                  <a:pt x="1200" y="1399"/>
                  <a:pt x="1200" y="1399"/>
                  <a:pt x="1200" y="1399"/>
                </a:cubicBezTo>
                <a:cubicBezTo>
                  <a:pt x="1200" y="1409"/>
                  <a:pt x="1200" y="1409"/>
                  <a:pt x="1200" y="1409"/>
                </a:cubicBezTo>
                <a:cubicBezTo>
                  <a:pt x="1189" y="1409"/>
                  <a:pt x="1189" y="1409"/>
                  <a:pt x="1189" y="1409"/>
                </a:cubicBezTo>
                <a:cubicBezTo>
                  <a:pt x="1189" y="1392"/>
                  <a:pt x="1189" y="1392"/>
                  <a:pt x="1189" y="1392"/>
                </a:cubicBezTo>
                <a:cubicBezTo>
                  <a:pt x="1164" y="1392"/>
                  <a:pt x="1164" y="1392"/>
                  <a:pt x="1164" y="1392"/>
                </a:cubicBezTo>
                <a:cubicBezTo>
                  <a:pt x="1164" y="1401"/>
                  <a:pt x="1164" y="1401"/>
                  <a:pt x="1164" y="1401"/>
                </a:cubicBezTo>
                <a:cubicBezTo>
                  <a:pt x="1155" y="1401"/>
                  <a:pt x="1155" y="1401"/>
                  <a:pt x="1155" y="1401"/>
                </a:cubicBezTo>
                <a:cubicBezTo>
                  <a:pt x="1155" y="1417"/>
                  <a:pt x="1155" y="1417"/>
                  <a:pt x="1155" y="1417"/>
                </a:cubicBezTo>
                <a:cubicBezTo>
                  <a:pt x="1133" y="1417"/>
                  <a:pt x="1133" y="1417"/>
                  <a:pt x="1133" y="1417"/>
                </a:cubicBezTo>
                <a:cubicBezTo>
                  <a:pt x="1133" y="1397"/>
                  <a:pt x="1133" y="1397"/>
                  <a:pt x="1133" y="1397"/>
                </a:cubicBezTo>
                <a:cubicBezTo>
                  <a:pt x="1123" y="1397"/>
                  <a:pt x="1123" y="1397"/>
                  <a:pt x="1123" y="1397"/>
                </a:cubicBezTo>
                <a:cubicBezTo>
                  <a:pt x="1112" y="1385"/>
                  <a:pt x="1112" y="1385"/>
                  <a:pt x="1112" y="1385"/>
                </a:cubicBezTo>
                <a:cubicBezTo>
                  <a:pt x="1104" y="1391"/>
                  <a:pt x="1104" y="1391"/>
                  <a:pt x="1104" y="1391"/>
                </a:cubicBezTo>
                <a:cubicBezTo>
                  <a:pt x="1095" y="1391"/>
                  <a:pt x="1095" y="1391"/>
                  <a:pt x="1095" y="1391"/>
                </a:cubicBezTo>
                <a:cubicBezTo>
                  <a:pt x="1076" y="1368"/>
                  <a:pt x="1076" y="1368"/>
                  <a:pt x="1076" y="1368"/>
                </a:cubicBezTo>
                <a:cubicBezTo>
                  <a:pt x="1063" y="1389"/>
                  <a:pt x="1063" y="1389"/>
                  <a:pt x="1063" y="1389"/>
                </a:cubicBezTo>
                <a:cubicBezTo>
                  <a:pt x="1051" y="1389"/>
                  <a:pt x="1051" y="1389"/>
                  <a:pt x="1051" y="1389"/>
                </a:cubicBezTo>
                <a:cubicBezTo>
                  <a:pt x="1051" y="1371"/>
                  <a:pt x="1051" y="1371"/>
                  <a:pt x="1051" y="1371"/>
                </a:cubicBezTo>
                <a:cubicBezTo>
                  <a:pt x="1031" y="1371"/>
                  <a:pt x="1031" y="1371"/>
                  <a:pt x="1031" y="1371"/>
                </a:cubicBezTo>
                <a:cubicBezTo>
                  <a:pt x="1031" y="1391"/>
                  <a:pt x="1031" y="1391"/>
                  <a:pt x="1031" y="1391"/>
                </a:cubicBezTo>
                <a:cubicBezTo>
                  <a:pt x="1020" y="1403"/>
                  <a:pt x="1020" y="1403"/>
                  <a:pt x="1020" y="1403"/>
                </a:cubicBezTo>
                <a:cubicBezTo>
                  <a:pt x="1012" y="1403"/>
                  <a:pt x="1012" y="1403"/>
                  <a:pt x="1012" y="1403"/>
                </a:cubicBezTo>
                <a:cubicBezTo>
                  <a:pt x="1012" y="1376"/>
                  <a:pt x="1012" y="1376"/>
                  <a:pt x="1012" y="1376"/>
                </a:cubicBezTo>
                <a:cubicBezTo>
                  <a:pt x="999" y="1376"/>
                  <a:pt x="999" y="1376"/>
                  <a:pt x="999" y="1376"/>
                </a:cubicBezTo>
                <a:cubicBezTo>
                  <a:pt x="988" y="1359"/>
                  <a:pt x="988" y="1359"/>
                  <a:pt x="988" y="1359"/>
                </a:cubicBezTo>
                <a:cubicBezTo>
                  <a:pt x="969" y="1381"/>
                  <a:pt x="969" y="1381"/>
                  <a:pt x="969" y="1381"/>
                </a:cubicBezTo>
                <a:cubicBezTo>
                  <a:pt x="969" y="1224"/>
                  <a:pt x="969" y="1224"/>
                  <a:pt x="969" y="1224"/>
                </a:cubicBezTo>
                <a:cubicBezTo>
                  <a:pt x="943" y="1224"/>
                  <a:pt x="943" y="1224"/>
                  <a:pt x="943" y="1224"/>
                </a:cubicBezTo>
                <a:cubicBezTo>
                  <a:pt x="943" y="1212"/>
                  <a:pt x="943" y="1212"/>
                  <a:pt x="943" y="1212"/>
                </a:cubicBezTo>
                <a:cubicBezTo>
                  <a:pt x="969" y="1212"/>
                  <a:pt x="969" y="1212"/>
                  <a:pt x="969" y="1212"/>
                </a:cubicBezTo>
                <a:cubicBezTo>
                  <a:pt x="969" y="1204"/>
                  <a:pt x="969" y="1204"/>
                  <a:pt x="969" y="1204"/>
                </a:cubicBezTo>
                <a:cubicBezTo>
                  <a:pt x="847" y="1204"/>
                  <a:pt x="847" y="1204"/>
                  <a:pt x="847" y="1204"/>
                </a:cubicBezTo>
                <a:cubicBezTo>
                  <a:pt x="847" y="1211"/>
                  <a:pt x="847" y="1211"/>
                  <a:pt x="847" y="1211"/>
                </a:cubicBezTo>
                <a:cubicBezTo>
                  <a:pt x="857" y="1211"/>
                  <a:pt x="857" y="1211"/>
                  <a:pt x="857" y="1211"/>
                </a:cubicBezTo>
                <a:cubicBezTo>
                  <a:pt x="857" y="1224"/>
                  <a:pt x="857" y="1224"/>
                  <a:pt x="857" y="1224"/>
                </a:cubicBezTo>
                <a:cubicBezTo>
                  <a:pt x="843" y="1224"/>
                  <a:pt x="843" y="1224"/>
                  <a:pt x="843" y="1224"/>
                </a:cubicBezTo>
                <a:cubicBezTo>
                  <a:pt x="843" y="1375"/>
                  <a:pt x="843" y="1375"/>
                  <a:pt x="843" y="1375"/>
                </a:cubicBezTo>
                <a:cubicBezTo>
                  <a:pt x="828" y="1375"/>
                  <a:pt x="828" y="1375"/>
                  <a:pt x="828" y="1375"/>
                </a:cubicBezTo>
                <a:cubicBezTo>
                  <a:pt x="828" y="1387"/>
                  <a:pt x="828" y="1387"/>
                  <a:pt x="828" y="1387"/>
                </a:cubicBezTo>
                <a:cubicBezTo>
                  <a:pt x="816" y="1387"/>
                  <a:pt x="816" y="1387"/>
                  <a:pt x="816" y="1387"/>
                </a:cubicBezTo>
                <a:cubicBezTo>
                  <a:pt x="816" y="1403"/>
                  <a:pt x="816" y="1403"/>
                  <a:pt x="816" y="1403"/>
                </a:cubicBezTo>
                <a:cubicBezTo>
                  <a:pt x="804" y="1403"/>
                  <a:pt x="804" y="1403"/>
                  <a:pt x="804" y="1403"/>
                </a:cubicBezTo>
                <a:cubicBezTo>
                  <a:pt x="787" y="1393"/>
                  <a:pt x="787" y="1393"/>
                  <a:pt x="787" y="1393"/>
                </a:cubicBezTo>
                <a:cubicBezTo>
                  <a:pt x="787" y="1193"/>
                  <a:pt x="787" y="1193"/>
                  <a:pt x="787" y="1193"/>
                </a:cubicBezTo>
                <a:cubicBezTo>
                  <a:pt x="691" y="1193"/>
                  <a:pt x="691" y="1193"/>
                  <a:pt x="691" y="1193"/>
                </a:cubicBezTo>
                <a:cubicBezTo>
                  <a:pt x="691" y="1427"/>
                  <a:pt x="691" y="1427"/>
                  <a:pt x="691" y="1427"/>
                </a:cubicBezTo>
                <a:cubicBezTo>
                  <a:pt x="664" y="1427"/>
                  <a:pt x="664" y="1427"/>
                  <a:pt x="664" y="1427"/>
                </a:cubicBezTo>
                <a:cubicBezTo>
                  <a:pt x="664" y="1445"/>
                  <a:pt x="664" y="1445"/>
                  <a:pt x="664" y="1445"/>
                </a:cubicBezTo>
                <a:cubicBezTo>
                  <a:pt x="640" y="1445"/>
                  <a:pt x="640" y="1445"/>
                  <a:pt x="640" y="1445"/>
                </a:cubicBezTo>
                <a:cubicBezTo>
                  <a:pt x="640" y="1436"/>
                  <a:pt x="640" y="1436"/>
                  <a:pt x="640" y="1436"/>
                </a:cubicBezTo>
                <a:cubicBezTo>
                  <a:pt x="625" y="1436"/>
                  <a:pt x="625" y="1436"/>
                  <a:pt x="625" y="1436"/>
                </a:cubicBezTo>
                <a:cubicBezTo>
                  <a:pt x="625" y="1237"/>
                  <a:pt x="625" y="1237"/>
                  <a:pt x="625" y="1237"/>
                </a:cubicBezTo>
                <a:cubicBezTo>
                  <a:pt x="601" y="1237"/>
                  <a:pt x="601" y="1237"/>
                  <a:pt x="601" y="1237"/>
                </a:cubicBezTo>
                <a:cubicBezTo>
                  <a:pt x="601" y="1228"/>
                  <a:pt x="601" y="1228"/>
                  <a:pt x="601" y="1228"/>
                </a:cubicBezTo>
                <a:cubicBezTo>
                  <a:pt x="536" y="1228"/>
                  <a:pt x="536" y="1228"/>
                  <a:pt x="536" y="1228"/>
                </a:cubicBezTo>
                <a:cubicBezTo>
                  <a:pt x="536" y="1241"/>
                  <a:pt x="536" y="1241"/>
                  <a:pt x="536" y="1241"/>
                </a:cubicBezTo>
                <a:cubicBezTo>
                  <a:pt x="515" y="1241"/>
                  <a:pt x="515" y="1241"/>
                  <a:pt x="515" y="1241"/>
                </a:cubicBezTo>
                <a:cubicBezTo>
                  <a:pt x="515" y="1227"/>
                  <a:pt x="515" y="1227"/>
                  <a:pt x="515" y="1227"/>
                </a:cubicBezTo>
                <a:cubicBezTo>
                  <a:pt x="501" y="1227"/>
                  <a:pt x="501" y="1227"/>
                  <a:pt x="501" y="1227"/>
                </a:cubicBezTo>
                <a:cubicBezTo>
                  <a:pt x="501" y="1227"/>
                  <a:pt x="487" y="1169"/>
                  <a:pt x="456" y="1169"/>
                </a:cubicBezTo>
                <a:cubicBezTo>
                  <a:pt x="425" y="1169"/>
                  <a:pt x="401" y="1224"/>
                  <a:pt x="401" y="1224"/>
                </a:cubicBezTo>
                <a:cubicBezTo>
                  <a:pt x="392" y="1224"/>
                  <a:pt x="392" y="1224"/>
                  <a:pt x="392" y="1224"/>
                </a:cubicBezTo>
                <a:cubicBezTo>
                  <a:pt x="392" y="1243"/>
                  <a:pt x="392" y="1243"/>
                  <a:pt x="392" y="1243"/>
                </a:cubicBezTo>
                <a:cubicBezTo>
                  <a:pt x="373" y="1243"/>
                  <a:pt x="373" y="1243"/>
                  <a:pt x="373" y="1243"/>
                </a:cubicBezTo>
                <a:cubicBezTo>
                  <a:pt x="373" y="1233"/>
                  <a:pt x="373" y="1233"/>
                  <a:pt x="373" y="1233"/>
                </a:cubicBezTo>
                <a:cubicBezTo>
                  <a:pt x="320" y="1233"/>
                  <a:pt x="320" y="1233"/>
                  <a:pt x="320" y="1233"/>
                </a:cubicBezTo>
                <a:cubicBezTo>
                  <a:pt x="320" y="1245"/>
                  <a:pt x="320" y="1245"/>
                  <a:pt x="320" y="1245"/>
                </a:cubicBezTo>
                <a:cubicBezTo>
                  <a:pt x="303" y="1245"/>
                  <a:pt x="303" y="1245"/>
                  <a:pt x="303" y="1245"/>
                </a:cubicBezTo>
                <a:cubicBezTo>
                  <a:pt x="288" y="1257"/>
                  <a:pt x="288" y="1257"/>
                  <a:pt x="288" y="1257"/>
                </a:cubicBezTo>
                <a:cubicBezTo>
                  <a:pt x="288" y="1331"/>
                  <a:pt x="288" y="1331"/>
                  <a:pt x="288" y="1331"/>
                </a:cubicBezTo>
                <a:cubicBezTo>
                  <a:pt x="268" y="1331"/>
                  <a:pt x="268" y="1331"/>
                  <a:pt x="268" y="1331"/>
                </a:cubicBezTo>
                <a:cubicBezTo>
                  <a:pt x="268" y="1373"/>
                  <a:pt x="268" y="1373"/>
                  <a:pt x="268" y="1373"/>
                </a:cubicBezTo>
                <a:cubicBezTo>
                  <a:pt x="252" y="1373"/>
                  <a:pt x="252" y="1373"/>
                  <a:pt x="252" y="1373"/>
                </a:cubicBezTo>
                <a:cubicBezTo>
                  <a:pt x="252" y="1325"/>
                  <a:pt x="252" y="1325"/>
                  <a:pt x="252" y="1325"/>
                </a:cubicBezTo>
                <a:cubicBezTo>
                  <a:pt x="236" y="1325"/>
                  <a:pt x="236" y="1325"/>
                  <a:pt x="236" y="1325"/>
                </a:cubicBezTo>
                <a:cubicBezTo>
                  <a:pt x="236" y="1342"/>
                  <a:pt x="236" y="1342"/>
                  <a:pt x="236" y="1342"/>
                </a:cubicBezTo>
                <a:cubicBezTo>
                  <a:pt x="218" y="1342"/>
                  <a:pt x="218" y="1342"/>
                  <a:pt x="218" y="1342"/>
                </a:cubicBezTo>
                <a:cubicBezTo>
                  <a:pt x="218" y="1331"/>
                  <a:pt x="218" y="1331"/>
                  <a:pt x="218" y="1331"/>
                </a:cubicBezTo>
                <a:cubicBezTo>
                  <a:pt x="195" y="1331"/>
                  <a:pt x="195" y="1331"/>
                  <a:pt x="195" y="1331"/>
                </a:cubicBezTo>
                <a:cubicBezTo>
                  <a:pt x="195" y="1312"/>
                  <a:pt x="195" y="1312"/>
                  <a:pt x="195" y="1312"/>
                </a:cubicBezTo>
                <a:cubicBezTo>
                  <a:pt x="182" y="1299"/>
                  <a:pt x="182" y="1299"/>
                  <a:pt x="182" y="1299"/>
                </a:cubicBezTo>
                <a:cubicBezTo>
                  <a:pt x="168" y="1283"/>
                  <a:pt x="168" y="1283"/>
                  <a:pt x="168" y="1283"/>
                </a:cubicBezTo>
                <a:cubicBezTo>
                  <a:pt x="134" y="1283"/>
                  <a:pt x="134" y="1283"/>
                  <a:pt x="134" y="1283"/>
                </a:cubicBezTo>
                <a:cubicBezTo>
                  <a:pt x="102" y="1307"/>
                  <a:pt x="102" y="1307"/>
                  <a:pt x="102" y="1307"/>
                </a:cubicBezTo>
                <a:cubicBezTo>
                  <a:pt x="78" y="1307"/>
                  <a:pt x="78" y="1307"/>
                  <a:pt x="78" y="1307"/>
                </a:cubicBezTo>
                <a:cubicBezTo>
                  <a:pt x="78" y="1401"/>
                  <a:pt x="78" y="1401"/>
                  <a:pt x="78" y="1401"/>
                </a:cubicBezTo>
                <a:cubicBezTo>
                  <a:pt x="56" y="1357"/>
                  <a:pt x="56" y="1357"/>
                  <a:pt x="56" y="1357"/>
                </a:cubicBezTo>
                <a:cubicBezTo>
                  <a:pt x="56" y="1333"/>
                  <a:pt x="56" y="1333"/>
                  <a:pt x="56" y="1333"/>
                </a:cubicBezTo>
                <a:cubicBezTo>
                  <a:pt x="0" y="1333"/>
                  <a:pt x="0" y="1333"/>
                  <a:pt x="0" y="1333"/>
                </a:cubicBezTo>
                <a:cubicBezTo>
                  <a:pt x="0" y="1542"/>
                  <a:pt x="0" y="1542"/>
                  <a:pt x="0" y="1542"/>
                </a:cubicBezTo>
                <a:cubicBezTo>
                  <a:pt x="8000" y="1542"/>
                  <a:pt x="8000" y="1542"/>
                  <a:pt x="8000" y="1542"/>
                </a:cubicBezTo>
                <a:cubicBezTo>
                  <a:pt x="8000" y="1472"/>
                  <a:pt x="8000" y="1472"/>
                  <a:pt x="8000" y="1472"/>
                </a:cubicBezTo>
                <a:lnTo>
                  <a:pt x="7978" y="1472"/>
                </a:lnTo>
                <a:close/>
                <a:moveTo>
                  <a:pt x="3369" y="1457"/>
                </a:moveTo>
                <a:cubicBezTo>
                  <a:pt x="3356" y="1457"/>
                  <a:pt x="3356" y="1457"/>
                  <a:pt x="3356" y="1457"/>
                </a:cubicBezTo>
                <a:cubicBezTo>
                  <a:pt x="3356" y="1408"/>
                  <a:pt x="3356" y="1408"/>
                  <a:pt x="3356" y="1408"/>
                </a:cubicBezTo>
                <a:cubicBezTo>
                  <a:pt x="3369" y="1408"/>
                  <a:pt x="3369" y="1408"/>
                  <a:pt x="3369" y="1408"/>
                </a:cubicBezTo>
                <a:lnTo>
                  <a:pt x="3369" y="1457"/>
                </a:lnTo>
                <a:close/>
                <a:moveTo>
                  <a:pt x="3369" y="1389"/>
                </a:moveTo>
                <a:cubicBezTo>
                  <a:pt x="3356" y="1389"/>
                  <a:pt x="3356" y="1389"/>
                  <a:pt x="3356" y="1389"/>
                </a:cubicBezTo>
                <a:cubicBezTo>
                  <a:pt x="3356" y="1335"/>
                  <a:pt x="3356" y="1335"/>
                  <a:pt x="3356" y="1335"/>
                </a:cubicBezTo>
                <a:cubicBezTo>
                  <a:pt x="3369" y="1335"/>
                  <a:pt x="3369" y="1335"/>
                  <a:pt x="3369" y="1335"/>
                </a:cubicBezTo>
                <a:lnTo>
                  <a:pt x="3369" y="1389"/>
                </a:lnTo>
                <a:close/>
                <a:moveTo>
                  <a:pt x="3356" y="1141"/>
                </a:moveTo>
                <a:cubicBezTo>
                  <a:pt x="3356" y="1098"/>
                  <a:pt x="3356" y="1098"/>
                  <a:pt x="3356" y="1098"/>
                </a:cubicBezTo>
                <a:cubicBezTo>
                  <a:pt x="3356" y="1098"/>
                  <a:pt x="3373" y="1103"/>
                  <a:pt x="3373" y="1119"/>
                </a:cubicBezTo>
                <a:cubicBezTo>
                  <a:pt x="3373" y="1136"/>
                  <a:pt x="3356" y="1141"/>
                  <a:pt x="3356" y="1141"/>
                </a:cubicBezTo>
                <a:close/>
                <a:moveTo>
                  <a:pt x="3356" y="1060"/>
                </a:moveTo>
                <a:cubicBezTo>
                  <a:pt x="3356" y="1024"/>
                  <a:pt x="3356" y="1024"/>
                  <a:pt x="3356" y="1024"/>
                </a:cubicBezTo>
                <a:cubicBezTo>
                  <a:pt x="3356" y="1024"/>
                  <a:pt x="3373" y="1029"/>
                  <a:pt x="3373" y="1042"/>
                </a:cubicBezTo>
                <a:cubicBezTo>
                  <a:pt x="3373" y="1055"/>
                  <a:pt x="3356" y="1060"/>
                  <a:pt x="3356" y="1060"/>
                </a:cubicBezTo>
                <a:close/>
                <a:moveTo>
                  <a:pt x="3356" y="988"/>
                </a:moveTo>
                <a:cubicBezTo>
                  <a:pt x="3356" y="950"/>
                  <a:pt x="3356" y="950"/>
                  <a:pt x="3356" y="950"/>
                </a:cubicBezTo>
                <a:cubicBezTo>
                  <a:pt x="3356" y="950"/>
                  <a:pt x="3373" y="953"/>
                  <a:pt x="3373" y="969"/>
                </a:cubicBezTo>
                <a:cubicBezTo>
                  <a:pt x="3373" y="985"/>
                  <a:pt x="3356" y="988"/>
                  <a:pt x="3356" y="988"/>
                </a:cubicBezTo>
                <a:close/>
                <a:moveTo>
                  <a:pt x="3356" y="911"/>
                </a:moveTo>
                <a:cubicBezTo>
                  <a:pt x="3356" y="872"/>
                  <a:pt x="3356" y="872"/>
                  <a:pt x="3356" y="872"/>
                </a:cubicBezTo>
                <a:cubicBezTo>
                  <a:pt x="3356" y="872"/>
                  <a:pt x="3373" y="878"/>
                  <a:pt x="3373" y="891"/>
                </a:cubicBezTo>
                <a:cubicBezTo>
                  <a:pt x="3373" y="905"/>
                  <a:pt x="3356" y="911"/>
                  <a:pt x="3356" y="911"/>
                </a:cubicBezTo>
                <a:close/>
                <a:moveTo>
                  <a:pt x="3356" y="835"/>
                </a:moveTo>
                <a:cubicBezTo>
                  <a:pt x="3356" y="796"/>
                  <a:pt x="3356" y="796"/>
                  <a:pt x="3356" y="796"/>
                </a:cubicBezTo>
                <a:cubicBezTo>
                  <a:pt x="3356" y="796"/>
                  <a:pt x="3373" y="800"/>
                  <a:pt x="3373" y="815"/>
                </a:cubicBezTo>
                <a:cubicBezTo>
                  <a:pt x="3373" y="831"/>
                  <a:pt x="3356" y="835"/>
                  <a:pt x="3356" y="835"/>
                </a:cubicBezTo>
                <a:close/>
                <a:moveTo>
                  <a:pt x="3356" y="756"/>
                </a:moveTo>
                <a:cubicBezTo>
                  <a:pt x="3356" y="718"/>
                  <a:pt x="3356" y="718"/>
                  <a:pt x="3356" y="718"/>
                </a:cubicBezTo>
                <a:cubicBezTo>
                  <a:pt x="3356" y="718"/>
                  <a:pt x="3373" y="720"/>
                  <a:pt x="3373" y="737"/>
                </a:cubicBezTo>
                <a:cubicBezTo>
                  <a:pt x="3373" y="754"/>
                  <a:pt x="3356" y="756"/>
                  <a:pt x="3356" y="756"/>
                </a:cubicBezTo>
                <a:close/>
                <a:moveTo>
                  <a:pt x="5556" y="570"/>
                </a:moveTo>
                <a:cubicBezTo>
                  <a:pt x="5508" y="582"/>
                  <a:pt x="5508" y="582"/>
                  <a:pt x="5508" y="582"/>
                </a:cubicBezTo>
                <a:cubicBezTo>
                  <a:pt x="5490" y="529"/>
                  <a:pt x="5490" y="529"/>
                  <a:pt x="5490" y="529"/>
                </a:cubicBezTo>
                <a:cubicBezTo>
                  <a:pt x="5566" y="508"/>
                  <a:pt x="5566" y="508"/>
                  <a:pt x="5566" y="508"/>
                </a:cubicBezTo>
                <a:lnTo>
                  <a:pt x="5556" y="570"/>
                </a:lnTo>
                <a:close/>
              </a:path>
            </a:pathLst>
          </a:custGeom>
          <a:gradFill>
            <a:gsLst>
              <a:gs pos="0">
                <a:schemeClr val="accent1">
                  <a:lumMod val="5000"/>
                  <a:lumOff val="95000"/>
                </a:schemeClr>
              </a:gs>
              <a:gs pos="100000">
                <a:srgbClr val="28A9D6"/>
              </a:gs>
            </a:gsLst>
            <a:lin ang="5400000"/>
          </a:gradFill>
          <a:ln>
            <a:solidFill>
              <a:srgbClr val="F6F9FC"/>
            </a:solidFill>
          </a:ln>
        </p:spPr>
        <p:style>
          <a:lnRef idx="0">
            <a:scrgbClr r="0" g="0" b="0"/>
          </a:lnRef>
          <a:fillRef idx="0">
            <a:scrgbClr r="0" g="0" b="0"/>
          </a:fillRef>
          <a:effectRef idx="0">
            <a:scrgbClr r="0" g="0" b="0"/>
          </a:effectRef>
          <a:fontRef idx="minor"/>
        </p:style>
      </p:sp>
      <p:sp>
        <p:nvSpPr>
          <p:cNvPr id="81" name="CustomShape 2"/>
          <p:cNvSpPr/>
          <p:nvPr/>
        </p:nvSpPr>
        <p:spPr>
          <a:xfrm>
            <a:off x="0" y="1814320"/>
            <a:ext cx="9144000" cy="1902662"/>
          </a:xfrm>
          <a:prstGeom prst="rect">
            <a:avLst/>
          </a:prstGeom>
          <a:solidFill>
            <a:srgbClr val="2E55D0"/>
          </a:solidFill>
          <a:ln>
            <a:noFill/>
          </a:ln>
        </p:spPr>
        <p:style>
          <a:lnRef idx="0">
            <a:scrgbClr r="0" g="0" b="0"/>
          </a:lnRef>
          <a:fillRef idx="0">
            <a:scrgbClr r="0" g="0" b="0"/>
          </a:fillRef>
          <a:effectRef idx="0">
            <a:scrgbClr r="0" g="0" b="0"/>
          </a:effectRef>
          <a:fontRef idx="minor"/>
        </p:style>
        <p:txBody>
          <a:bodyPr/>
          <a:lstStyle/>
          <a:p>
            <a:endParaRPr lang="zh-CN" altLang="en-US" dirty="0"/>
          </a:p>
        </p:txBody>
      </p:sp>
      <p:sp>
        <p:nvSpPr>
          <p:cNvPr id="82" name="Line 3"/>
          <p:cNvSpPr/>
          <p:nvPr/>
        </p:nvSpPr>
        <p:spPr>
          <a:xfrm>
            <a:off x="0" y="3716950"/>
            <a:ext cx="9143853" cy="360"/>
          </a:xfrm>
          <a:prstGeom prst="line">
            <a:avLst/>
          </a:prstGeom>
          <a:ln w="19080">
            <a:solidFill>
              <a:srgbClr val="28A9D6"/>
            </a:solidFill>
            <a:round/>
          </a:ln>
        </p:spPr>
        <p:style>
          <a:lnRef idx="1">
            <a:schemeClr val="accent1"/>
          </a:lnRef>
          <a:fillRef idx="0">
            <a:schemeClr val="accent1"/>
          </a:fillRef>
          <a:effectRef idx="0">
            <a:schemeClr val="accent1"/>
          </a:effectRef>
          <a:fontRef idx="minor"/>
        </p:style>
      </p:sp>
      <p:sp>
        <p:nvSpPr>
          <p:cNvPr id="83" name="CustomShape 4"/>
          <p:cNvSpPr/>
          <p:nvPr/>
        </p:nvSpPr>
        <p:spPr>
          <a:xfrm>
            <a:off x="0" y="1773103"/>
            <a:ext cx="9144000" cy="2015874"/>
          </a:xfrm>
          <a:prstGeom prst="rect">
            <a:avLst/>
          </a:prstGeom>
          <a:solidFill>
            <a:schemeClr val="accent1">
              <a:lumMod val="75000"/>
            </a:schemeClr>
          </a:solidFill>
          <a:ln>
            <a:noFill/>
          </a:ln>
          <a:effectLst>
            <a:outerShdw blurRad="50800" dist="38100" dir="2700000" algn="tl" rotWithShape="0">
              <a:srgbClr val="000000">
                <a:alpha val="40000"/>
              </a:srgbClr>
            </a:outerShdw>
          </a:effectLst>
        </p:spPr>
        <p:style>
          <a:lnRef idx="0">
            <a:scrgbClr r="0" g="0" b="0"/>
          </a:lnRef>
          <a:fillRef idx="0">
            <a:scrgbClr r="0" g="0" b="0"/>
          </a:fillRef>
          <a:effectRef idx="0">
            <a:scrgbClr r="0" g="0" b="0"/>
          </a:effectRef>
          <a:fontRef idx="minor"/>
        </p:style>
        <p:txBody>
          <a:bodyPr lIns="89984" tIns="44992" rIns="89984" bIns="44992"/>
          <a:lstStyle/>
          <a:p>
            <a:pPr algn="ctr">
              <a:lnSpc>
                <a:spcPct val="100000"/>
              </a:lnSpc>
            </a:pPr>
            <a:r>
              <a:rPr lang="zh-CN" altLang="en-US" sz="5400" b="1" spc="-1" dirty="0">
                <a:solidFill>
                  <a:srgbClr val="CCC1DA"/>
                </a:solidFill>
                <a:uFill>
                  <a:solidFill>
                    <a:srgbClr val="FFFFFF"/>
                  </a:solidFill>
                </a:uFill>
                <a:latin typeface="Copperplate Gothic Bold" panose="020E0705020206020404"/>
              </a:rPr>
              <a:t>科研项目申报、科技经费管理与科研成果转化</a:t>
            </a:r>
            <a:endParaRPr lang="en-US" sz="5400" spc="-1" dirty="0">
              <a:solidFill>
                <a:srgbClr val="000000"/>
              </a:solidFill>
              <a:uFill>
                <a:solidFill>
                  <a:srgbClr val="FFFFFF"/>
                </a:solidFill>
              </a:uFill>
              <a:latin typeface="Arial" panose="020B0604020202020204"/>
            </a:endParaRPr>
          </a:p>
        </p:txBody>
      </p:sp>
      <p:sp>
        <p:nvSpPr>
          <p:cNvPr id="84" name="Line 5"/>
          <p:cNvSpPr/>
          <p:nvPr/>
        </p:nvSpPr>
        <p:spPr>
          <a:xfrm>
            <a:off x="0" y="4004900"/>
            <a:ext cx="9143853" cy="1440"/>
          </a:xfrm>
          <a:prstGeom prst="line">
            <a:avLst/>
          </a:prstGeom>
          <a:ln w="3240">
            <a:solidFill>
              <a:srgbClr val="28A9D6"/>
            </a:solidFill>
            <a:round/>
          </a:ln>
        </p:spPr>
        <p:style>
          <a:lnRef idx="1">
            <a:schemeClr val="accent1"/>
          </a:lnRef>
          <a:fillRef idx="0">
            <a:schemeClr val="accent1"/>
          </a:fillRef>
          <a:effectRef idx="0">
            <a:schemeClr val="accent1"/>
          </a:effectRef>
          <a:fontRef idx="minor"/>
        </p:style>
      </p:sp>
      <p:sp>
        <p:nvSpPr>
          <p:cNvPr id="85" name="Line 6"/>
          <p:cNvSpPr/>
          <p:nvPr/>
        </p:nvSpPr>
        <p:spPr>
          <a:xfrm>
            <a:off x="0" y="4148875"/>
            <a:ext cx="9143853" cy="7199"/>
          </a:xfrm>
          <a:prstGeom prst="line">
            <a:avLst/>
          </a:prstGeom>
          <a:ln w="3240">
            <a:solidFill>
              <a:srgbClr val="28A9D6"/>
            </a:solidFill>
            <a:round/>
          </a:ln>
        </p:spPr>
        <p:style>
          <a:lnRef idx="1">
            <a:schemeClr val="accent1"/>
          </a:lnRef>
          <a:fillRef idx="0">
            <a:schemeClr val="accent1"/>
          </a:fillRef>
          <a:effectRef idx="0">
            <a:schemeClr val="accent1"/>
          </a:effectRef>
          <a:fontRef idx="minor"/>
        </p:style>
      </p:sp>
      <p:sp>
        <p:nvSpPr>
          <p:cNvPr id="86" name="Line 7"/>
          <p:cNvSpPr/>
          <p:nvPr/>
        </p:nvSpPr>
        <p:spPr>
          <a:xfrm>
            <a:off x="0" y="4076887"/>
            <a:ext cx="9143853" cy="12958"/>
          </a:xfrm>
          <a:prstGeom prst="line">
            <a:avLst/>
          </a:prstGeom>
          <a:ln w="3240">
            <a:solidFill>
              <a:srgbClr val="28A9D6"/>
            </a:solidFill>
            <a:round/>
          </a:ln>
        </p:spPr>
        <p:style>
          <a:lnRef idx="1">
            <a:schemeClr val="accent1"/>
          </a:lnRef>
          <a:fillRef idx="0">
            <a:schemeClr val="accent1"/>
          </a:fillRef>
          <a:effectRef idx="0">
            <a:schemeClr val="accent1"/>
          </a:effectRef>
          <a:fontRef idx="minor"/>
        </p:style>
      </p:sp>
      <p:sp>
        <p:nvSpPr>
          <p:cNvPr id="87" name="CustomShape 8"/>
          <p:cNvSpPr/>
          <p:nvPr/>
        </p:nvSpPr>
        <p:spPr>
          <a:xfrm>
            <a:off x="972191" y="4076887"/>
            <a:ext cx="7198750" cy="2231933"/>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gn="ctr">
              <a:lnSpc>
                <a:spcPct val="150000"/>
              </a:lnSpc>
              <a:spcBef>
                <a:spcPts val="960"/>
              </a:spcBef>
            </a:pPr>
            <a:r>
              <a:rPr lang="en-US" sz="3600" b="1" spc="-1" dirty="0" err="1">
                <a:solidFill>
                  <a:srgbClr val="000000"/>
                </a:solidFill>
                <a:uFill>
                  <a:solidFill>
                    <a:srgbClr val="FFFFFF"/>
                  </a:solidFill>
                </a:uFill>
                <a:latin typeface="华文楷体" panose="02010600040101010101" charset="-122"/>
                <a:ea typeface="华文楷体" panose="02010600040101010101" charset="-122"/>
              </a:rPr>
              <a:t>云南</a:t>
            </a:r>
            <a:r>
              <a:rPr lang="zh-CN" altLang="en-US" sz="3600" b="1" spc="-1" dirty="0">
                <a:solidFill>
                  <a:srgbClr val="000000"/>
                </a:solidFill>
                <a:uFill>
                  <a:solidFill>
                    <a:srgbClr val="FFFFFF"/>
                  </a:solidFill>
                </a:uFill>
                <a:latin typeface="华文楷体" panose="02010600040101010101" charset="-122"/>
                <a:ea typeface="华文楷体" panose="02010600040101010101" charset="-122"/>
              </a:rPr>
              <a:t>交通职业技术学院</a:t>
            </a:r>
            <a:endParaRPr lang="en-US" altLang="zh-CN" sz="3600" b="1" spc="-1" dirty="0">
              <a:solidFill>
                <a:srgbClr val="000000"/>
              </a:solidFill>
              <a:uFill>
                <a:solidFill>
                  <a:srgbClr val="FFFFFF"/>
                </a:solidFill>
              </a:uFill>
              <a:latin typeface="华文楷体" panose="02010600040101010101" charset="-122"/>
              <a:ea typeface="华文楷体" panose="02010600040101010101" charset="-122"/>
            </a:endParaRPr>
          </a:p>
          <a:p>
            <a:pPr algn="ctr">
              <a:lnSpc>
                <a:spcPct val="150000"/>
              </a:lnSpc>
              <a:spcBef>
                <a:spcPts val="560"/>
              </a:spcBef>
            </a:pPr>
            <a:r>
              <a:rPr lang="zh-CN" altLang="en-US" sz="2800" b="1" spc="-1" dirty="0">
                <a:solidFill>
                  <a:srgbClr val="000000"/>
                </a:solidFill>
                <a:uFill>
                  <a:solidFill>
                    <a:srgbClr val="FFFFFF"/>
                  </a:solidFill>
                </a:uFill>
                <a:latin typeface="Times New Roman" panose="02020603050405020304"/>
                <a:ea typeface="华文楷体" panose="02010600040101010101" charset="-122"/>
              </a:rPr>
              <a:t>科研处 （处长、教授 ）  王燕华</a:t>
            </a:r>
            <a:endParaRPr lang="en-US" altLang="zh-CN" sz="2800" b="1" spc="-1" dirty="0">
              <a:solidFill>
                <a:srgbClr val="000000"/>
              </a:solidFill>
              <a:uFill>
                <a:solidFill>
                  <a:srgbClr val="FFFFFF"/>
                </a:solidFill>
              </a:uFill>
              <a:latin typeface="Times New Roman" panose="02020603050405020304"/>
              <a:ea typeface="华文楷体" panose="02010600040101010101" charset="-122"/>
            </a:endParaRPr>
          </a:p>
          <a:p>
            <a:pPr algn="ctr">
              <a:lnSpc>
                <a:spcPct val="150000"/>
              </a:lnSpc>
              <a:spcBef>
                <a:spcPts val="560"/>
              </a:spcBef>
            </a:pPr>
            <a:r>
              <a:rPr lang="en-US" sz="2400" b="1" spc="-1" dirty="0">
                <a:solidFill>
                  <a:srgbClr val="000000"/>
                </a:solidFill>
                <a:uFill>
                  <a:solidFill>
                    <a:srgbClr val="FFFFFF"/>
                  </a:solidFill>
                </a:uFill>
                <a:latin typeface="Times New Roman" panose="02020603050405020304"/>
                <a:ea typeface="华文楷体" panose="02010600040101010101" charset="-122"/>
              </a:rPr>
              <a:t>2018年3月15</a:t>
            </a:r>
            <a:r>
              <a:rPr lang="zh-CN" altLang="en-US" sz="2400" b="1" spc="-1">
                <a:solidFill>
                  <a:srgbClr val="000000"/>
                </a:solidFill>
                <a:uFill>
                  <a:solidFill>
                    <a:srgbClr val="FFFFFF"/>
                  </a:solidFill>
                </a:uFill>
                <a:latin typeface="Times New Roman" panose="02020603050405020304"/>
                <a:ea typeface="华文楷体" panose="02010600040101010101" charset="-122"/>
              </a:rPr>
              <a:t>日</a:t>
            </a:r>
            <a:endParaRPr lang="en-US" sz="2400" spc="-1" dirty="0">
              <a:solidFill>
                <a:srgbClr val="000000"/>
              </a:solidFill>
              <a:uFill>
                <a:solidFill>
                  <a:srgbClr val="FFFFFF"/>
                </a:solidFill>
              </a:uFill>
              <a:latin typeface="Arial" panose="020B0604020202020204"/>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idx="1"/>
          </p:nvPr>
        </p:nvSpPr>
        <p:spPr>
          <a:xfrm>
            <a:off x="1384819" y="1831710"/>
            <a:ext cx="7100637" cy="4351338"/>
          </a:xfrm>
        </p:spPr>
        <p:txBody>
          <a:bodyPr>
            <a:normAutofit/>
          </a:bodyPr>
          <a:lstStyle/>
          <a:p>
            <a:pPr marL="0" indent="0">
              <a:lnSpc>
                <a:spcPct val="150000"/>
              </a:lnSpc>
              <a:buNone/>
            </a:pPr>
            <a:r>
              <a:rPr lang="zh-CN" altLang="en-US" b="1" dirty="0">
                <a:solidFill>
                  <a:srgbClr val="FF0000"/>
                </a:solidFill>
                <a:latin typeface="+mn-ea"/>
              </a:rPr>
              <a:t>掌握信息</a:t>
            </a:r>
            <a:br>
              <a:rPr lang="en-US" altLang="zh-CN" dirty="0">
                <a:latin typeface="+mn-ea"/>
              </a:rPr>
            </a:br>
            <a:r>
              <a:rPr lang="en-US" altLang="zh-CN" dirty="0">
                <a:latin typeface="+mn-ea"/>
              </a:rPr>
              <a:t>˙</a:t>
            </a:r>
            <a:r>
              <a:rPr lang="zh-CN" altLang="en-US" dirty="0">
                <a:latin typeface="+mn-ea"/>
              </a:rPr>
              <a:t>研读科研项目的申请通告和项目指南</a:t>
            </a:r>
            <a:br>
              <a:rPr lang="en-US" altLang="zh-CN" dirty="0">
                <a:latin typeface="+mn-ea"/>
              </a:rPr>
            </a:br>
            <a:r>
              <a:rPr lang="en-US" altLang="zh-CN" b="1" dirty="0">
                <a:latin typeface="+mn-ea"/>
              </a:rPr>
              <a:t>˙</a:t>
            </a:r>
            <a:r>
              <a:rPr lang="zh-CN" altLang="en-US" dirty="0">
                <a:latin typeface="+mn-ea"/>
              </a:rPr>
              <a:t>明确某些项目的特殊要求和规定</a:t>
            </a:r>
            <a:br>
              <a:rPr lang="en-US" altLang="zh-CN" dirty="0">
                <a:latin typeface="+mn-ea"/>
              </a:rPr>
            </a:br>
            <a:r>
              <a:rPr lang="en-US" altLang="zh-CN" b="1" dirty="0">
                <a:latin typeface="+mn-ea"/>
              </a:rPr>
              <a:t>˙</a:t>
            </a:r>
            <a:r>
              <a:rPr lang="zh-CN" altLang="en-US" dirty="0">
                <a:latin typeface="+mn-ea"/>
              </a:rPr>
              <a:t>熟悉科研项目的管理规定和办法</a:t>
            </a:r>
            <a:br>
              <a:rPr lang="en-US" altLang="zh-CN" dirty="0">
                <a:latin typeface="+mn-ea"/>
              </a:rPr>
            </a:br>
            <a:r>
              <a:rPr lang="en-US" altLang="zh-CN" b="1" dirty="0">
                <a:latin typeface="+mn-ea"/>
              </a:rPr>
              <a:t>˙</a:t>
            </a:r>
            <a:r>
              <a:rPr lang="zh-CN" altLang="en-US" dirty="0">
                <a:latin typeface="+mn-ea"/>
              </a:rPr>
              <a:t>查阅国内外文献</a:t>
            </a:r>
            <a:endParaRPr lang="zh-CN" altLang="en-US" dirty="0">
              <a:latin typeface="+mn-ea"/>
            </a:endParaRPr>
          </a:p>
        </p:txBody>
      </p:sp>
      <p:grpSp>
        <p:nvGrpSpPr>
          <p:cNvPr id="10" name="组合 415745"/>
          <p:cNvGrpSpPr/>
          <p:nvPr/>
        </p:nvGrpSpPr>
        <p:grpSpPr bwMode="auto">
          <a:xfrm>
            <a:off x="2054061" y="672751"/>
            <a:ext cx="5762154" cy="635958"/>
            <a:chOff x="552" y="441"/>
            <a:chExt cx="2736" cy="289"/>
          </a:xfrm>
        </p:grpSpPr>
        <p:sp>
          <p:nvSpPr>
            <p:cNvPr id="11"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2"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三、项目申请准备</a:t>
              </a:r>
              <a:endParaRPr lang="zh-CN" altLang="en-US" sz="2800" b="1" dirty="0">
                <a:latin typeface="黑体" panose="02010609060101010101" pitchFamily="49" charset="-122"/>
                <a:ea typeface="黑体" panose="02010609060101010101" pitchFamily="49" charset="-122"/>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75164" y="2148453"/>
            <a:ext cx="7559528" cy="43468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组合 415745"/>
          <p:cNvGrpSpPr/>
          <p:nvPr/>
        </p:nvGrpSpPr>
        <p:grpSpPr bwMode="auto">
          <a:xfrm>
            <a:off x="2054061" y="496289"/>
            <a:ext cx="5762154" cy="635958"/>
            <a:chOff x="552" y="441"/>
            <a:chExt cx="2736" cy="289"/>
          </a:xfrm>
        </p:grpSpPr>
        <p:sp>
          <p:nvSpPr>
            <p:cNvPr id="6"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7"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三、项目申请准备</a:t>
              </a:r>
              <a:endParaRPr lang="zh-CN" altLang="en-US" sz="2800" b="1" dirty="0">
                <a:latin typeface="黑体" panose="02010609060101010101" pitchFamily="49" charset="-122"/>
                <a:ea typeface="黑体" panose="02010609060101010101" pitchFamily="49" charset="-122"/>
              </a:endParaRPr>
            </a:p>
          </p:txBody>
        </p:sp>
      </p:grpSp>
      <p:sp>
        <p:nvSpPr>
          <p:cNvPr id="8" name="CustomShape 3"/>
          <p:cNvSpPr/>
          <p:nvPr/>
        </p:nvSpPr>
        <p:spPr>
          <a:xfrm>
            <a:off x="996991" y="1516001"/>
            <a:ext cx="7560000" cy="42516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zh-CN" altLang="en-US" sz="2400" b="1" dirty="0">
                <a:latin typeface="仿宋" panose="02010609060101010101" pitchFamily="49" charset="-122"/>
                <a:ea typeface="仿宋" panose="02010609060101010101" pitchFamily="49" charset="-122"/>
              </a:rPr>
              <a:t>云南省教育厅科学研究基金教师类项目（</a:t>
            </a:r>
            <a:r>
              <a:rPr lang="en-US" altLang="zh-CN" sz="2400" b="1" dirty="0">
                <a:latin typeface="仿宋" panose="02010609060101010101" pitchFamily="49" charset="-122"/>
                <a:ea typeface="仿宋" panose="02010609060101010101" pitchFamily="49" charset="-122"/>
              </a:rPr>
              <a:t>2018</a:t>
            </a:r>
            <a:r>
              <a:rPr lang="zh-CN" altLang="en-US" sz="2000" b="1" dirty="0">
                <a:latin typeface="仿宋" panose="02010609060101010101" pitchFamily="49" charset="-122"/>
                <a:ea typeface="仿宋" panose="02010609060101010101" pitchFamily="49" charset="-122"/>
              </a:rPr>
              <a:t>）</a:t>
            </a:r>
            <a:endParaRPr lang="en-US" sz="2200" b="0" strike="noStrike" spc="-1" dirty="0">
              <a:solidFill>
                <a:srgbClr val="000000"/>
              </a:solidFill>
              <a:uFill>
                <a:solidFill>
                  <a:srgbClr val="FFFFFF"/>
                </a:solidFill>
              </a:uFill>
              <a:latin typeface="Arial" panose="020B060402020202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idx="1"/>
          </p:nvPr>
        </p:nvSpPr>
        <p:spPr>
          <a:xfrm>
            <a:off x="864979" y="1591079"/>
            <a:ext cx="7886700" cy="4351338"/>
          </a:xfrm>
        </p:spPr>
        <p:txBody>
          <a:bodyPr>
            <a:normAutofit/>
          </a:bodyPr>
          <a:lstStyle/>
          <a:p>
            <a:pPr marL="0" indent="0">
              <a:lnSpc>
                <a:spcPct val="110000"/>
              </a:lnSpc>
              <a:buNone/>
            </a:pPr>
            <a:r>
              <a:rPr lang="zh-CN" altLang="en-US" b="1" dirty="0">
                <a:solidFill>
                  <a:srgbClr val="FF0000"/>
                </a:solidFill>
                <a:latin typeface="+mn-ea"/>
              </a:rPr>
              <a:t>认真破题或者确定选题</a:t>
            </a:r>
            <a:br>
              <a:rPr lang="en-US" altLang="zh-CN" dirty="0">
                <a:latin typeface="+mn-ea"/>
              </a:rPr>
            </a:br>
            <a:r>
              <a:rPr lang="en-US" altLang="zh-CN" dirty="0">
                <a:latin typeface="+mn-ea"/>
              </a:rPr>
              <a:t>    </a:t>
            </a:r>
            <a:r>
              <a:rPr lang="zh-CN" altLang="en-US" dirty="0">
                <a:latin typeface="+mn-ea"/>
              </a:rPr>
              <a:t>应符合基金的资助范围和学科性质（仔细阅读指南），科学意义与学术价值，创新性。</a:t>
            </a:r>
            <a:br>
              <a:rPr lang="en-US" altLang="zh-CN" dirty="0">
                <a:latin typeface="+mn-ea"/>
              </a:rPr>
            </a:br>
            <a:r>
              <a:rPr lang="en-US" altLang="zh-CN" b="1" dirty="0">
                <a:latin typeface="+mn-ea"/>
              </a:rPr>
              <a:t>˙</a:t>
            </a:r>
            <a:r>
              <a:rPr lang="zh-CN" altLang="en-US" dirty="0">
                <a:latin typeface="+mn-ea"/>
              </a:rPr>
              <a:t>对于给定指南的项目申报，需要认真领会指南命题的内容所指、预期研究成果等。</a:t>
            </a:r>
            <a:br>
              <a:rPr lang="en-US" altLang="zh-CN" dirty="0">
                <a:latin typeface="+mn-ea"/>
              </a:rPr>
            </a:br>
            <a:r>
              <a:rPr lang="en-US" altLang="zh-CN" b="1" dirty="0">
                <a:latin typeface="+mn-ea"/>
              </a:rPr>
              <a:t>˙</a:t>
            </a:r>
            <a:r>
              <a:rPr lang="zh-CN" altLang="en-US" dirty="0">
                <a:latin typeface="+mn-ea"/>
              </a:rPr>
              <a:t>对于自主选题的项目申报</a:t>
            </a:r>
            <a:br>
              <a:rPr lang="en-US" altLang="zh-CN" dirty="0">
                <a:latin typeface="+mn-ea"/>
              </a:rPr>
            </a:br>
            <a:r>
              <a:rPr lang="en-US" altLang="zh-CN" b="1" dirty="0">
                <a:latin typeface="+mn-ea"/>
              </a:rPr>
              <a:t>˙</a:t>
            </a:r>
            <a:r>
              <a:rPr lang="zh-CN" altLang="en-US" dirty="0">
                <a:latin typeface="+mn-ea"/>
              </a:rPr>
              <a:t>不同来源项目的学科代码会有差异，如国家社科和教育部所用学科分类</a:t>
            </a:r>
            <a:br>
              <a:rPr lang="en-US" altLang="zh-CN" dirty="0">
                <a:latin typeface="+mn-ea"/>
              </a:rPr>
            </a:br>
            <a:endParaRPr lang="zh-CN" altLang="en-US" dirty="0">
              <a:latin typeface="+mn-ea"/>
            </a:endParaRPr>
          </a:p>
        </p:txBody>
      </p:sp>
      <p:grpSp>
        <p:nvGrpSpPr>
          <p:cNvPr id="4" name="组合 415745"/>
          <p:cNvGrpSpPr/>
          <p:nvPr/>
        </p:nvGrpSpPr>
        <p:grpSpPr bwMode="auto">
          <a:xfrm>
            <a:off x="2054061" y="528371"/>
            <a:ext cx="5762154" cy="635958"/>
            <a:chOff x="552" y="441"/>
            <a:chExt cx="2736" cy="289"/>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三、项目申请准备</a:t>
              </a:r>
              <a:endParaRPr lang="zh-CN" altLang="en-US" sz="2800" b="1" dirty="0">
                <a:latin typeface="黑体" panose="02010609060101010101" pitchFamily="49" charset="-122"/>
                <a:ea typeface="黑体" panose="02010609060101010101" pitchFamily="49" charset="-122"/>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C:\Users\Administrator\AppData\Roaming\Tencent\Users\16121751\QQ\WinTemp\RichOle\S5{1C~P(HVDZ`E8J1[MTIFL.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33759" y="2084530"/>
            <a:ext cx="7595303" cy="4675822"/>
          </a:xfrm>
          <a:prstGeom prst="rect">
            <a:avLst/>
          </a:prstGeom>
          <a:noFill/>
          <a:extLst>
            <a:ext uri="{909E8E84-426E-40DD-AFC4-6F175D3DCCD1}">
              <a14:hiddenFill xmlns:a14="http://schemas.microsoft.com/office/drawing/2010/main">
                <a:solidFill>
                  <a:srgbClr val="FFFFFF"/>
                </a:solidFill>
              </a14:hiddenFill>
            </a:ext>
          </a:extLst>
        </p:spPr>
      </p:pic>
      <p:grpSp>
        <p:nvGrpSpPr>
          <p:cNvPr id="5" name="组合 415745"/>
          <p:cNvGrpSpPr/>
          <p:nvPr/>
        </p:nvGrpSpPr>
        <p:grpSpPr bwMode="auto">
          <a:xfrm>
            <a:off x="2085636" y="409074"/>
            <a:ext cx="5762154" cy="635958"/>
            <a:chOff x="552" y="441"/>
            <a:chExt cx="2736" cy="289"/>
          </a:xfrm>
        </p:grpSpPr>
        <p:sp>
          <p:nvSpPr>
            <p:cNvPr id="6"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7"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三、项目申请准备</a:t>
              </a:r>
              <a:endParaRPr lang="zh-CN" altLang="en-US" sz="2800" b="1" dirty="0">
                <a:latin typeface="黑体" panose="02010609060101010101" pitchFamily="49" charset="-122"/>
                <a:ea typeface="黑体" panose="02010609060101010101" pitchFamily="49" charset="-122"/>
              </a:endParaRPr>
            </a:p>
          </p:txBody>
        </p:sp>
      </p:grpSp>
      <p:sp>
        <p:nvSpPr>
          <p:cNvPr id="8" name="CustomShape 3"/>
          <p:cNvSpPr/>
          <p:nvPr/>
        </p:nvSpPr>
        <p:spPr>
          <a:xfrm>
            <a:off x="1169062" y="1196487"/>
            <a:ext cx="7560000" cy="776692"/>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zh-CN" altLang="en-US" sz="2400" b="1" dirty="0">
                <a:latin typeface="仿宋" panose="02010609060101010101" pitchFamily="49" charset="-122"/>
                <a:ea typeface="仿宋" panose="02010609060101010101" pitchFamily="49" charset="-122"/>
              </a:rPr>
              <a:t>云南省教育厅科学研究基金教师类项目（</a:t>
            </a:r>
            <a:r>
              <a:rPr lang="en-US" altLang="zh-CN" sz="2400" b="1" dirty="0">
                <a:latin typeface="仿宋" panose="02010609060101010101" pitchFamily="49" charset="-122"/>
                <a:ea typeface="仿宋" panose="02010609060101010101" pitchFamily="49" charset="-122"/>
              </a:rPr>
              <a:t>2018</a:t>
            </a:r>
            <a:r>
              <a:rPr lang="zh-CN" altLang="en-US" sz="2400" b="1" dirty="0">
                <a:latin typeface="仿宋" panose="02010609060101010101" pitchFamily="49" charset="-122"/>
                <a:ea typeface="仿宋" panose="02010609060101010101" pitchFamily="49" charset="-122"/>
              </a:rPr>
              <a:t>）</a:t>
            </a:r>
            <a:endParaRPr lang="en-US" altLang="zh-CN" sz="2400" b="1" dirty="0">
              <a:latin typeface="仿宋" panose="02010609060101010101" pitchFamily="49" charset="-122"/>
              <a:ea typeface="仿宋" panose="02010609060101010101" pitchFamily="49" charset="-122"/>
            </a:endParaRPr>
          </a:p>
          <a:p>
            <a:pPr algn="ctr"/>
            <a:r>
              <a:rPr lang="zh-CN" altLang="en-US" sz="2400" b="1" dirty="0">
                <a:latin typeface="仿宋" panose="02010609060101010101" pitchFamily="49" charset="-122"/>
                <a:ea typeface="仿宋" panose="02010609060101010101" pitchFamily="49" charset="-122"/>
              </a:rPr>
              <a:t>评审书填写部分要求</a:t>
            </a:r>
            <a:endParaRPr lang="zh-CN" altLang="en-US" sz="2400" b="1" dirty="0">
              <a:latin typeface="仿宋" panose="02010609060101010101" pitchFamily="49" charset="-122"/>
              <a:ea typeface="仿宋" panose="02010609060101010101" pitchFamily="49"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idx="1"/>
          </p:nvPr>
        </p:nvSpPr>
        <p:spPr>
          <a:xfrm>
            <a:off x="1257300" y="1831710"/>
            <a:ext cx="7886700" cy="4351338"/>
          </a:xfrm>
        </p:spPr>
        <p:txBody>
          <a:bodyPr>
            <a:normAutofit/>
          </a:bodyPr>
          <a:lstStyle/>
          <a:p>
            <a:pPr marL="0" indent="0">
              <a:lnSpc>
                <a:spcPct val="150000"/>
              </a:lnSpc>
              <a:buNone/>
            </a:pPr>
            <a:r>
              <a:rPr lang="zh-CN" altLang="en-US" b="1" dirty="0">
                <a:solidFill>
                  <a:srgbClr val="FF0000"/>
                </a:solidFill>
                <a:latin typeface="+mn-ea"/>
              </a:rPr>
              <a:t>原则</a:t>
            </a:r>
            <a:br>
              <a:rPr lang="en-US" altLang="zh-CN" dirty="0">
                <a:latin typeface="+mn-ea"/>
              </a:rPr>
            </a:br>
            <a:r>
              <a:rPr lang="en-US" altLang="zh-CN" b="1" dirty="0">
                <a:latin typeface="+mn-ea"/>
              </a:rPr>
              <a:t>˙</a:t>
            </a:r>
            <a:r>
              <a:rPr lang="zh-CN" altLang="en-US" dirty="0">
                <a:latin typeface="+mn-ea"/>
              </a:rPr>
              <a:t>简明扼要、论证充分</a:t>
            </a:r>
            <a:br>
              <a:rPr lang="en-US" altLang="zh-CN" dirty="0">
                <a:latin typeface="+mn-ea"/>
              </a:rPr>
            </a:br>
            <a:r>
              <a:rPr lang="en-US" altLang="zh-CN" b="1" dirty="0">
                <a:latin typeface="+mn-ea"/>
              </a:rPr>
              <a:t>˙</a:t>
            </a:r>
            <a:r>
              <a:rPr lang="zh-CN" altLang="en-US" dirty="0">
                <a:latin typeface="+mn-ea"/>
              </a:rPr>
              <a:t>格式规范</a:t>
            </a:r>
            <a:br>
              <a:rPr lang="en-US" altLang="zh-CN" dirty="0">
                <a:latin typeface="+mn-ea"/>
              </a:rPr>
            </a:br>
            <a:r>
              <a:rPr lang="en-US" altLang="zh-CN" b="1" dirty="0">
                <a:latin typeface="+mn-ea"/>
              </a:rPr>
              <a:t>˙</a:t>
            </a:r>
            <a:r>
              <a:rPr lang="zh-CN" altLang="en-US" dirty="0">
                <a:latin typeface="+mn-ea"/>
              </a:rPr>
              <a:t>条例清晰、逻辑紧密</a:t>
            </a:r>
            <a:br>
              <a:rPr lang="en-US" altLang="zh-CN" dirty="0">
                <a:latin typeface="+mn-ea"/>
              </a:rPr>
            </a:br>
            <a:r>
              <a:rPr lang="en-US" altLang="zh-CN" b="1" dirty="0">
                <a:latin typeface="+mn-ea"/>
              </a:rPr>
              <a:t>˙</a:t>
            </a:r>
            <a:r>
              <a:rPr lang="zh-CN" altLang="en-US" dirty="0">
                <a:latin typeface="+mn-ea"/>
              </a:rPr>
              <a:t>要点突出、信息传达精准</a:t>
            </a:r>
            <a:endParaRPr lang="zh-CN" altLang="en-US" dirty="0">
              <a:latin typeface="+mn-ea"/>
            </a:endParaRPr>
          </a:p>
        </p:txBody>
      </p:sp>
      <p:grpSp>
        <p:nvGrpSpPr>
          <p:cNvPr id="4" name="组合 415745"/>
          <p:cNvGrpSpPr/>
          <p:nvPr/>
        </p:nvGrpSpPr>
        <p:grpSpPr bwMode="auto">
          <a:xfrm>
            <a:off x="2054061" y="672751"/>
            <a:ext cx="5762154" cy="635958"/>
            <a:chOff x="552" y="441"/>
            <a:chExt cx="2736" cy="289"/>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四、项目申请书的撰写</a:t>
              </a:r>
              <a:endParaRPr lang="zh-CN" altLang="en-US" sz="2800" b="1" dirty="0">
                <a:latin typeface="黑体" panose="02010609060101010101" pitchFamily="49" charset="-122"/>
                <a:ea typeface="黑体" panose="02010609060101010101" pitchFamily="49" charset="-122"/>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idx="1"/>
          </p:nvPr>
        </p:nvSpPr>
        <p:spPr>
          <a:xfrm>
            <a:off x="688516" y="1494826"/>
            <a:ext cx="7886700" cy="4688222"/>
          </a:xfrm>
        </p:spPr>
        <p:txBody>
          <a:bodyPr>
            <a:noAutofit/>
          </a:bodyPr>
          <a:lstStyle/>
          <a:p>
            <a:pPr marL="0" indent="0">
              <a:lnSpc>
                <a:spcPct val="100000"/>
              </a:lnSpc>
              <a:buNone/>
            </a:pPr>
            <a:r>
              <a:rPr lang="zh-CN" altLang="en-US" b="1" dirty="0">
                <a:solidFill>
                  <a:srgbClr val="FF0000"/>
                </a:solidFill>
                <a:latin typeface="+mn-ea"/>
              </a:rPr>
              <a:t>              申请书结构（常规）</a:t>
            </a:r>
            <a:br>
              <a:rPr lang="en-US" altLang="zh-CN" dirty="0">
                <a:latin typeface="+mn-ea"/>
              </a:rPr>
            </a:br>
            <a:r>
              <a:rPr lang="en-US" altLang="zh-CN" dirty="0">
                <a:latin typeface="+mn-ea"/>
              </a:rPr>
              <a:t>1.</a:t>
            </a:r>
            <a:r>
              <a:rPr lang="zh-CN" altLang="en-US" dirty="0">
                <a:latin typeface="+mn-ea"/>
              </a:rPr>
              <a:t>摘要</a:t>
            </a:r>
            <a:br>
              <a:rPr lang="en-US" altLang="zh-CN" dirty="0">
                <a:latin typeface="+mn-ea"/>
              </a:rPr>
            </a:br>
            <a:r>
              <a:rPr lang="en-US" altLang="zh-CN" dirty="0">
                <a:latin typeface="+mn-ea"/>
              </a:rPr>
              <a:t>2.</a:t>
            </a:r>
            <a:r>
              <a:rPr lang="zh-CN" altLang="en-US" dirty="0">
                <a:latin typeface="+mn-ea"/>
              </a:rPr>
              <a:t>立论依据</a:t>
            </a:r>
            <a:br>
              <a:rPr lang="en-US" altLang="zh-CN" dirty="0">
                <a:latin typeface="+mn-ea"/>
              </a:rPr>
            </a:br>
            <a:r>
              <a:rPr lang="en-US" altLang="zh-CN" dirty="0">
                <a:latin typeface="+mn-ea"/>
              </a:rPr>
              <a:t>3.</a:t>
            </a:r>
            <a:r>
              <a:rPr lang="zh-CN" altLang="en-US" dirty="0">
                <a:latin typeface="+mn-ea"/>
              </a:rPr>
              <a:t>研究目标、内容及拟解决的关键问题</a:t>
            </a:r>
            <a:br>
              <a:rPr lang="en-US" altLang="zh-CN" dirty="0">
                <a:latin typeface="+mn-ea"/>
              </a:rPr>
            </a:br>
            <a:r>
              <a:rPr lang="en-US" altLang="zh-CN" dirty="0">
                <a:latin typeface="+mn-ea"/>
              </a:rPr>
              <a:t>4.</a:t>
            </a:r>
            <a:r>
              <a:rPr lang="zh-CN" altLang="en-US" dirty="0">
                <a:latin typeface="+mn-ea"/>
              </a:rPr>
              <a:t>研究方法（技术路线）及可行性分析</a:t>
            </a:r>
            <a:br>
              <a:rPr lang="en-US" altLang="zh-CN" dirty="0">
                <a:latin typeface="+mn-ea"/>
              </a:rPr>
            </a:br>
            <a:r>
              <a:rPr lang="en-US" altLang="zh-CN" dirty="0">
                <a:latin typeface="+mn-ea"/>
              </a:rPr>
              <a:t>5.</a:t>
            </a:r>
            <a:r>
              <a:rPr lang="zh-CN" altLang="en-US" dirty="0">
                <a:latin typeface="+mn-ea"/>
              </a:rPr>
              <a:t>特色与创新点</a:t>
            </a:r>
            <a:br>
              <a:rPr lang="en-US" altLang="zh-CN" dirty="0">
                <a:latin typeface="+mn-ea"/>
              </a:rPr>
            </a:br>
            <a:r>
              <a:rPr lang="en-US" altLang="zh-CN" dirty="0">
                <a:latin typeface="+mn-ea"/>
              </a:rPr>
              <a:t>6.</a:t>
            </a:r>
            <a:r>
              <a:rPr lang="zh-CN" altLang="en-US" dirty="0">
                <a:latin typeface="+mn-ea"/>
              </a:rPr>
              <a:t>年度计划和预期成果</a:t>
            </a:r>
            <a:br>
              <a:rPr lang="en-US" altLang="zh-CN" dirty="0">
                <a:latin typeface="+mn-ea"/>
              </a:rPr>
            </a:br>
            <a:r>
              <a:rPr lang="en-US" altLang="zh-CN" dirty="0">
                <a:latin typeface="+mn-ea"/>
              </a:rPr>
              <a:t>7.</a:t>
            </a:r>
            <a:r>
              <a:rPr lang="zh-CN" altLang="en-US" dirty="0">
                <a:latin typeface="+mn-ea"/>
              </a:rPr>
              <a:t>研究基础与工作条件</a:t>
            </a:r>
            <a:br>
              <a:rPr lang="en-US" altLang="zh-CN" dirty="0">
                <a:latin typeface="+mn-ea"/>
              </a:rPr>
            </a:br>
            <a:r>
              <a:rPr lang="en-US" altLang="zh-CN" dirty="0">
                <a:latin typeface="+mn-ea"/>
              </a:rPr>
              <a:t>8.</a:t>
            </a:r>
            <a:r>
              <a:rPr lang="zh-CN" altLang="en-US" dirty="0">
                <a:latin typeface="+mn-ea"/>
              </a:rPr>
              <a:t>研究团队：申请人、课题组成员信息</a:t>
            </a:r>
            <a:br>
              <a:rPr lang="en-US" altLang="zh-CN" dirty="0">
                <a:latin typeface="+mn-ea"/>
              </a:rPr>
            </a:br>
            <a:r>
              <a:rPr lang="en-US" altLang="zh-CN" dirty="0">
                <a:latin typeface="+mn-ea"/>
              </a:rPr>
              <a:t>9.</a:t>
            </a:r>
            <a:r>
              <a:rPr lang="zh-CN" altLang="en-US" dirty="0">
                <a:latin typeface="+mn-ea"/>
              </a:rPr>
              <a:t>经费预算</a:t>
            </a:r>
            <a:endParaRPr lang="zh-CN" altLang="en-US" dirty="0">
              <a:latin typeface="+mn-ea"/>
            </a:endParaRPr>
          </a:p>
        </p:txBody>
      </p:sp>
      <p:grpSp>
        <p:nvGrpSpPr>
          <p:cNvPr id="9" name="组合 415745"/>
          <p:cNvGrpSpPr/>
          <p:nvPr/>
        </p:nvGrpSpPr>
        <p:grpSpPr bwMode="auto">
          <a:xfrm>
            <a:off x="2054061" y="672751"/>
            <a:ext cx="5762154" cy="635958"/>
            <a:chOff x="552" y="441"/>
            <a:chExt cx="2736" cy="289"/>
          </a:xfrm>
        </p:grpSpPr>
        <p:sp>
          <p:nvSpPr>
            <p:cNvPr id="10"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1"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四、项目申请书的撰写</a:t>
              </a:r>
              <a:endParaRPr lang="zh-CN" altLang="en-US" sz="2800" b="1" dirty="0">
                <a:latin typeface="黑体" panose="02010609060101010101" pitchFamily="49" charset="-122"/>
                <a:ea typeface="黑体" panose="02010609060101010101" pitchFamily="49" charset="-122"/>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415745"/>
          <p:cNvGrpSpPr/>
          <p:nvPr/>
        </p:nvGrpSpPr>
        <p:grpSpPr bwMode="auto">
          <a:xfrm>
            <a:off x="2054061" y="672751"/>
            <a:ext cx="5762154" cy="635958"/>
            <a:chOff x="552" y="441"/>
            <a:chExt cx="2736" cy="289"/>
          </a:xfrm>
        </p:grpSpPr>
        <p:sp>
          <p:nvSpPr>
            <p:cNvPr id="4"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五、项目结题评审</a:t>
              </a:r>
              <a:endParaRPr lang="zh-CN" altLang="en-US" sz="2800" b="1" dirty="0">
                <a:latin typeface="黑体" panose="02010609060101010101" pitchFamily="49" charset="-122"/>
                <a:ea typeface="黑体" panose="02010609060101010101" pitchFamily="49" charset="-122"/>
              </a:endParaRPr>
            </a:p>
          </p:txBody>
        </p:sp>
      </p:grpSp>
      <p:pic>
        <p:nvPicPr>
          <p:cNvPr id="10" name="图片 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13865" y="2429246"/>
            <a:ext cx="6392771" cy="4187001"/>
          </a:xfrm>
          <a:prstGeom prst="rect">
            <a:avLst/>
          </a:prstGeom>
        </p:spPr>
      </p:pic>
      <p:sp>
        <p:nvSpPr>
          <p:cNvPr id="11" name="文本框 10"/>
          <p:cNvSpPr txBox="1"/>
          <p:nvPr/>
        </p:nvSpPr>
        <p:spPr>
          <a:xfrm>
            <a:off x="1269219" y="1381147"/>
            <a:ext cx="6882064" cy="954107"/>
          </a:xfrm>
          <a:prstGeom prst="rect">
            <a:avLst/>
          </a:prstGeom>
          <a:noFill/>
        </p:spPr>
        <p:txBody>
          <a:bodyPr wrap="square" rtlCol="0">
            <a:spAutoFit/>
          </a:bodyPr>
          <a:lstStyle/>
          <a:p>
            <a:r>
              <a:rPr lang="zh-CN" altLang="en-US" sz="2800" b="1" dirty="0"/>
              <a:t>        成果一般以</a:t>
            </a:r>
            <a:r>
              <a:rPr lang="zh-CN" altLang="en-US" sz="2800" b="1" dirty="0">
                <a:solidFill>
                  <a:srgbClr val="FF0000"/>
                </a:solidFill>
              </a:rPr>
              <a:t>论文、著作、专利、行业标准、研究报告</a:t>
            </a:r>
            <a:r>
              <a:rPr lang="zh-CN" altLang="en-US" sz="2800" b="1" dirty="0"/>
              <a:t>等方式呈现。</a:t>
            </a:r>
            <a:endParaRPr lang="zh-CN" altLang="en-US" sz="28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415745"/>
          <p:cNvGrpSpPr/>
          <p:nvPr/>
        </p:nvGrpSpPr>
        <p:grpSpPr bwMode="auto">
          <a:xfrm>
            <a:off x="2054061" y="672751"/>
            <a:ext cx="5762154" cy="635958"/>
            <a:chOff x="552" y="441"/>
            <a:chExt cx="2736" cy="289"/>
          </a:xfrm>
        </p:grpSpPr>
        <p:sp>
          <p:nvSpPr>
            <p:cNvPr id="4"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五、项目结题评审</a:t>
              </a:r>
              <a:endParaRPr lang="zh-CN" altLang="en-US" sz="2800" b="1" dirty="0">
                <a:latin typeface="黑体" panose="02010609060101010101" pitchFamily="49" charset="-122"/>
                <a:ea typeface="黑体" panose="02010609060101010101" pitchFamily="49" charset="-122"/>
              </a:endParaRPr>
            </a:p>
          </p:txBody>
        </p:sp>
      </p:grpSp>
      <p:pic>
        <p:nvPicPr>
          <p:cNvPr id="6" name="Picture 4" descr="SD4IAQPC5){3)[[6NJOKTLW"/>
          <p:cNvPicPr>
            <a:picLocks noChangeAspect="1" noChangeArrowheads="1"/>
          </p:cNvPicPr>
          <p:nvPr/>
        </p:nvPicPr>
        <p:blipFill>
          <a:blip r:embed="rId1"/>
          <a:srcRect/>
          <a:stretch>
            <a:fillRect/>
          </a:stretch>
        </p:blipFill>
        <p:spPr bwMode="auto">
          <a:xfrm>
            <a:off x="1071742" y="1620253"/>
            <a:ext cx="7621324" cy="5009147"/>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415745"/>
          <p:cNvGrpSpPr/>
          <p:nvPr/>
        </p:nvGrpSpPr>
        <p:grpSpPr bwMode="auto">
          <a:xfrm>
            <a:off x="2054061" y="672751"/>
            <a:ext cx="5762154" cy="635958"/>
            <a:chOff x="552" y="441"/>
            <a:chExt cx="2736" cy="289"/>
          </a:xfrm>
        </p:grpSpPr>
        <p:sp>
          <p:nvSpPr>
            <p:cNvPr id="4"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五、项目结题评审</a:t>
              </a:r>
              <a:endParaRPr lang="zh-CN" altLang="en-US" sz="2800" b="1" dirty="0">
                <a:latin typeface="黑体" panose="02010609060101010101" pitchFamily="49" charset="-122"/>
                <a:ea typeface="黑体" panose="02010609060101010101" pitchFamily="49" charset="-122"/>
              </a:endParaRPr>
            </a:p>
          </p:txBody>
        </p:sp>
      </p:grpSp>
      <p:pic>
        <p:nvPicPr>
          <p:cNvPr id="6" name="Picture 4" descr="9F`IXY4N6_{Y$[C7AHJ]MOM"/>
          <p:cNvPicPr>
            <a:picLocks noGrp="1" noChangeAspect="1" noChangeArrowheads="1"/>
          </p:cNvPicPr>
          <p:nvPr>
            <p:ph idx="1"/>
          </p:nvPr>
        </p:nvPicPr>
        <p:blipFill>
          <a:blip r:embed="rId1"/>
          <a:srcRect/>
          <a:stretch>
            <a:fillRect/>
          </a:stretch>
        </p:blipFill>
        <p:spPr bwMode="auto">
          <a:xfrm>
            <a:off x="516354" y="2302561"/>
            <a:ext cx="8433501" cy="3633018"/>
          </a:xfrm>
          <a:prstGeom prst="rect">
            <a:avLst/>
          </a:prstGeom>
          <a:noFill/>
          <a:ln w="9525">
            <a:noFill/>
            <a:miter lim="800000"/>
            <a:headEnd/>
            <a:tailEnd/>
          </a:ln>
        </p:spPr>
      </p:pic>
      <p:sp>
        <p:nvSpPr>
          <p:cNvPr id="7" name="CustomShape 3"/>
          <p:cNvSpPr/>
          <p:nvPr/>
        </p:nvSpPr>
        <p:spPr>
          <a:xfrm>
            <a:off x="1139096" y="1425310"/>
            <a:ext cx="7560000" cy="633757"/>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zh-CN" altLang="en-US" sz="2800" b="1" dirty="0">
                <a:solidFill>
                  <a:srgbClr val="FF0000"/>
                </a:solidFill>
              </a:rPr>
              <a:t>评副教授论文要求</a:t>
            </a:r>
            <a:endParaRPr lang="zh-CN" altLang="en-US" sz="2800" b="1" dirty="0">
              <a:solidFill>
                <a:srgbClr val="FF0000"/>
              </a:solidFill>
              <a:latin typeface="仿宋" panose="02010609060101010101" pitchFamily="49" charset="-122"/>
              <a:ea typeface="仿宋" panose="02010609060101010101" pitchFamily="49"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415745"/>
          <p:cNvGrpSpPr/>
          <p:nvPr/>
        </p:nvGrpSpPr>
        <p:grpSpPr bwMode="auto">
          <a:xfrm>
            <a:off x="2054061" y="672751"/>
            <a:ext cx="5762154" cy="635958"/>
            <a:chOff x="552" y="441"/>
            <a:chExt cx="2736" cy="289"/>
          </a:xfrm>
        </p:grpSpPr>
        <p:sp>
          <p:nvSpPr>
            <p:cNvPr id="4"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五、项目结题评审</a:t>
              </a:r>
              <a:endParaRPr lang="zh-CN" altLang="en-US" sz="2800" b="1" dirty="0">
                <a:latin typeface="黑体" panose="02010609060101010101" pitchFamily="49" charset="-122"/>
                <a:ea typeface="黑体" panose="02010609060101010101" pitchFamily="49" charset="-122"/>
              </a:endParaRPr>
            </a:p>
          </p:txBody>
        </p:sp>
      </p:grpSp>
      <p:pic>
        <p:nvPicPr>
          <p:cNvPr id="6" name="Picture 4" descr="WQC}2X0HVYE~[@%_$94%A`U"/>
          <p:cNvPicPr>
            <a:picLocks noChangeAspect="1" noChangeArrowheads="1"/>
          </p:cNvPicPr>
          <p:nvPr/>
        </p:nvPicPr>
        <p:blipFill>
          <a:blip r:embed="rId1"/>
          <a:srcRect/>
          <a:stretch>
            <a:fillRect/>
          </a:stretch>
        </p:blipFill>
        <p:spPr bwMode="auto">
          <a:xfrm>
            <a:off x="134471" y="2175668"/>
            <a:ext cx="8807823" cy="3872206"/>
          </a:xfrm>
          <a:prstGeom prst="rect">
            <a:avLst/>
          </a:prstGeom>
          <a:noFill/>
          <a:ln w="9525">
            <a:noFill/>
            <a:miter lim="800000"/>
            <a:headEnd/>
            <a:tailEnd/>
          </a:ln>
        </p:spPr>
      </p:pic>
      <p:sp>
        <p:nvSpPr>
          <p:cNvPr id="7" name="CustomShape 3"/>
          <p:cNvSpPr/>
          <p:nvPr/>
        </p:nvSpPr>
        <p:spPr>
          <a:xfrm>
            <a:off x="1156447" y="1429683"/>
            <a:ext cx="7288572" cy="633757"/>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zh-CN" altLang="en-US" sz="2800" b="1" dirty="0">
                <a:solidFill>
                  <a:srgbClr val="FF0000"/>
                </a:solidFill>
              </a:rPr>
              <a:t>评教授论文要求</a:t>
            </a:r>
            <a:endParaRPr lang="zh-CN" altLang="en-US" sz="2800" b="1" dirty="0">
              <a:solidFill>
                <a:srgbClr val="FF0000"/>
              </a:solidFill>
              <a:latin typeface="仿宋" panose="02010609060101010101" pitchFamily="49" charset="-122"/>
              <a:ea typeface="仿宋" panose="02010609060101010101" pitchFamily="49"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415745"/>
          <p:cNvGrpSpPr/>
          <p:nvPr/>
        </p:nvGrpSpPr>
        <p:grpSpPr bwMode="auto">
          <a:xfrm>
            <a:off x="2054061" y="672750"/>
            <a:ext cx="5762154" cy="726180"/>
            <a:chOff x="552" y="441"/>
            <a:chExt cx="2736" cy="330"/>
          </a:xfrm>
        </p:grpSpPr>
        <p:sp>
          <p:nvSpPr>
            <p:cNvPr id="14"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5" name="文本框 415748"/>
            <p:cNvSpPr txBox="1">
              <a:spLocks noChangeArrowheads="1"/>
            </p:cNvSpPr>
            <p:nvPr/>
          </p:nvSpPr>
          <p:spPr bwMode="auto">
            <a:xfrm>
              <a:off x="696" y="441"/>
              <a:ext cx="216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主要内容</a:t>
              </a:r>
              <a:endParaRPr lang="zh-CN" altLang="en-US" sz="2800" b="1" dirty="0">
                <a:latin typeface="黑体" panose="02010609060101010101" pitchFamily="49" charset="-122"/>
                <a:ea typeface="黑体" panose="02010609060101010101" pitchFamily="49" charset="-122"/>
              </a:endParaRPr>
            </a:p>
          </p:txBody>
        </p:sp>
      </p:grpSp>
      <p:grpSp>
        <p:nvGrpSpPr>
          <p:cNvPr id="52" name="组合 51"/>
          <p:cNvGrpSpPr/>
          <p:nvPr/>
        </p:nvGrpSpPr>
        <p:grpSpPr>
          <a:xfrm>
            <a:off x="1871980" y="1738630"/>
            <a:ext cx="5400040" cy="648005"/>
            <a:chOff x="2992" y="6177"/>
            <a:chExt cx="8665" cy="995"/>
          </a:xfrm>
          <a:solidFill>
            <a:schemeClr val="accent1">
              <a:lumMod val="60000"/>
              <a:lumOff val="40000"/>
            </a:schemeClr>
          </a:solidFill>
          <a:effectLst>
            <a:outerShdw blurRad="50800" dist="38100" dir="2700000" algn="tl" rotWithShape="0">
              <a:prstClr val="black">
                <a:alpha val="40000"/>
              </a:prstClr>
            </a:outerShdw>
          </a:effectLst>
        </p:grpSpPr>
        <p:sp>
          <p:nvSpPr>
            <p:cNvPr id="53" name="任意多边形 52"/>
            <p:cNvSpPr/>
            <p:nvPr/>
          </p:nvSpPr>
          <p:spPr>
            <a:xfrm>
              <a:off x="2992" y="6177"/>
              <a:ext cx="8665" cy="995"/>
            </a:xfrm>
            <a:custGeom>
              <a:avLst/>
              <a:gdLst>
                <a:gd name="connsiteX0" fmla="*/ 0 w 8665"/>
                <a:gd name="connsiteY0" fmla="*/ 0 h 995"/>
                <a:gd name="connsiteX1" fmla="*/ 8106 w 8665"/>
                <a:gd name="connsiteY1" fmla="*/ 0 h 995"/>
                <a:gd name="connsiteX2" fmla="*/ 8665 w 8665"/>
                <a:gd name="connsiteY2" fmla="*/ 539 h 995"/>
                <a:gd name="connsiteX3" fmla="*/ 8106 w 8665"/>
                <a:gd name="connsiteY3" fmla="*/ 995 h 995"/>
                <a:gd name="connsiteX4" fmla="*/ 0 w 8665"/>
                <a:gd name="connsiteY4" fmla="*/ 995 h 995"/>
                <a:gd name="connsiteX5" fmla="*/ 539 w 8665"/>
                <a:gd name="connsiteY5" fmla="*/ 477 h 995"/>
                <a:gd name="connsiteX6" fmla="*/ 0 w 8665"/>
                <a:gd name="connsiteY6" fmla="*/ 0 h 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5" h="995">
                  <a:moveTo>
                    <a:pt x="0" y="0"/>
                  </a:moveTo>
                  <a:lnTo>
                    <a:pt x="8106" y="0"/>
                  </a:lnTo>
                  <a:lnTo>
                    <a:pt x="8665" y="539"/>
                  </a:lnTo>
                  <a:lnTo>
                    <a:pt x="8106" y="995"/>
                  </a:lnTo>
                  <a:lnTo>
                    <a:pt x="0" y="995"/>
                  </a:lnTo>
                  <a:lnTo>
                    <a:pt x="539" y="477"/>
                  </a:lnTo>
                  <a:lnTo>
                    <a:pt x="0" y="0"/>
                  </a:lnTo>
                  <a:close/>
                </a:path>
              </a:pathLst>
            </a:custGeom>
            <a:grp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2">
                    <a:lumMod val="20000"/>
                    <a:lumOff val="80000"/>
                  </a:schemeClr>
                </a:solidFill>
              </a:endParaRPr>
            </a:p>
          </p:txBody>
        </p:sp>
        <p:sp>
          <p:nvSpPr>
            <p:cNvPr id="54" name="文本框 19"/>
            <p:cNvSpPr txBox="1"/>
            <p:nvPr/>
          </p:nvSpPr>
          <p:spPr>
            <a:xfrm>
              <a:off x="3504" y="6316"/>
              <a:ext cx="7292" cy="803"/>
            </a:xfrm>
            <a:prstGeom prst="rect">
              <a:avLst/>
            </a:prstGeom>
            <a:grpFill/>
          </p:spPr>
          <p:txBody>
            <a:bodyPr wrap="square" rtlCol="0">
              <a:spAutoFit/>
            </a:bodyPr>
            <a:lstStyle/>
            <a:p>
              <a:pPr algn="ctr"/>
              <a:r>
                <a:rPr lang="zh-CN" altLang="en-US" sz="2800" b="1" dirty="0">
                  <a:latin typeface="仿宋" panose="02010609060101010101" pitchFamily="49" charset="-122"/>
                  <a:ea typeface="仿宋" panose="02010609060101010101" pitchFamily="49" charset="-122"/>
                </a:rPr>
                <a:t>一、科研项目申报</a:t>
              </a:r>
              <a:endParaRPr lang="zh-CN" altLang="en-US" sz="2800" b="1" spc="100" dirty="0">
                <a:solidFill>
                  <a:schemeClr val="tx1"/>
                </a:solidFill>
                <a:uFillTx/>
              </a:endParaRPr>
            </a:p>
          </p:txBody>
        </p:sp>
      </p:grpSp>
      <p:grpSp>
        <p:nvGrpSpPr>
          <p:cNvPr id="48" name="组合 47"/>
          <p:cNvGrpSpPr/>
          <p:nvPr/>
        </p:nvGrpSpPr>
        <p:grpSpPr>
          <a:xfrm>
            <a:off x="2416175" y="2832735"/>
            <a:ext cx="5400040" cy="648005"/>
            <a:chOff x="2992" y="6177"/>
            <a:chExt cx="8665" cy="995"/>
          </a:xfrm>
          <a:solidFill>
            <a:schemeClr val="accent1">
              <a:lumMod val="20000"/>
              <a:lumOff val="80000"/>
            </a:schemeClr>
          </a:solidFill>
          <a:effectLst>
            <a:outerShdw blurRad="50800" dist="38100" dir="2700000" algn="tl" rotWithShape="0">
              <a:prstClr val="black">
                <a:alpha val="40000"/>
              </a:prstClr>
            </a:outerShdw>
          </a:effectLst>
        </p:grpSpPr>
        <p:sp>
          <p:nvSpPr>
            <p:cNvPr id="49" name="任意多边形 48"/>
            <p:cNvSpPr/>
            <p:nvPr/>
          </p:nvSpPr>
          <p:spPr>
            <a:xfrm>
              <a:off x="2992" y="6177"/>
              <a:ext cx="8665" cy="995"/>
            </a:xfrm>
            <a:custGeom>
              <a:avLst/>
              <a:gdLst>
                <a:gd name="connsiteX0" fmla="*/ 0 w 8665"/>
                <a:gd name="connsiteY0" fmla="*/ 0 h 995"/>
                <a:gd name="connsiteX1" fmla="*/ 8106 w 8665"/>
                <a:gd name="connsiteY1" fmla="*/ 0 h 995"/>
                <a:gd name="connsiteX2" fmla="*/ 8665 w 8665"/>
                <a:gd name="connsiteY2" fmla="*/ 539 h 995"/>
                <a:gd name="connsiteX3" fmla="*/ 8106 w 8665"/>
                <a:gd name="connsiteY3" fmla="*/ 995 h 995"/>
                <a:gd name="connsiteX4" fmla="*/ 0 w 8665"/>
                <a:gd name="connsiteY4" fmla="*/ 995 h 995"/>
                <a:gd name="connsiteX5" fmla="*/ 539 w 8665"/>
                <a:gd name="connsiteY5" fmla="*/ 477 h 995"/>
                <a:gd name="connsiteX6" fmla="*/ 0 w 8665"/>
                <a:gd name="connsiteY6" fmla="*/ 0 h 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5" h="995">
                  <a:moveTo>
                    <a:pt x="0" y="0"/>
                  </a:moveTo>
                  <a:lnTo>
                    <a:pt x="8106" y="0"/>
                  </a:lnTo>
                  <a:lnTo>
                    <a:pt x="8665" y="539"/>
                  </a:lnTo>
                  <a:lnTo>
                    <a:pt x="8106" y="995"/>
                  </a:lnTo>
                  <a:lnTo>
                    <a:pt x="0" y="995"/>
                  </a:lnTo>
                  <a:lnTo>
                    <a:pt x="539" y="477"/>
                  </a:lnTo>
                  <a:lnTo>
                    <a:pt x="0" y="0"/>
                  </a:lnTo>
                  <a:close/>
                </a:path>
              </a:pathLst>
            </a:cu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sp>
          <p:nvSpPr>
            <p:cNvPr id="51" name="文本框 19"/>
            <p:cNvSpPr txBox="1"/>
            <p:nvPr/>
          </p:nvSpPr>
          <p:spPr>
            <a:xfrm>
              <a:off x="3580" y="6314"/>
              <a:ext cx="7265" cy="803"/>
            </a:xfrm>
            <a:prstGeom prst="rect">
              <a:avLst/>
            </a:prstGeom>
            <a:grpFill/>
          </p:spPr>
          <p:txBody>
            <a:bodyPr wrap="square" rtlCol="0">
              <a:spAutoFit/>
            </a:bodyPr>
            <a:lstStyle/>
            <a:p>
              <a:pPr algn="ctr"/>
              <a:r>
                <a:rPr lang="zh-CN" altLang="en-US" sz="2800" b="1" spc="100" dirty="0">
                  <a:solidFill>
                    <a:schemeClr val="tx1"/>
                  </a:solidFill>
                  <a:uFillTx/>
                </a:rPr>
                <a:t>二、科研资金管理</a:t>
              </a:r>
              <a:endParaRPr lang="zh-CN" altLang="en-US" sz="2800" b="1" spc="100" dirty="0">
                <a:solidFill>
                  <a:schemeClr val="tx1"/>
                </a:solidFill>
                <a:uFillTx/>
              </a:endParaRPr>
            </a:p>
          </p:txBody>
        </p:sp>
      </p:grpSp>
      <p:grpSp>
        <p:nvGrpSpPr>
          <p:cNvPr id="39" name="组合 38"/>
          <p:cNvGrpSpPr/>
          <p:nvPr/>
        </p:nvGrpSpPr>
        <p:grpSpPr>
          <a:xfrm>
            <a:off x="1871980" y="3910965"/>
            <a:ext cx="5400040" cy="648005"/>
            <a:chOff x="2992" y="6177"/>
            <a:chExt cx="8665" cy="995"/>
          </a:xfrm>
          <a:solidFill>
            <a:schemeClr val="accent1">
              <a:lumMod val="60000"/>
              <a:lumOff val="40000"/>
            </a:schemeClr>
          </a:solidFill>
          <a:effectLst>
            <a:outerShdw blurRad="50800" dist="38100" dir="2700000" algn="tl" rotWithShape="0">
              <a:prstClr val="black">
                <a:alpha val="40000"/>
              </a:prstClr>
            </a:outerShdw>
          </a:effectLst>
        </p:grpSpPr>
        <p:sp>
          <p:nvSpPr>
            <p:cNvPr id="40" name="任意多边形 39"/>
            <p:cNvSpPr/>
            <p:nvPr/>
          </p:nvSpPr>
          <p:spPr>
            <a:xfrm>
              <a:off x="2992" y="6177"/>
              <a:ext cx="8665" cy="995"/>
            </a:xfrm>
            <a:custGeom>
              <a:avLst/>
              <a:gdLst>
                <a:gd name="connsiteX0" fmla="*/ 0 w 8665"/>
                <a:gd name="connsiteY0" fmla="*/ 0 h 995"/>
                <a:gd name="connsiteX1" fmla="*/ 8106 w 8665"/>
                <a:gd name="connsiteY1" fmla="*/ 0 h 995"/>
                <a:gd name="connsiteX2" fmla="*/ 8665 w 8665"/>
                <a:gd name="connsiteY2" fmla="*/ 539 h 995"/>
                <a:gd name="connsiteX3" fmla="*/ 8106 w 8665"/>
                <a:gd name="connsiteY3" fmla="*/ 995 h 995"/>
                <a:gd name="connsiteX4" fmla="*/ 0 w 8665"/>
                <a:gd name="connsiteY4" fmla="*/ 995 h 995"/>
                <a:gd name="connsiteX5" fmla="*/ 539 w 8665"/>
                <a:gd name="connsiteY5" fmla="*/ 477 h 995"/>
                <a:gd name="connsiteX6" fmla="*/ 0 w 8665"/>
                <a:gd name="connsiteY6" fmla="*/ 0 h 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5" h="995">
                  <a:moveTo>
                    <a:pt x="0" y="0"/>
                  </a:moveTo>
                  <a:lnTo>
                    <a:pt x="8106" y="0"/>
                  </a:lnTo>
                  <a:lnTo>
                    <a:pt x="8665" y="539"/>
                  </a:lnTo>
                  <a:lnTo>
                    <a:pt x="8106" y="995"/>
                  </a:lnTo>
                  <a:lnTo>
                    <a:pt x="0" y="995"/>
                  </a:lnTo>
                  <a:lnTo>
                    <a:pt x="539" y="477"/>
                  </a:lnTo>
                  <a:lnTo>
                    <a:pt x="0" y="0"/>
                  </a:lnTo>
                  <a:close/>
                </a:path>
              </a:pathLst>
            </a:cu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sp>
          <p:nvSpPr>
            <p:cNvPr id="41" name="文本框 19"/>
            <p:cNvSpPr txBox="1"/>
            <p:nvPr/>
          </p:nvSpPr>
          <p:spPr>
            <a:xfrm>
              <a:off x="3504" y="6366"/>
              <a:ext cx="6923" cy="803"/>
            </a:xfrm>
            <a:prstGeom prst="rect">
              <a:avLst/>
            </a:prstGeom>
            <a:grpFill/>
          </p:spPr>
          <p:txBody>
            <a:bodyPr wrap="square" rtlCol="0">
              <a:spAutoFit/>
            </a:bodyPr>
            <a:lstStyle/>
            <a:p>
              <a:pPr algn="l"/>
              <a:r>
                <a:rPr lang="en-US" altLang="zh-CN" sz="2800" b="1" dirty="0"/>
                <a:t>          </a:t>
              </a:r>
              <a:r>
                <a:rPr lang="zh-CN" altLang="en-US" sz="2800" b="1" spc="100" dirty="0">
                  <a:solidFill>
                    <a:schemeClr val="tx1"/>
                  </a:solidFill>
                  <a:uFillTx/>
                </a:rPr>
                <a:t>三、科技成果转化</a:t>
              </a:r>
              <a:endParaRPr lang="zh-CN" altLang="en-US" sz="2800" b="1" spc="100" dirty="0">
                <a:solidFill>
                  <a:schemeClr val="tx1"/>
                </a:solidFill>
                <a:uFillTx/>
              </a:endParaRPr>
            </a:p>
          </p:txBody>
        </p:sp>
      </p:grpSp>
      <p:pic>
        <p:nvPicPr>
          <p:cNvPr id="7" name="图片 6"/>
          <p:cNvPicPr>
            <a:picLocks noChangeAspect="1"/>
          </p:cNvPicPr>
          <p:nvPr/>
        </p:nvPicPr>
        <p:blipFill>
          <a:blip r:embed="rId1"/>
          <a:stretch>
            <a:fillRect/>
          </a:stretch>
        </p:blipFill>
        <p:spPr>
          <a:xfrm>
            <a:off x="1081405" y="1829435"/>
            <a:ext cx="790575" cy="50482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7" name="组合 136"/>
          <p:cNvGrpSpPr/>
          <p:nvPr/>
        </p:nvGrpSpPr>
        <p:grpSpPr bwMode="auto">
          <a:xfrm>
            <a:off x="1068429" y="2734805"/>
            <a:ext cx="4208860" cy="683419"/>
            <a:chOff x="1317625" y="1647826"/>
            <a:chExt cx="5611813" cy="911224"/>
          </a:xfrm>
        </p:grpSpPr>
        <p:sp>
          <p:nvSpPr>
            <p:cNvPr id="138" name="Rectangle 1"/>
            <p:cNvSpPr>
              <a:spLocks noChangeArrowheads="1"/>
            </p:cNvSpPr>
            <p:nvPr/>
          </p:nvSpPr>
          <p:spPr bwMode="auto">
            <a:xfrm>
              <a:off x="6035675" y="1665289"/>
              <a:ext cx="893763" cy="893761"/>
            </a:xfrm>
            <a:prstGeom prst="rect">
              <a:avLst/>
            </a:prstGeom>
            <a:solidFill>
              <a:schemeClr val="accent1">
                <a:lumMod val="75000"/>
              </a:schemeClr>
            </a:solidFill>
            <a:ln>
              <a:noFill/>
            </a:ln>
          </p:spPr>
          <p:txBody>
            <a:bodyPr anchor="ctr"/>
            <a:lstStyle>
              <a:lvl1pPr defTabSz="1217295">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defTabSz="1217295">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defTabSz="1217295">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defTabSz="1217295">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defTabSz="1217295">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algn="ctr">
                <a:lnSpc>
                  <a:spcPct val="100000"/>
                </a:lnSpc>
                <a:spcBef>
                  <a:spcPct val="0"/>
                </a:spcBef>
                <a:buNone/>
                <a:defRPr/>
              </a:pPr>
              <a:endParaRPr lang="en-US" altLang="zh-CN">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7610" name="Rectangle 17"/>
            <p:cNvSpPr>
              <a:spLocks noChangeArrowheads="1"/>
            </p:cNvSpPr>
            <p:nvPr/>
          </p:nvSpPr>
          <p:spPr bwMode="auto">
            <a:xfrm>
              <a:off x="1317625" y="1647826"/>
              <a:ext cx="4779963" cy="893762"/>
            </a:xfrm>
            <a:prstGeom prst="rect">
              <a:avLst/>
            </a:prstGeom>
            <a:solidFill>
              <a:schemeClr val="accent1"/>
            </a:solidFill>
            <a:ln w="9525">
              <a:noFill/>
              <a:miter lim="800000"/>
            </a:ln>
          </p:spPr>
          <p:txBody>
            <a:bodyPr anchor="ctr"/>
            <a:lstStyle/>
            <a:p>
              <a:pPr algn="ctr" defTabSz="913130"/>
              <a:endParaRPr lang="en-US" altLang="zh-CN" sz="2800">
                <a:solidFill>
                  <a:srgbClr val="FFFFFF"/>
                </a:solidFill>
                <a:latin typeface="Arial" panose="020B0604020202020204" pitchFamily="34" charset="0"/>
                <a:sym typeface="Arial" panose="020B0604020202020204" pitchFamily="34" charset="0"/>
              </a:endParaRPr>
            </a:p>
          </p:txBody>
        </p:sp>
        <p:sp>
          <p:nvSpPr>
            <p:cNvPr id="67611" name="AutoShape 112"/>
            <p:cNvSpPr/>
            <p:nvPr/>
          </p:nvSpPr>
          <p:spPr bwMode="auto">
            <a:xfrm>
              <a:off x="6313488" y="1887538"/>
              <a:ext cx="444500" cy="444500"/>
            </a:xfrm>
            <a:custGeom>
              <a:avLst/>
              <a:gdLst>
                <a:gd name="T0" fmla="*/ 2147483647 w 21020"/>
                <a:gd name="T1" fmla="*/ 2147483647 h 21600"/>
                <a:gd name="T2" fmla="*/ 2147483647 w 21020"/>
                <a:gd name="T3" fmla="*/ 2147483647 h 21600"/>
                <a:gd name="T4" fmla="*/ 2147483647 w 21020"/>
                <a:gd name="T5" fmla="*/ 2147483647 h 21600"/>
                <a:gd name="T6" fmla="*/ 2147483647 w 21020"/>
                <a:gd name="T7" fmla="*/ 2147483647 h 21600"/>
                <a:gd name="T8" fmla="*/ 2147483647 w 21020"/>
                <a:gd name="T9" fmla="*/ 2147483647 h 21600"/>
                <a:gd name="T10" fmla="*/ 2147483647 w 21020"/>
                <a:gd name="T11" fmla="*/ 2147483647 h 21600"/>
                <a:gd name="T12" fmla="*/ 2147483647 w 21020"/>
                <a:gd name="T13" fmla="*/ 2147483647 h 21600"/>
                <a:gd name="T14" fmla="*/ 2147483647 w 21020"/>
                <a:gd name="T15" fmla="*/ 2147483647 h 21600"/>
                <a:gd name="T16" fmla="*/ 2147483647 w 21020"/>
                <a:gd name="T17" fmla="*/ 2147483647 h 21600"/>
                <a:gd name="T18" fmla="*/ 2147483647 w 21020"/>
                <a:gd name="T19" fmla="*/ 2147483647 h 21600"/>
                <a:gd name="T20" fmla="*/ 2147483647 w 21020"/>
                <a:gd name="T21" fmla="*/ 2147483647 h 21600"/>
                <a:gd name="T22" fmla="*/ 2147483647 w 21020"/>
                <a:gd name="T23" fmla="*/ 2147483647 h 21600"/>
                <a:gd name="T24" fmla="*/ 2147483647 w 21020"/>
                <a:gd name="T25" fmla="*/ 2147483647 h 21600"/>
                <a:gd name="T26" fmla="*/ 2147483647 w 21020"/>
                <a:gd name="T27" fmla="*/ 2147483647 h 21600"/>
                <a:gd name="T28" fmla="*/ 2147483647 w 21020"/>
                <a:gd name="T29" fmla="*/ 2147483647 h 21600"/>
                <a:gd name="T30" fmla="*/ 2147483647 w 21020"/>
                <a:gd name="T31" fmla="*/ 2147483647 h 21600"/>
                <a:gd name="T32" fmla="*/ 2147483647 w 21020"/>
                <a:gd name="T33" fmla="*/ 2147483647 h 21600"/>
                <a:gd name="T34" fmla="*/ 2147483647 w 21020"/>
                <a:gd name="T35" fmla="*/ 2147483647 h 21600"/>
                <a:gd name="T36" fmla="*/ 2147483647 w 21020"/>
                <a:gd name="T37" fmla="*/ 2147483647 h 21600"/>
                <a:gd name="T38" fmla="*/ 2147483647 w 21020"/>
                <a:gd name="T39" fmla="*/ 2147483647 h 21600"/>
                <a:gd name="T40" fmla="*/ 2147483647 w 21020"/>
                <a:gd name="T41" fmla="*/ 2147483647 h 21600"/>
                <a:gd name="T42" fmla="*/ 2147483647 w 21020"/>
                <a:gd name="T43" fmla="*/ 2147483647 h 21600"/>
                <a:gd name="T44" fmla="*/ 2147483647 w 21020"/>
                <a:gd name="T45" fmla="*/ 2147483647 h 21600"/>
                <a:gd name="T46" fmla="*/ 2147483647 w 21020"/>
                <a:gd name="T47" fmla="*/ 2147483647 h 21600"/>
                <a:gd name="T48" fmla="*/ 2147483647 w 21020"/>
                <a:gd name="T49" fmla="*/ 2147483647 h 21600"/>
                <a:gd name="T50" fmla="*/ 2147483647 w 21020"/>
                <a:gd name="T51" fmla="*/ 2147483647 h 21600"/>
                <a:gd name="T52" fmla="*/ 2147483647 w 21020"/>
                <a:gd name="T53" fmla="*/ 2147483647 h 21600"/>
                <a:gd name="T54" fmla="*/ 2147483647 w 21020"/>
                <a:gd name="T55" fmla="*/ 2147483647 h 21600"/>
                <a:gd name="T56" fmla="*/ 0 w 21020"/>
                <a:gd name="T57" fmla="*/ 2147483647 h 21600"/>
                <a:gd name="T58" fmla="*/ 2147483647 w 21020"/>
                <a:gd name="T59" fmla="*/ 2147483647 h 21600"/>
                <a:gd name="T60" fmla="*/ 2147483647 w 21020"/>
                <a:gd name="T61" fmla="*/ 2147483647 h 21600"/>
                <a:gd name="T62" fmla="*/ 2147483647 w 21020"/>
                <a:gd name="T63" fmla="*/ 2147483647 h 2160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1020"/>
                <a:gd name="T97" fmla="*/ 0 h 21600"/>
                <a:gd name="T98" fmla="*/ 21020 w 21020"/>
                <a:gd name="T99" fmla="*/ 21600 h 2160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1020" h="21600">
                  <a:moveTo>
                    <a:pt x="18846" y="7946"/>
                  </a:moveTo>
                  <a:lnTo>
                    <a:pt x="17740" y="9091"/>
                  </a:lnTo>
                  <a:cubicBezTo>
                    <a:pt x="17740" y="8939"/>
                    <a:pt x="17758" y="8792"/>
                    <a:pt x="17744" y="8636"/>
                  </a:cubicBezTo>
                  <a:cubicBezTo>
                    <a:pt x="17629" y="7331"/>
                    <a:pt x="17036" y="6068"/>
                    <a:pt x="16074" y="5080"/>
                  </a:cubicBezTo>
                  <a:cubicBezTo>
                    <a:pt x="15004" y="3980"/>
                    <a:pt x="13585" y="3348"/>
                    <a:pt x="12180" y="3345"/>
                  </a:cubicBezTo>
                  <a:lnTo>
                    <a:pt x="13268" y="2218"/>
                  </a:lnTo>
                  <a:cubicBezTo>
                    <a:pt x="13812" y="1659"/>
                    <a:pt x="14572" y="1350"/>
                    <a:pt x="15403" y="1350"/>
                  </a:cubicBezTo>
                  <a:cubicBezTo>
                    <a:pt x="16460" y="1350"/>
                    <a:pt x="17546" y="1840"/>
                    <a:pt x="18381" y="2696"/>
                  </a:cubicBezTo>
                  <a:cubicBezTo>
                    <a:pt x="19165" y="3500"/>
                    <a:pt x="19631" y="4499"/>
                    <a:pt x="19698" y="5510"/>
                  </a:cubicBezTo>
                  <a:cubicBezTo>
                    <a:pt x="19760" y="6453"/>
                    <a:pt x="19457" y="7317"/>
                    <a:pt x="18846" y="7946"/>
                  </a:cubicBezTo>
                  <a:moveTo>
                    <a:pt x="5828" y="19329"/>
                  </a:moveTo>
                  <a:cubicBezTo>
                    <a:pt x="5813" y="18424"/>
                    <a:pt x="5454" y="17481"/>
                    <a:pt x="4730" y="16739"/>
                  </a:cubicBezTo>
                  <a:cubicBezTo>
                    <a:pt x="4046" y="16034"/>
                    <a:pt x="3150" y="15628"/>
                    <a:pt x="2257" y="15592"/>
                  </a:cubicBezTo>
                  <a:lnTo>
                    <a:pt x="2911" y="13157"/>
                  </a:lnTo>
                  <a:cubicBezTo>
                    <a:pt x="2959" y="12995"/>
                    <a:pt x="3052" y="12835"/>
                    <a:pt x="3168" y="12695"/>
                  </a:cubicBezTo>
                  <a:cubicBezTo>
                    <a:pt x="4485" y="11726"/>
                    <a:pt x="6512" y="12012"/>
                    <a:pt x="7920" y="13460"/>
                  </a:cubicBezTo>
                  <a:cubicBezTo>
                    <a:pt x="9409" y="14990"/>
                    <a:pt x="9639" y="17230"/>
                    <a:pt x="8492" y="18568"/>
                  </a:cubicBezTo>
                  <a:cubicBezTo>
                    <a:pt x="8416" y="18609"/>
                    <a:pt x="8339" y="18648"/>
                    <a:pt x="8256" y="18675"/>
                  </a:cubicBezTo>
                  <a:cubicBezTo>
                    <a:pt x="8256" y="18675"/>
                    <a:pt x="5828" y="19329"/>
                    <a:pt x="5828" y="19329"/>
                  </a:cubicBezTo>
                  <a:close/>
                  <a:moveTo>
                    <a:pt x="2737" y="20164"/>
                  </a:moveTo>
                  <a:cubicBezTo>
                    <a:pt x="2665" y="20181"/>
                    <a:pt x="2443" y="20239"/>
                    <a:pt x="2291" y="20249"/>
                  </a:cubicBezTo>
                  <a:cubicBezTo>
                    <a:pt x="1751" y="20244"/>
                    <a:pt x="1313" y="19792"/>
                    <a:pt x="1313" y="19237"/>
                  </a:cubicBezTo>
                  <a:cubicBezTo>
                    <a:pt x="1321" y="19124"/>
                    <a:pt x="1365" y="18929"/>
                    <a:pt x="1380" y="18857"/>
                  </a:cubicBezTo>
                  <a:lnTo>
                    <a:pt x="2071" y="16283"/>
                  </a:lnTo>
                  <a:cubicBezTo>
                    <a:pt x="2822" y="16261"/>
                    <a:pt x="3630" y="16562"/>
                    <a:pt x="4265" y="17215"/>
                  </a:cubicBezTo>
                  <a:cubicBezTo>
                    <a:pt x="4911" y="17878"/>
                    <a:pt x="5214" y="18725"/>
                    <a:pt x="5181" y="19504"/>
                  </a:cubicBezTo>
                  <a:cubicBezTo>
                    <a:pt x="5181" y="19504"/>
                    <a:pt x="2737" y="20164"/>
                    <a:pt x="2737" y="20164"/>
                  </a:cubicBezTo>
                  <a:close/>
                  <a:moveTo>
                    <a:pt x="6888" y="11179"/>
                  </a:moveTo>
                  <a:cubicBezTo>
                    <a:pt x="6280" y="10927"/>
                    <a:pt x="5642" y="10783"/>
                    <a:pt x="5004" y="10774"/>
                  </a:cubicBezTo>
                  <a:lnTo>
                    <a:pt x="10063" y="5536"/>
                  </a:lnTo>
                  <a:cubicBezTo>
                    <a:pt x="10838" y="4759"/>
                    <a:pt x="11966" y="4536"/>
                    <a:pt x="13077" y="4819"/>
                  </a:cubicBezTo>
                  <a:cubicBezTo>
                    <a:pt x="13077" y="4819"/>
                    <a:pt x="6888" y="11179"/>
                    <a:pt x="6888" y="11179"/>
                  </a:cubicBezTo>
                  <a:close/>
                  <a:moveTo>
                    <a:pt x="9717" y="13672"/>
                  </a:moveTo>
                  <a:cubicBezTo>
                    <a:pt x="9473" y="13258"/>
                    <a:pt x="9194" y="12859"/>
                    <a:pt x="8848" y="12505"/>
                  </a:cubicBezTo>
                  <a:cubicBezTo>
                    <a:pt x="8447" y="12093"/>
                    <a:pt x="7986" y="11770"/>
                    <a:pt x="7507" y="11498"/>
                  </a:cubicBezTo>
                  <a:lnTo>
                    <a:pt x="13767" y="5064"/>
                  </a:lnTo>
                  <a:cubicBezTo>
                    <a:pt x="14259" y="5288"/>
                    <a:pt x="14729" y="5607"/>
                    <a:pt x="15145" y="6035"/>
                  </a:cubicBezTo>
                  <a:cubicBezTo>
                    <a:pt x="15500" y="6398"/>
                    <a:pt x="15775" y="6806"/>
                    <a:pt x="15987" y="7229"/>
                  </a:cubicBezTo>
                  <a:cubicBezTo>
                    <a:pt x="15987" y="7229"/>
                    <a:pt x="9717" y="13672"/>
                    <a:pt x="9717" y="13672"/>
                  </a:cubicBezTo>
                  <a:close/>
                  <a:moveTo>
                    <a:pt x="10519" y="16061"/>
                  </a:moveTo>
                  <a:cubicBezTo>
                    <a:pt x="10465" y="15452"/>
                    <a:pt x="10298" y="14854"/>
                    <a:pt x="10047" y="14288"/>
                  </a:cubicBezTo>
                  <a:lnTo>
                    <a:pt x="16257" y="7906"/>
                  </a:lnTo>
                  <a:cubicBezTo>
                    <a:pt x="16637" y="9140"/>
                    <a:pt x="16442" y="10429"/>
                    <a:pt x="15610" y="11284"/>
                  </a:cubicBezTo>
                  <a:cubicBezTo>
                    <a:pt x="15604" y="11290"/>
                    <a:pt x="15598" y="11293"/>
                    <a:pt x="15593" y="11298"/>
                  </a:cubicBezTo>
                  <a:lnTo>
                    <a:pt x="15602" y="11306"/>
                  </a:lnTo>
                  <a:lnTo>
                    <a:pt x="10525" y="16565"/>
                  </a:lnTo>
                  <a:cubicBezTo>
                    <a:pt x="10527" y="16397"/>
                    <a:pt x="10534" y="16232"/>
                    <a:pt x="10519" y="16061"/>
                  </a:cubicBezTo>
                  <a:moveTo>
                    <a:pt x="19308" y="1741"/>
                  </a:moveTo>
                  <a:cubicBezTo>
                    <a:pt x="18228" y="632"/>
                    <a:pt x="16805" y="0"/>
                    <a:pt x="15403" y="0"/>
                  </a:cubicBezTo>
                  <a:cubicBezTo>
                    <a:pt x="14220" y="0"/>
                    <a:pt x="13131" y="450"/>
                    <a:pt x="12335" y="1266"/>
                  </a:cubicBezTo>
                  <a:lnTo>
                    <a:pt x="9138" y="4577"/>
                  </a:lnTo>
                  <a:cubicBezTo>
                    <a:pt x="9129" y="4585"/>
                    <a:pt x="9118" y="4592"/>
                    <a:pt x="9108" y="4602"/>
                  </a:cubicBezTo>
                  <a:cubicBezTo>
                    <a:pt x="9103" y="4608"/>
                    <a:pt x="9100" y="4614"/>
                    <a:pt x="9095" y="4620"/>
                  </a:cubicBezTo>
                  <a:lnTo>
                    <a:pt x="9096" y="4621"/>
                  </a:lnTo>
                  <a:lnTo>
                    <a:pt x="2310" y="11647"/>
                  </a:lnTo>
                  <a:cubicBezTo>
                    <a:pt x="1998" y="11966"/>
                    <a:pt x="1771" y="12364"/>
                    <a:pt x="1645" y="12797"/>
                  </a:cubicBezTo>
                  <a:lnTo>
                    <a:pt x="102" y="18541"/>
                  </a:lnTo>
                  <a:cubicBezTo>
                    <a:pt x="100" y="18557"/>
                    <a:pt x="0" y="19008"/>
                    <a:pt x="0" y="19237"/>
                  </a:cubicBezTo>
                  <a:cubicBezTo>
                    <a:pt x="0" y="20541"/>
                    <a:pt x="1030" y="21599"/>
                    <a:pt x="2302" y="21599"/>
                  </a:cubicBezTo>
                  <a:cubicBezTo>
                    <a:pt x="2554" y="21599"/>
                    <a:pt x="3044" y="21475"/>
                    <a:pt x="3062" y="21473"/>
                  </a:cubicBezTo>
                  <a:lnTo>
                    <a:pt x="8630" y="19969"/>
                  </a:lnTo>
                  <a:cubicBezTo>
                    <a:pt x="9054" y="19839"/>
                    <a:pt x="9439" y="19604"/>
                    <a:pt x="9750" y="19283"/>
                  </a:cubicBezTo>
                  <a:lnTo>
                    <a:pt x="19776" y="8899"/>
                  </a:lnTo>
                  <a:cubicBezTo>
                    <a:pt x="21600" y="7023"/>
                    <a:pt x="21394" y="3881"/>
                    <a:pt x="19308" y="1741"/>
                  </a:cubicBezTo>
                </a:path>
              </a:pathLst>
            </a:custGeom>
            <a:solidFill>
              <a:srgbClr val="FFFFFF"/>
            </a:solidFill>
            <a:ln w="9525">
              <a:noFill/>
              <a:round/>
            </a:ln>
          </p:spPr>
          <p:txBody>
            <a:bodyPr lIns="38026" tIns="38026" rIns="38026" bIns="38026" anchor="ctr"/>
            <a:lstStyle/>
            <a:p>
              <a:endParaRPr lang="zh-CN" altLang="en-US" sz="1600"/>
            </a:p>
          </p:txBody>
        </p:sp>
      </p:grpSp>
      <p:sp>
        <p:nvSpPr>
          <p:cNvPr id="141" name="MH_Text_1"/>
          <p:cNvSpPr/>
          <p:nvPr>
            <p:custDataLst>
              <p:tags r:id="rId1"/>
            </p:custDataLst>
          </p:nvPr>
        </p:nvSpPr>
        <p:spPr>
          <a:xfrm>
            <a:off x="1639929" y="2778859"/>
            <a:ext cx="2761060" cy="5822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19986" tIns="0" rIns="119986" bIns="0"/>
          <a:lstStyle/>
          <a:p>
            <a:pPr algn="ctr">
              <a:lnSpc>
                <a:spcPct val="120000"/>
              </a:lnSpc>
              <a:buClr>
                <a:schemeClr val="accent1"/>
              </a:buClr>
              <a:defRPr/>
            </a:pPr>
            <a:r>
              <a:rPr lang="zh-CN" altLang="en-US" sz="3200" dirty="0">
                <a:solidFill>
                  <a:schemeClr val="bg1"/>
                </a:solidFill>
                <a:sym typeface="+mn-lt"/>
              </a:rPr>
              <a:t>南大核刊</a:t>
            </a:r>
            <a:endParaRPr lang="zh-CN" altLang="en-US" sz="3200" dirty="0">
              <a:solidFill>
                <a:schemeClr val="bg1"/>
              </a:solidFill>
              <a:sym typeface="+mn-lt"/>
            </a:endParaRPr>
          </a:p>
        </p:txBody>
      </p:sp>
      <p:sp>
        <p:nvSpPr>
          <p:cNvPr id="142" name="MH_Text_1"/>
          <p:cNvSpPr/>
          <p:nvPr>
            <p:custDataLst>
              <p:tags r:id="rId2"/>
            </p:custDataLst>
          </p:nvPr>
        </p:nvSpPr>
        <p:spPr>
          <a:xfrm>
            <a:off x="5359441" y="2799099"/>
            <a:ext cx="3057525" cy="561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19986" tIns="0" rIns="119986" bIns="0"/>
          <a:lstStyle/>
          <a:p>
            <a:pPr>
              <a:defRPr/>
            </a:pPr>
            <a:r>
              <a:rPr lang="en-US" altLang="zh-CN">
                <a:solidFill>
                  <a:schemeClr val="tx1"/>
                </a:solidFill>
                <a:sym typeface="+mn-lt"/>
              </a:rPr>
              <a:t>CSSCI</a:t>
            </a:r>
            <a:r>
              <a:rPr lang="zh-CN" altLang="en-US">
                <a:solidFill>
                  <a:schemeClr val="tx1"/>
                </a:solidFill>
                <a:sym typeface="+mn-lt"/>
              </a:rPr>
              <a:t>（</a:t>
            </a:r>
            <a:r>
              <a:rPr lang="en-US" altLang="zh-CN">
                <a:solidFill>
                  <a:schemeClr val="tx1"/>
                </a:solidFill>
                <a:sym typeface="+mn-lt"/>
              </a:rPr>
              <a:t>C</a:t>
            </a:r>
            <a:r>
              <a:rPr lang="zh-CN" altLang="en-US">
                <a:solidFill>
                  <a:schemeClr val="tx1"/>
                </a:solidFill>
                <a:sym typeface="+mn-lt"/>
              </a:rPr>
              <a:t>刊）</a:t>
            </a:r>
            <a:endParaRPr lang="zh-CN" altLang="en-US">
              <a:solidFill>
                <a:schemeClr val="tx1"/>
              </a:solidFill>
              <a:sym typeface="+mn-lt"/>
            </a:endParaRPr>
          </a:p>
        </p:txBody>
      </p:sp>
      <p:grpSp>
        <p:nvGrpSpPr>
          <p:cNvPr id="143" name="组合 142"/>
          <p:cNvGrpSpPr/>
          <p:nvPr/>
        </p:nvGrpSpPr>
        <p:grpSpPr bwMode="auto">
          <a:xfrm>
            <a:off x="3912832" y="3580149"/>
            <a:ext cx="4233863" cy="670322"/>
            <a:chOff x="5110163" y="2774950"/>
            <a:chExt cx="5645150" cy="893763"/>
          </a:xfrm>
        </p:grpSpPr>
        <p:sp>
          <p:nvSpPr>
            <p:cNvPr id="67606" name="Rectangle 19"/>
            <p:cNvSpPr>
              <a:spLocks noChangeArrowheads="1"/>
            </p:cNvSpPr>
            <p:nvPr/>
          </p:nvSpPr>
          <p:spPr bwMode="auto">
            <a:xfrm>
              <a:off x="5975350" y="2774950"/>
              <a:ext cx="4779963" cy="893763"/>
            </a:xfrm>
            <a:prstGeom prst="rect">
              <a:avLst/>
            </a:prstGeom>
            <a:solidFill>
              <a:schemeClr val="accent2"/>
            </a:solidFill>
            <a:ln w="9525">
              <a:noFill/>
              <a:miter lim="800000"/>
            </a:ln>
          </p:spPr>
          <p:txBody>
            <a:bodyPr anchor="ctr"/>
            <a:lstStyle/>
            <a:p>
              <a:pPr algn="ctr" defTabSz="913130"/>
              <a:endParaRPr lang="en-US" altLang="zh-CN" sz="2800">
                <a:solidFill>
                  <a:srgbClr val="FFFFFF"/>
                </a:solidFill>
                <a:latin typeface="Arial" panose="020B0604020202020204" pitchFamily="34" charset="0"/>
                <a:sym typeface="Arial" panose="020B0604020202020204" pitchFamily="34" charset="0"/>
              </a:endParaRPr>
            </a:p>
          </p:txBody>
        </p:sp>
        <p:sp>
          <p:nvSpPr>
            <p:cNvPr id="145" name="Rectangle 9"/>
            <p:cNvSpPr>
              <a:spLocks noChangeArrowheads="1"/>
            </p:cNvSpPr>
            <p:nvPr/>
          </p:nvSpPr>
          <p:spPr bwMode="auto">
            <a:xfrm>
              <a:off x="5110163" y="2774950"/>
              <a:ext cx="895350" cy="893763"/>
            </a:xfrm>
            <a:prstGeom prst="rect">
              <a:avLst/>
            </a:prstGeom>
            <a:solidFill>
              <a:schemeClr val="accent2">
                <a:lumMod val="75000"/>
              </a:schemeClr>
            </a:solidFill>
            <a:ln>
              <a:noFill/>
            </a:ln>
          </p:spPr>
          <p:txBody>
            <a:bodyPr anchor="ctr"/>
            <a:lstStyle>
              <a:lvl1pPr defTabSz="1217295">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defTabSz="1217295">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defTabSz="1217295">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defTabSz="1217295">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defTabSz="1217295">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algn="ctr">
                <a:lnSpc>
                  <a:spcPct val="100000"/>
                </a:lnSpc>
                <a:spcBef>
                  <a:spcPct val="0"/>
                </a:spcBef>
                <a:buNone/>
                <a:defRPr/>
              </a:pPr>
              <a:endParaRPr lang="en-US" altLang="zh-CN">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7608" name="AutoShape 59"/>
            <p:cNvSpPr/>
            <p:nvPr/>
          </p:nvSpPr>
          <p:spPr bwMode="auto">
            <a:xfrm>
              <a:off x="5332413" y="2995613"/>
              <a:ext cx="444500" cy="444500"/>
            </a:xfrm>
            <a:custGeom>
              <a:avLst/>
              <a:gdLst>
                <a:gd name="T0" fmla="*/ 2147483647 w 21543"/>
                <a:gd name="T1" fmla="*/ 2147483647 h 21600"/>
                <a:gd name="T2" fmla="*/ 2147483647 w 21543"/>
                <a:gd name="T3" fmla="*/ 2147483647 h 21600"/>
                <a:gd name="T4" fmla="*/ 2147483647 w 21543"/>
                <a:gd name="T5" fmla="*/ 2147483647 h 21600"/>
                <a:gd name="T6" fmla="*/ 2147483647 w 21543"/>
                <a:gd name="T7" fmla="*/ 2147483647 h 21600"/>
                <a:gd name="T8" fmla="*/ 2147483647 w 21543"/>
                <a:gd name="T9" fmla="*/ 2147483647 h 21600"/>
                <a:gd name="T10" fmla="*/ 2147483647 w 21543"/>
                <a:gd name="T11" fmla="*/ 2147483647 h 21600"/>
                <a:gd name="T12" fmla="*/ 2147483647 w 21543"/>
                <a:gd name="T13" fmla="*/ 2147483647 h 21600"/>
                <a:gd name="T14" fmla="*/ 2147483647 w 21543"/>
                <a:gd name="T15" fmla="*/ 2147483647 h 21600"/>
                <a:gd name="T16" fmla="*/ 2147483647 w 21543"/>
                <a:gd name="T17" fmla="*/ 2147483647 h 21600"/>
                <a:gd name="T18" fmla="*/ 2147483647 w 21543"/>
                <a:gd name="T19" fmla="*/ 2147483647 h 21600"/>
                <a:gd name="T20" fmla="*/ 2147483647 w 21543"/>
                <a:gd name="T21" fmla="*/ 2147483647 h 21600"/>
                <a:gd name="T22" fmla="*/ 2147483647 w 21543"/>
                <a:gd name="T23" fmla="*/ 2147483647 h 21600"/>
                <a:gd name="T24" fmla="*/ 2147483647 w 21543"/>
                <a:gd name="T25" fmla="*/ 2147483647 h 21600"/>
                <a:gd name="T26" fmla="*/ 2147483647 w 21543"/>
                <a:gd name="T27" fmla="*/ 2147483647 h 21600"/>
                <a:gd name="T28" fmla="*/ 2147483647 w 21543"/>
                <a:gd name="T29" fmla="*/ 2147483647 h 21600"/>
                <a:gd name="T30" fmla="*/ 2147483647 w 21543"/>
                <a:gd name="T31" fmla="*/ 2147483647 h 21600"/>
                <a:gd name="T32" fmla="*/ 2147483647 w 21543"/>
                <a:gd name="T33" fmla="*/ 0 h 21600"/>
                <a:gd name="T34" fmla="*/ 2147483647 w 21543"/>
                <a:gd name="T35" fmla="*/ 2147483647 h 21600"/>
                <a:gd name="T36" fmla="*/ 2147483647 w 21543"/>
                <a:gd name="T37" fmla="*/ 2147483647 h 21600"/>
                <a:gd name="T38" fmla="*/ 2147483647 w 21543"/>
                <a:gd name="T39" fmla="*/ 2147483647 h 21600"/>
                <a:gd name="T40" fmla="*/ 2147483647 w 21543"/>
                <a:gd name="T41" fmla="*/ 2147483647 h 21600"/>
                <a:gd name="T42" fmla="*/ 2147483647 w 21543"/>
                <a:gd name="T43" fmla="*/ 2147483647 h 21600"/>
                <a:gd name="T44" fmla="*/ 2147483647 w 21543"/>
                <a:gd name="T45" fmla="*/ 2147483647 h 21600"/>
                <a:gd name="T46" fmla="*/ 2147483647 w 21543"/>
                <a:gd name="T47" fmla="*/ 2147483647 h 21600"/>
                <a:gd name="T48" fmla="*/ 2147483647 w 21543"/>
                <a:gd name="T49" fmla="*/ 2147483647 h 21600"/>
                <a:gd name="T50" fmla="*/ 2147483647 w 21543"/>
                <a:gd name="T51" fmla="*/ 2147483647 h 21600"/>
                <a:gd name="T52" fmla="*/ 2147483647 w 21543"/>
                <a:gd name="T53" fmla="*/ 2147483647 h 21600"/>
                <a:gd name="T54" fmla="*/ 2147483647 w 21543"/>
                <a:gd name="T55" fmla="*/ 2147483647 h 21600"/>
                <a:gd name="T56" fmla="*/ 2147483647 w 21543"/>
                <a:gd name="T57" fmla="*/ 2147483647 h 21600"/>
                <a:gd name="T58" fmla="*/ 2147483647 w 21543"/>
                <a:gd name="T59" fmla="*/ 2147483647 h 21600"/>
                <a:gd name="T60" fmla="*/ 2147483647 w 21543"/>
                <a:gd name="T61" fmla="*/ 2147483647 h 21600"/>
                <a:gd name="T62" fmla="*/ 2147483647 w 21543"/>
                <a:gd name="T63" fmla="*/ 2147483647 h 21600"/>
                <a:gd name="T64" fmla="*/ 2147483647 w 21543"/>
                <a:gd name="T65" fmla="*/ 2147483647 h 2160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1543"/>
                <a:gd name="T100" fmla="*/ 0 h 21600"/>
                <a:gd name="T101" fmla="*/ 21543 w 21543"/>
                <a:gd name="T102" fmla="*/ 21600 h 2160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rgbClr val="FFFFFF"/>
            </a:solidFill>
            <a:ln w="9525">
              <a:noFill/>
              <a:round/>
            </a:ln>
          </p:spPr>
          <p:txBody>
            <a:bodyPr lIns="38026" tIns="38026" rIns="38026" bIns="38026" anchor="ctr"/>
            <a:lstStyle/>
            <a:p>
              <a:endParaRPr lang="zh-CN" altLang="en-US" sz="1600"/>
            </a:p>
          </p:txBody>
        </p:sp>
      </p:grpSp>
      <p:sp>
        <p:nvSpPr>
          <p:cNvPr id="147" name="MH_Text_1"/>
          <p:cNvSpPr/>
          <p:nvPr>
            <p:custDataLst>
              <p:tags r:id="rId3"/>
            </p:custDataLst>
          </p:nvPr>
        </p:nvSpPr>
        <p:spPr>
          <a:xfrm>
            <a:off x="4733173" y="3621821"/>
            <a:ext cx="2761060" cy="5810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19986" tIns="0" rIns="119986" bIns="0"/>
          <a:lstStyle/>
          <a:p>
            <a:pPr algn="ctr">
              <a:lnSpc>
                <a:spcPct val="120000"/>
              </a:lnSpc>
              <a:buClr>
                <a:schemeClr val="accent1"/>
              </a:buClr>
              <a:defRPr/>
            </a:pPr>
            <a:r>
              <a:rPr lang="zh-CN" altLang="en-US" sz="3200">
                <a:solidFill>
                  <a:schemeClr val="bg1"/>
                </a:solidFill>
                <a:sym typeface="+mn-lt"/>
              </a:rPr>
              <a:t>北大核刊</a:t>
            </a:r>
            <a:endParaRPr lang="zh-CN" altLang="en-US" sz="3200">
              <a:solidFill>
                <a:schemeClr val="bg1"/>
              </a:solidFill>
              <a:sym typeface="+mn-lt"/>
            </a:endParaRPr>
          </a:p>
        </p:txBody>
      </p:sp>
      <p:sp>
        <p:nvSpPr>
          <p:cNvPr id="148" name="MH_Text_1"/>
          <p:cNvSpPr/>
          <p:nvPr>
            <p:custDataLst>
              <p:tags r:id="rId4"/>
            </p:custDataLst>
          </p:nvPr>
        </p:nvSpPr>
        <p:spPr>
          <a:xfrm>
            <a:off x="621945" y="3684923"/>
            <a:ext cx="3052763" cy="5857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19986" tIns="0" rIns="119986" bIns="0"/>
          <a:lstStyle/>
          <a:p>
            <a:pPr algn="r">
              <a:defRPr/>
            </a:pPr>
            <a:r>
              <a:rPr lang="en-US" altLang="zh-CN" sz="1600">
                <a:solidFill>
                  <a:schemeClr val="tx1"/>
                </a:solidFill>
                <a:sym typeface="+mn-lt"/>
              </a:rPr>
              <a:t>《</a:t>
            </a:r>
            <a:r>
              <a:rPr lang="zh-CN" altLang="en-US" sz="1600">
                <a:solidFill>
                  <a:schemeClr val="tx1"/>
                </a:solidFill>
                <a:sym typeface="+mn-lt"/>
              </a:rPr>
              <a:t>中文核心期刊要目总览</a:t>
            </a:r>
            <a:r>
              <a:rPr lang="en-US" altLang="zh-CN" sz="1600">
                <a:solidFill>
                  <a:schemeClr val="tx1"/>
                </a:solidFill>
                <a:sym typeface="+mn-lt"/>
              </a:rPr>
              <a:t>》</a:t>
            </a:r>
            <a:endParaRPr lang="en-US" altLang="zh-CN" sz="1600">
              <a:solidFill>
                <a:schemeClr val="tx1"/>
              </a:solidFill>
              <a:sym typeface="+mn-lt"/>
            </a:endParaRPr>
          </a:p>
          <a:p>
            <a:pPr algn="r">
              <a:defRPr/>
            </a:pPr>
            <a:r>
              <a:rPr lang="en-US" altLang="zh-CN" sz="1600">
                <a:solidFill>
                  <a:schemeClr val="tx1"/>
                </a:solidFill>
                <a:sym typeface="+mn-lt"/>
              </a:rPr>
              <a:t>《</a:t>
            </a:r>
            <a:r>
              <a:rPr lang="zh-CN" altLang="en-US" sz="1600">
                <a:solidFill>
                  <a:schemeClr val="tx1"/>
                </a:solidFill>
                <a:sym typeface="+mn-lt"/>
              </a:rPr>
              <a:t>北大核心期刊目录要览</a:t>
            </a:r>
            <a:r>
              <a:rPr lang="en-US" altLang="zh-CN" sz="1600">
                <a:solidFill>
                  <a:schemeClr val="tx1"/>
                </a:solidFill>
                <a:sym typeface="+mn-lt"/>
              </a:rPr>
              <a:t>》</a:t>
            </a:r>
            <a:endParaRPr lang="en-US" altLang="zh-CN" sz="1600">
              <a:solidFill>
                <a:schemeClr val="tx1"/>
              </a:solidFill>
              <a:sym typeface="+mn-lt"/>
            </a:endParaRPr>
          </a:p>
          <a:p>
            <a:pPr algn="r">
              <a:defRPr/>
            </a:pPr>
            <a:endParaRPr lang="en-US" altLang="zh-CN" sz="1600">
              <a:solidFill>
                <a:schemeClr val="bg1"/>
              </a:solidFill>
              <a:latin typeface="微软雅黑" panose="020B0503020204020204" pitchFamily="34" charset="-122"/>
              <a:sym typeface="+mn-lt"/>
            </a:endParaRPr>
          </a:p>
        </p:txBody>
      </p:sp>
      <p:grpSp>
        <p:nvGrpSpPr>
          <p:cNvPr id="149" name="组合 148"/>
          <p:cNvGrpSpPr/>
          <p:nvPr/>
        </p:nvGrpSpPr>
        <p:grpSpPr bwMode="auto">
          <a:xfrm>
            <a:off x="1068429" y="4343339"/>
            <a:ext cx="4208860" cy="670322"/>
            <a:chOff x="1317625" y="3792538"/>
            <a:chExt cx="5611813" cy="893762"/>
          </a:xfrm>
        </p:grpSpPr>
        <p:sp>
          <p:nvSpPr>
            <p:cNvPr id="150" name="Rectangle 21"/>
            <p:cNvSpPr>
              <a:spLocks noChangeArrowheads="1"/>
            </p:cNvSpPr>
            <p:nvPr/>
          </p:nvSpPr>
          <p:spPr bwMode="auto">
            <a:xfrm>
              <a:off x="1317625" y="3792538"/>
              <a:ext cx="4779963" cy="893762"/>
            </a:xfrm>
            <a:prstGeom prst="rect">
              <a:avLst/>
            </a:prstGeom>
            <a:solidFill>
              <a:schemeClr val="accent3"/>
            </a:solidFill>
            <a:ln>
              <a:noFill/>
            </a:ln>
          </p:spPr>
          <p:txBody>
            <a:bodyPr anchor="ctr"/>
            <a:lstStyle>
              <a:lvl1pPr defTabSz="1217295">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defTabSz="1217295">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defTabSz="1217295">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defTabSz="1217295">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defTabSz="1217295">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algn="ctr">
                <a:lnSpc>
                  <a:spcPct val="100000"/>
                </a:lnSpc>
                <a:spcBef>
                  <a:spcPct val="0"/>
                </a:spcBef>
                <a:buNone/>
                <a:defRPr/>
              </a:pPr>
              <a:endParaRPr lang="en-US" altLang="zh-CN">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51" name="Rectangle 10"/>
            <p:cNvSpPr>
              <a:spLocks noChangeArrowheads="1"/>
            </p:cNvSpPr>
            <p:nvPr/>
          </p:nvSpPr>
          <p:spPr bwMode="auto">
            <a:xfrm>
              <a:off x="6035675" y="3792538"/>
              <a:ext cx="893763" cy="893762"/>
            </a:xfrm>
            <a:prstGeom prst="rect">
              <a:avLst/>
            </a:prstGeom>
            <a:solidFill>
              <a:schemeClr val="accent3">
                <a:lumMod val="75000"/>
              </a:schemeClr>
            </a:solidFill>
            <a:ln>
              <a:noFill/>
            </a:ln>
          </p:spPr>
          <p:txBody>
            <a:bodyPr anchor="ctr"/>
            <a:lstStyle>
              <a:lvl1pPr defTabSz="1217295">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defTabSz="1217295">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defTabSz="1217295">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defTabSz="1217295">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defTabSz="1217295">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algn="ctr">
                <a:lnSpc>
                  <a:spcPct val="100000"/>
                </a:lnSpc>
                <a:spcBef>
                  <a:spcPct val="0"/>
                </a:spcBef>
                <a:buNone/>
                <a:defRPr/>
              </a:pPr>
              <a:endParaRPr lang="en-US" altLang="zh-CN">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67605" name="AutoShape 29"/>
            <p:cNvSpPr/>
            <p:nvPr/>
          </p:nvSpPr>
          <p:spPr bwMode="auto">
            <a:xfrm>
              <a:off x="6261100" y="4014788"/>
              <a:ext cx="444500" cy="403225"/>
            </a:xfrm>
            <a:custGeom>
              <a:avLst/>
              <a:gdLst>
                <a:gd name="T0" fmla="*/ 2147483647 w 20595"/>
                <a:gd name="T1" fmla="*/ 2147483647 h 20497"/>
                <a:gd name="T2" fmla="*/ 2147483647 w 20595"/>
                <a:gd name="T3" fmla="*/ 2147483647 h 20497"/>
                <a:gd name="T4" fmla="*/ 2147483647 w 20595"/>
                <a:gd name="T5" fmla="*/ 2147483647 h 20497"/>
                <a:gd name="T6" fmla="*/ 2147483647 w 20595"/>
                <a:gd name="T7" fmla="*/ 2147483647 h 20497"/>
                <a:gd name="T8" fmla="*/ 2147483647 w 20595"/>
                <a:gd name="T9" fmla="*/ 2147483647 h 20497"/>
                <a:gd name="T10" fmla="*/ 2147483647 w 20595"/>
                <a:gd name="T11" fmla="*/ 2147483647 h 20497"/>
                <a:gd name="T12" fmla="*/ 2147483647 w 20595"/>
                <a:gd name="T13" fmla="*/ 2147483647 h 20497"/>
                <a:gd name="T14" fmla="*/ 2147483647 w 20595"/>
                <a:gd name="T15" fmla="*/ 2147483647 h 20497"/>
                <a:gd name="T16" fmla="*/ 2147483647 w 20595"/>
                <a:gd name="T17" fmla="*/ 2147483647 h 20497"/>
                <a:gd name="T18" fmla="*/ 2147483647 w 20595"/>
                <a:gd name="T19" fmla="*/ 2147483647 h 20497"/>
                <a:gd name="T20" fmla="*/ 2147483647 w 20595"/>
                <a:gd name="T21" fmla="*/ 2147483647 h 20497"/>
                <a:gd name="T22" fmla="*/ 2147483647 w 20595"/>
                <a:gd name="T23" fmla="*/ 2147483647 h 20497"/>
                <a:gd name="T24" fmla="*/ 2147483647 w 20595"/>
                <a:gd name="T25" fmla="*/ 2147483647 h 20497"/>
                <a:gd name="T26" fmla="*/ 2147483647 w 20595"/>
                <a:gd name="T27" fmla="*/ 2147483647 h 20497"/>
                <a:gd name="T28" fmla="*/ 2147483647 w 20595"/>
                <a:gd name="T29" fmla="*/ 2147483647 h 20497"/>
                <a:gd name="T30" fmla="*/ 2147483647 w 20595"/>
                <a:gd name="T31" fmla="*/ 2147483647 h 20497"/>
                <a:gd name="T32" fmla="*/ 2147483647 w 20595"/>
                <a:gd name="T33" fmla="*/ 2147483647 h 20497"/>
                <a:gd name="T34" fmla="*/ 2147483647 w 20595"/>
                <a:gd name="T35" fmla="*/ 2147483647 h 20497"/>
                <a:gd name="T36" fmla="*/ 2147483647 w 20595"/>
                <a:gd name="T37" fmla="*/ 2147483647 h 20497"/>
                <a:gd name="T38" fmla="*/ 2147483647 w 20595"/>
                <a:gd name="T39" fmla="*/ 2147483647 h 20497"/>
                <a:gd name="T40" fmla="*/ 2147483647 w 20595"/>
                <a:gd name="T41" fmla="*/ 2147483647 h 20497"/>
                <a:gd name="T42" fmla="*/ 2147483647 w 20595"/>
                <a:gd name="T43" fmla="*/ 2147483647 h 20497"/>
                <a:gd name="T44" fmla="*/ 2147483647 w 20595"/>
                <a:gd name="T45" fmla="*/ 2147483647 h 20497"/>
                <a:gd name="T46" fmla="*/ 2147483647 w 20595"/>
                <a:gd name="T47" fmla="*/ 2147483647 h 20497"/>
                <a:gd name="T48" fmla="*/ 2147483647 w 20595"/>
                <a:gd name="T49" fmla="*/ 2147483647 h 2049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595"/>
                <a:gd name="T76" fmla="*/ 0 h 20497"/>
                <a:gd name="T77" fmla="*/ 20595 w 20595"/>
                <a:gd name="T78" fmla="*/ 20497 h 2049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595" h="20497">
                  <a:moveTo>
                    <a:pt x="18898" y="1863"/>
                  </a:moveTo>
                  <a:cubicBezTo>
                    <a:pt x="16636" y="-621"/>
                    <a:pt x="12968" y="-621"/>
                    <a:pt x="10707" y="1863"/>
                  </a:cubicBezTo>
                  <a:lnTo>
                    <a:pt x="1317" y="12053"/>
                  </a:lnTo>
                  <a:cubicBezTo>
                    <a:pt x="-439" y="13982"/>
                    <a:pt x="-439" y="17121"/>
                    <a:pt x="1317" y="19050"/>
                  </a:cubicBezTo>
                  <a:cubicBezTo>
                    <a:pt x="3073" y="20979"/>
                    <a:pt x="5931" y="20979"/>
                    <a:pt x="7687" y="19050"/>
                  </a:cubicBezTo>
                  <a:lnTo>
                    <a:pt x="17078" y="8860"/>
                  </a:lnTo>
                  <a:cubicBezTo>
                    <a:pt x="18335" y="7479"/>
                    <a:pt x="18335" y="5242"/>
                    <a:pt x="17078" y="3862"/>
                  </a:cubicBezTo>
                  <a:cubicBezTo>
                    <a:pt x="15821" y="2482"/>
                    <a:pt x="13783" y="2482"/>
                    <a:pt x="12527" y="3862"/>
                  </a:cubicBezTo>
                  <a:lnTo>
                    <a:pt x="5467" y="11614"/>
                  </a:lnTo>
                  <a:cubicBezTo>
                    <a:pt x="5216" y="11891"/>
                    <a:pt x="5216" y="12337"/>
                    <a:pt x="5467" y="12614"/>
                  </a:cubicBezTo>
                  <a:cubicBezTo>
                    <a:pt x="5719" y="12890"/>
                    <a:pt x="6126" y="12890"/>
                    <a:pt x="6378" y="12614"/>
                  </a:cubicBezTo>
                  <a:lnTo>
                    <a:pt x="13437" y="4861"/>
                  </a:lnTo>
                  <a:cubicBezTo>
                    <a:pt x="14190" y="4035"/>
                    <a:pt x="15414" y="4035"/>
                    <a:pt x="16167" y="4861"/>
                  </a:cubicBezTo>
                  <a:cubicBezTo>
                    <a:pt x="16920" y="5688"/>
                    <a:pt x="16920" y="7034"/>
                    <a:pt x="16167" y="7860"/>
                  </a:cubicBezTo>
                  <a:lnTo>
                    <a:pt x="6777" y="18050"/>
                  </a:lnTo>
                  <a:cubicBezTo>
                    <a:pt x="5520" y="19430"/>
                    <a:pt x="3484" y="19430"/>
                    <a:pt x="2227" y="18050"/>
                  </a:cubicBezTo>
                  <a:cubicBezTo>
                    <a:pt x="970" y="16670"/>
                    <a:pt x="970" y="14433"/>
                    <a:pt x="2227" y="13053"/>
                  </a:cubicBezTo>
                  <a:lnTo>
                    <a:pt x="11525" y="2963"/>
                  </a:lnTo>
                  <a:cubicBezTo>
                    <a:pt x="13285" y="1030"/>
                    <a:pt x="16139" y="1030"/>
                    <a:pt x="17896" y="2963"/>
                  </a:cubicBezTo>
                  <a:cubicBezTo>
                    <a:pt x="19657" y="4896"/>
                    <a:pt x="19657" y="8027"/>
                    <a:pt x="17897" y="9959"/>
                  </a:cubicBezTo>
                  <a:lnTo>
                    <a:pt x="10929" y="17611"/>
                  </a:lnTo>
                  <a:cubicBezTo>
                    <a:pt x="10677" y="17888"/>
                    <a:pt x="10677" y="18334"/>
                    <a:pt x="10929" y="18610"/>
                  </a:cubicBezTo>
                  <a:cubicBezTo>
                    <a:pt x="11181" y="18887"/>
                    <a:pt x="11588" y="18887"/>
                    <a:pt x="11839" y="18610"/>
                  </a:cubicBezTo>
                  <a:lnTo>
                    <a:pt x="18898" y="10859"/>
                  </a:lnTo>
                  <a:cubicBezTo>
                    <a:pt x="21160" y="8375"/>
                    <a:pt x="21160" y="4347"/>
                    <a:pt x="18898" y="1863"/>
                  </a:cubicBezTo>
                </a:path>
              </a:pathLst>
            </a:custGeom>
            <a:solidFill>
              <a:srgbClr val="FFFFFF"/>
            </a:solidFill>
            <a:ln w="9525">
              <a:noFill/>
              <a:round/>
            </a:ln>
          </p:spPr>
          <p:txBody>
            <a:bodyPr lIns="38026" tIns="38026" rIns="38026" bIns="38026" anchor="ctr"/>
            <a:lstStyle/>
            <a:p>
              <a:endParaRPr lang="zh-CN" altLang="en-US" sz="1600"/>
            </a:p>
          </p:txBody>
        </p:sp>
      </p:grpSp>
      <p:sp>
        <p:nvSpPr>
          <p:cNvPr id="153" name="MH_Text_1"/>
          <p:cNvSpPr/>
          <p:nvPr>
            <p:custDataLst>
              <p:tags r:id="rId5"/>
            </p:custDataLst>
          </p:nvPr>
        </p:nvSpPr>
        <p:spPr>
          <a:xfrm>
            <a:off x="1697079" y="4407633"/>
            <a:ext cx="2761060" cy="5810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19986" tIns="0" rIns="119986" bIns="0"/>
          <a:lstStyle/>
          <a:p>
            <a:pPr algn="ctr">
              <a:lnSpc>
                <a:spcPct val="120000"/>
              </a:lnSpc>
              <a:buClr>
                <a:schemeClr val="accent1"/>
              </a:buClr>
              <a:defRPr/>
            </a:pPr>
            <a:r>
              <a:rPr lang="en-US" altLang="zh-CN" sz="3200">
                <a:solidFill>
                  <a:schemeClr val="bg1"/>
                </a:solidFill>
                <a:sym typeface="+mn-lt"/>
              </a:rPr>
              <a:t>A</a:t>
            </a:r>
            <a:r>
              <a:rPr lang="zh-CN" altLang="en-US" sz="3200">
                <a:solidFill>
                  <a:schemeClr val="bg1"/>
                </a:solidFill>
                <a:sym typeface="+mn-lt"/>
              </a:rPr>
              <a:t>类期刊</a:t>
            </a:r>
            <a:endParaRPr lang="zh-CN" altLang="en-US" sz="3200">
              <a:solidFill>
                <a:schemeClr val="bg1"/>
              </a:solidFill>
              <a:sym typeface="+mn-lt"/>
            </a:endParaRPr>
          </a:p>
        </p:txBody>
      </p:sp>
      <p:sp>
        <p:nvSpPr>
          <p:cNvPr id="154" name="MH_Text_1"/>
          <p:cNvSpPr/>
          <p:nvPr>
            <p:custDataLst>
              <p:tags r:id="rId6"/>
            </p:custDataLst>
          </p:nvPr>
        </p:nvSpPr>
        <p:spPr>
          <a:xfrm>
            <a:off x="5359441" y="4407633"/>
            <a:ext cx="3057525" cy="5607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19986" tIns="0" rIns="119986" bIns="0"/>
          <a:lstStyle/>
          <a:p>
            <a:pPr>
              <a:defRPr/>
            </a:pPr>
            <a:r>
              <a:rPr lang="en-US" altLang="zh-CN" sz="1600">
                <a:solidFill>
                  <a:schemeClr val="tx1"/>
                </a:solidFill>
                <a:sym typeface="+mn-lt"/>
              </a:rPr>
              <a:t>CSSCI</a:t>
            </a:r>
            <a:r>
              <a:rPr lang="zh-CN" altLang="en-US" sz="1600">
                <a:solidFill>
                  <a:schemeClr val="tx1"/>
                </a:solidFill>
                <a:sym typeface="+mn-lt"/>
              </a:rPr>
              <a:t>来源期刊</a:t>
            </a:r>
            <a:endParaRPr lang="zh-CN" altLang="en-US" sz="1600">
              <a:solidFill>
                <a:schemeClr val="tx1"/>
              </a:solidFill>
              <a:sym typeface="+mn-lt"/>
            </a:endParaRPr>
          </a:p>
        </p:txBody>
      </p:sp>
      <p:grpSp>
        <p:nvGrpSpPr>
          <p:cNvPr id="155" name="组合 154"/>
          <p:cNvGrpSpPr/>
          <p:nvPr/>
        </p:nvGrpSpPr>
        <p:grpSpPr bwMode="auto">
          <a:xfrm>
            <a:off x="3912832" y="5176777"/>
            <a:ext cx="4233863" cy="670322"/>
            <a:chOff x="5110163" y="4903788"/>
            <a:chExt cx="5645150" cy="893762"/>
          </a:xfrm>
        </p:grpSpPr>
        <p:sp>
          <p:nvSpPr>
            <p:cNvPr id="156" name="Rectangle 20"/>
            <p:cNvSpPr>
              <a:spLocks noChangeArrowheads="1"/>
            </p:cNvSpPr>
            <p:nvPr/>
          </p:nvSpPr>
          <p:spPr bwMode="auto">
            <a:xfrm>
              <a:off x="5975350" y="4903788"/>
              <a:ext cx="4779963" cy="893762"/>
            </a:xfrm>
            <a:prstGeom prst="rect">
              <a:avLst/>
            </a:prstGeom>
            <a:solidFill>
              <a:schemeClr val="accent4"/>
            </a:solidFill>
            <a:ln>
              <a:noFill/>
            </a:ln>
          </p:spPr>
          <p:txBody>
            <a:bodyPr anchor="ctr"/>
            <a:lstStyle>
              <a:lvl1pPr defTabSz="1217295">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defTabSz="1217295">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defTabSz="1217295">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defTabSz="1217295">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defTabSz="1217295">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algn="ctr">
                <a:lnSpc>
                  <a:spcPct val="100000"/>
                </a:lnSpc>
                <a:spcBef>
                  <a:spcPct val="0"/>
                </a:spcBef>
                <a:buNone/>
                <a:defRPr/>
              </a:pPr>
              <a:endParaRPr lang="en-US" altLang="zh-CN">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57" name="Rectangle 11"/>
            <p:cNvSpPr>
              <a:spLocks noChangeArrowheads="1"/>
            </p:cNvSpPr>
            <p:nvPr/>
          </p:nvSpPr>
          <p:spPr bwMode="auto">
            <a:xfrm>
              <a:off x="5110163" y="4903788"/>
              <a:ext cx="895350" cy="893762"/>
            </a:xfrm>
            <a:prstGeom prst="rect">
              <a:avLst/>
            </a:prstGeom>
            <a:solidFill>
              <a:schemeClr val="accent4">
                <a:lumMod val="75000"/>
              </a:schemeClr>
            </a:solidFill>
            <a:ln>
              <a:noFill/>
            </a:ln>
          </p:spPr>
          <p:txBody>
            <a:bodyPr anchor="ctr"/>
            <a:lstStyle>
              <a:lvl1pPr defTabSz="1217295">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defTabSz="1217295">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defTabSz="1217295">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defTabSz="1217295">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defTabSz="1217295">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defTabSz="121729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algn="ctr">
                <a:lnSpc>
                  <a:spcPct val="100000"/>
                </a:lnSpc>
                <a:spcBef>
                  <a:spcPct val="0"/>
                </a:spcBef>
                <a:buNone/>
                <a:defRPr/>
              </a:pPr>
              <a:endParaRPr lang="en-US" altLang="zh-CN">
                <a:solidFill>
                  <a:srgbClr val="FFFFFF"/>
                </a:solidFill>
                <a:latin typeface="Arial" panose="020B0604020202020204" pitchFamily="34" charset="0"/>
                <a:ea typeface="微软雅黑" panose="020B0503020204020204" pitchFamily="34" charset="-122"/>
                <a:sym typeface="Arial" panose="020B0604020202020204" pitchFamily="34" charset="0"/>
              </a:endParaRPr>
            </a:p>
          </p:txBody>
        </p:sp>
        <p:pic>
          <p:nvPicPr>
            <p:cNvPr id="67602" name="Group 29"/>
            <p:cNvPicPr>
              <a:picLocks noChangeArrowheads="1"/>
            </p:cNvPicPr>
            <p:nvPr/>
          </p:nvPicPr>
          <p:blipFill>
            <a:blip r:embed="rId7"/>
            <a:srcRect/>
            <a:stretch>
              <a:fillRect/>
            </a:stretch>
          </p:blipFill>
          <p:spPr bwMode="auto">
            <a:xfrm>
              <a:off x="5346700" y="5181600"/>
              <a:ext cx="425450" cy="323850"/>
            </a:xfrm>
            <a:prstGeom prst="rect">
              <a:avLst/>
            </a:prstGeom>
            <a:noFill/>
            <a:ln w="9525">
              <a:noFill/>
              <a:miter lim="800000"/>
              <a:headEnd/>
              <a:tailEnd/>
            </a:ln>
          </p:spPr>
        </p:pic>
      </p:grpSp>
      <p:sp>
        <p:nvSpPr>
          <p:cNvPr id="159" name="MH_Text_1"/>
          <p:cNvSpPr/>
          <p:nvPr>
            <p:custDataLst>
              <p:tags r:id="rId8"/>
            </p:custDataLst>
          </p:nvPr>
        </p:nvSpPr>
        <p:spPr>
          <a:xfrm>
            <a:off x="4886764" y="5264884"/>
            <a:ext cx="2761059" cy="5822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19986" tIns="0" rIns="119986" bIns="0"/>
          <a:lstStyle/>
          <a:p>
            <a:pPr algn="ctr">
              <a:lnSpc>
                <a:spcPct val="120000"/>
              </a:lnSpc>
              <a:buClr>
                <a:schemeClr val="accent1"/>
              </a:buClr>
              <a:defRPr/>
            </a:pPr>
            <a:r>
              <a:rPr lang="en-US" altLang="zh-CN" sz="3200">
                <a:solidFill>
                  <a:schemeClr val="bg1"/>
                </a:solidFill>
                <a:sym typeface="+mn-lt"/>
              </a:rPr>
              <a:t>B</a:t>
            </a:r>
            <a:r>
              <a:rPr lang="zh-CN" altLang="en-US" sz="3200">
                <a:solidFill>
                  <a:schemeClr val="bg1"/>
                </a:solidFill>
                <a:sym typeface="+mn-lt"/>
              </a:rPr>
              <a:t>类期刊</a:t>
            </a:r>
            <a:endParaRPr lang="zh-CN" altLang="en-US" sz="3200">
              <a:solidFill>
                <a:schemeClr val="bg1"/>
              </a:solidFill>
              <a:sym typeface="+mn-lt"/>
            </a:endParaRPr>
          </a:p>
        </p:txBody>
      </p:sp>
      <p:sp>
        <p:nvSpPr>
          <p:cNvPr id="160" name="MH_Text_1"/>
          <p:cNvSpPr/>
          <p:nvPr>
            <p:custDataLst>
              <p:tags r:id="rId9"/>
            </p:custDataLst>
          </p:nvPr>
        </p:nvSpPr>
        <p:spPr>
          <a:xfrm>
            <a:off x="701716" y="5292267"/>
            <a:ext cx="3053954" cy="5857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19986" tIns="0" rIns="119986" bIns="0"/>
          <a:lstStyle/>
          <a:p>
            <a:pPr algn="r">
              <a:defRPr/>
            </a:pPr>
            <a:r>
              <a:rPr lang="en-US" altLang="zh-CN" sz="1600">
                <a:solidFill>
                  <a:schemeClr val="tx1"/>
                </a:solidFill>
                <a:sym typeface="+mn-lt"/>
              </a:rPr>
              <a:t>CSSCI</a:t>
            </a:r>
            <a:r>
              <a:rPr lang="zh-CN" altLang="en-US" sz="1600">
                <a:solidFill>
                  <a:schemeClr val="tx1"/>
                </a:solidFill>
                <a:sym typeface="+mn-lt"/>
              </a:rPr>
              <a:t>扩展板</a:t>
            </a:r>
            <a:endParaRPr lang="zh-CN" altLang="en-US" sz="1600">
              <a:solidFill>
                <a:schemeClr val="tx1"/>
              </a:solidFill>
              <a:sym typeface="+mn-lt"/>
            </a:endParaRPr>
          </a:p>
        </p:txBody>
      </p:sp>
      <p:grpSp>
        <p:nvGrpSpPr>
          <p:cNvPr id="29" name="组合 415745"/>
          <p:cNvGrpSpPr/>
          <p:nvPr/>
        </p:nvGrpSpPr>
        <p:grpSpPr bwMode="auto">
          <a:xfrm>
            <a:off x="2054061" y="672751"/>
            <a:ext cx="5762154" cy="635958"/>
            <a:chOff x="552" y="441"/>
            <a:chExt cx="2736" cy="289"/>
          </a:xfrm>
        </p:grpSpPr>
        <p:sp>
          <p:nvSpPr>
            <p:cNvPr id="30"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31"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五、项目结题评审</a:t>
              </a:r>
              <a:endParaRPr lang="zh-CN" altLang="en-US" sz="2800" b="1" dirty="0">
                <a:latin typeface="黑体" panose="02010609060101010101" pitchFamily="49" charset="-122"/>
                <a:ea typeface="黑体" panose="02010609060101010101" pitchFamily="49" charset="-122"/>
              </a:endParaRPr>
            </a:p>
          </p:txBody>
        </p:sp>
      </p:grpSp>
      <p:sp>
        <p:nvSpPr>
          <p:cNvPr id="34" name="等腰三角形 33"/>
          <p:cNvSpPr/>
          <p:nvPr/>
        </p:nvSpPr>
        <p:spPr bwMode="auto">
          <a:xfrm>
            <a:off x="806170" y="1594036"/>
            <a:ext cx="320279" cy="276225"/>
          </a:xfrm>
          <a:prstGeom prst="triangle">
            <a:avLst/>
          </a:prstGeom>
          <a:solidFill>
            <a:schemeClr val="accent1"/>
          </a:solidFill>
          <a:ln w="9525" cap="flat" cmpd="sng" algn="ctr">
            <a:noFill/>
            <a:prstDash val="solid"/>
            <a:round/>
            <a:headEnd type="none" w="med" len="med"/>
            <a:tailEnd type="none" w="med" len="med"/>
          </a:ln>
          <a:effectLst/>
        </p:spPr>
        <p:txBody>
          <a:bodyPr/>
          <a:lstStyle/>
          <a:p>
            <a:pPr eaLnBrk="0" hangingPunct="0">
              <a:buFont typeface="Arial" panose="020B0604020202020204" pitchFamily="34" charset="0"/>
              <a:buNone/>
              <a:defRPr/>
            </a:pPr>
            <a:endParaRPr lang="zh-CN" altLang="en-US">
              <a:solidFill>
                <a:srgbClr val="000000"/>
              </a:solidFill>
              <a:cs typeface="+mn-ea"/>
              <a:sym typeface="+mn-lt"/>
            </a:endParaRPr>
          </a:p>
        </p:txBody>
      </p:sp>
      <p:sp>
        <p:nvSpPr>
          <p:cNvPr id="35" name="等腰三角形 34"/>
          <p:cNvSpPr/>
          <p:nvPr/>
        </p:nvSpPr>
        <p:spPr bwMode="auto">
          <a:xfrm>
            <a:off x="462086" y="1880186"/>
            <a:ext cx="233363" cy="201216"/>
          </a:xfrm>
          <a:prstGeom prst="triangle">
            <a:avLst/>
          </a:prstGeom>
          <a:solidFill>
            <a:schemeClr val="accent2"/>
          </a:solidFill>
          <a:ln w="9525" cap="flat" cmpd="sng" algn="ctr">
            <a:noFill/>
            <a:prstDash val="solid"/>
            <a:round/>
            <a:headEnd type="none" w="med" len="med"/>
            <a:tailEnd type="none" w="med" len="med"/>
          </a:ln>
          <a:effectLst/>
        </p:spPr>
        <p:txBody>
          <a:bodyPr/>
          <a:lstStyle/>
          <a:p>
            <a:pPr eaLnBrk="0" hangingPunct="0">
              <a:buFont typeface="Arial" panose="020B0604020202020204" pitchFamily="34" charset="0"/>
              <a:buNone/>
              <a:defRPr/>
            </a:pPr>
            <a:endParaRPr lang="zh-CN" altLang="en-US">
              <a:solidFill>
                <a:srgbClr val="000000"/>
              </a:solidFill>
              <a:cs typeface="+mn-ea"/>
              <a:sym typeface="+mn-lt"/>
            </a:endParaRPr>
          </a:p>
        </p:txBody>
      </p:sp>
      <p:sp>
        <p:nvSpPr>
          <p:cNvPr id="36" name="CustomShape 3"/>
          <p:cNvSpPr/>
          <p:nvPr/>
        </p:nvSpPr>
        <p:spPr>
          <a:xfrm>
            <a:off x="1669182" y="1553383"/>
            <a:ext cx="6399994" cy="633757"/>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buFont typeface="Arial" panose="020B0604020202020204" pitchFamily="34" charset="0"/>
              <a:buNone/>
            </a:pPr>
            <a:r>
              <a:rPr lang="zh-CN" altLang="en-US" sz="2800" dirty="0">
                <a:solidFill>
                  <a:schemeClr val="accent1"/>
                </a:solidFill>
                <a:latin typeface="Franklin Gothic Medium" panose="020B0603020102020204" pitchFamily="34" charset="0"/>
                <a:sym typeface="+mn-lt"/>
              </a:rPr>
              <a:t>国内一些期刊评价术语</a:t>
            </a:r>
            <a:endParaRPr lang="zh-CN" altLang="en-US" sz="2800" dirty="0">
              <a:solidFill>
                <a:schemeClr val="accent1"/>
              </a:solidFill>
              <a:latin typeface="Franklin Gothic Medium" panose="020B0603020102020204" pitchFamily="34" charset="0"/>
              <a:sym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childTnLst>
                                    <p:set>
                                      <p:cBhvr>
                                        <p:cTn id="6" dur="1" fill="hold">
                                          <p:stCondLst>
                                            <p:cond delay="0"/>
                                          </p:stCondLst>
                                        </p:cTn>
                                        <p:tgtEl>
                                          <p:spTgt spid="137"/>
                                        </p:tgtEl>
                                        <p:attrNameLst>
                                          <p:attrName>style.visibility</p:attrName>
                                        </p:attrNameLst>
                                      </p:cBhvr>
                                      <p:to>
                                        <p:strVal val="visible"/>
                                      </p:to>
                                    </p:set>
                                    <p:animEffect transition="in" filter="wipe(right)">
                                      <p:cBhvr>
                                        <p:cTn id="7" dur="500"/>
                                        <p:tgtEl>
                                          <p:spTgt spid="137"/>
                                        </p:tgtEl>
                                      </p:cBhvr>
                                    </p:animEffect>
                                  </p:childTnLst>
                                </p:cTn>
                              </p:par>
                            </p:childTnLst>
                          </p:cTn>
                        </p:par>
                        <p:par>
                          <p:cTn id="8" fill="hold">
                            <p:stCondLst>
                              <p:cond delay="500"/>
                            </p:stCondLst>
                            <p:childTnLst>
                              <p:par>
                                <p:cTn id="9" presetID="16" presetClass="entr" presetSubtype="21" fill="hold" grpId="0" nodeType="afterEffect">
                                  <p:childTnLst>
                                    <p:set>
                                      <p:cBhvr>
                                        <p:cTn id="10" dur="1" fill="hold">
                                          <p:stCondLst>
                                            <p:cond delay="0"/>
                                          </p:stCondLst>
                                        </p:cTn>
                                        <p:tgtEl>
                                          <p:spTgt spid="141"/>
                                        </p:tgtEl>
                                        <p:attrNameLst>
                                          <p:attrName>style.visibility</p:attrName>
                                        </p:attrNameLst>
                                      </p:cBhvr>
                                      <p:to>
                                        <p:strVal val="visible"/>
                                      </p:to>
                                    </p:set>
                                    <p:animEffect transition="in" filter="barn(inVertical)">
                                      <p:cBhvr>
                                        <p:cTn id="11" dur="500"/>
                                        <p:tgtEl>
                                          <p:spTgt spid="141"/>
                                        </p:tgtEl>
                                      </p:cBhvr>
                                    </p:animEffect>
                                  </p:childTnLst>
                                </p:cTn>
                              </p:par>
                            </p:childTnLst>
                          </p:cTn>
                        </p:par>
                        <p:par>
                          <p:cTn id="12" fill="hold">
                            <p:stCondLst>
                              <p:cond delay="1000"/>
                            </p:stCondLst>
                            <p:childTnLst>
                              <p:par>
                                <p:cTn id="13" presetID="16" presetClass="entr" presetSubtype="21" fill="hold" grpId="0" nodeType="afterEffect">
                                  <p:iterate type="lt">
                                    <p:tmPct val="10000"/>
                                  </p:iterate>
                                  <p:childTnLst>
                                    <p:set>
                                      <p:cBhvr>
                                        <p:cTn id="14" dur="1" fill="hold">
                                          <p:stCondLst>
                                            <p:cond delay="0"/>
                                          </p:stCondLst>
                                        </p:cTn>
                                        <p:tgtEl>
                                          <p:spTgt spid="142"/>
                                        </p:tgtEl>
                                        <p:attrNameLst>
                                          <p:attrName>style.visibility</p:attrName>
                                        </p:attrNameLst>
                                      </p:cBhvr>
                                      <p:to>
                                        <p:strVal val="visible"/>
                                      </p:to>
                                    </p:set>
                                    <p:animEffect transition="in" filter="barn(inVertical)">
                                      <p:cBhvr>
                                        <p:cTn id="15" dur="500"/>
                                        <p:tgtEl>
                                          <p:spTgt spid="142"/>
                                        </p:tgtEl>
                                      </p:cBhvr>
                                    </p:animEffect>
                                  </p:childTnLst>
                                </p:cTn>
                              </p:par>
                            </p:childTnLst>
                          </p:cTn>
                        </p:par>
                        <p:par>
                          <p:cTn id="16" fill="hold">
                            <p:stCondLst>
                              <p:cond delay="1899"/>
                            </p:stCondLst>
                            <p:childTnLst>
                              <p:par>
                                <p:cTn id="17" presetID="22" presetClass="entr" presetSubtype="8" fill="hold" nodeType="afterEffect">
                                  <p:childTnLst>
                                    <p:set>
                                      <p:cBhvr>
                                        <p:cTn id="18" dur="1" fill="hold">
                                          <p:stCondLst>
                                            <p:cond delay="0"/>
                                          </p:stCondLst>
                                        </p:cTn>
                                        <p:tgtEl>
                                          <p:spTgt spid="143"/>
                                        </p:tgtEl>
                                        <p:attrNameLst>
                                          <p:attrName>style.visibility</p:attrName>
                                        </p:attrNameLst>
                                      </p:cBhvr>
                                      <p:to>
                                        <p:strVal val="visible"/>
                                      </p:to>
                                    </p:set>
                                    <p:animEffect transition="in" filter="wipe(left)">
                                      <p:cBhvr>
                                        <p:cTn id="19" dur="500"/>
                                        <p:tgtEl>
                                          <p:spTgt spid="143"/>
                                        </p:tgtEl>
                                      </p:cBhvr>
                                    </p:animEffect>
                                  </p:childTnLst>
                                </p:cTn>
                              </p:par>
                            </p:childTnLst>
                          </p:cTn>
                        </p:par>
                        <p:par>
                          <p:cTn id="20" fill="hold">
                            <p:stCondLst>
                              <p:cond delay="2399"/>
                            </p:stCondLst>
                            <p:childTnLst>
                              <p:par>
                                <p:cTn id="21" presetID="16" presetClass="entr" presetSubtype="21" fill="hold" grpId="0" nodeType="afterEffect">
                                  <p:childTnLst>
                                    <p:set>
                                      <p:cBhvr>
                                        <p:cTn id="22" dur="1" fill="hold">
                                          <p:stCondLst>
                                            <p:cond delay="0"/>
                                          </p:stCondLst>
                                        </p:cTn>
                                        <p:tgtEl>
                                          <p:spTgt spid="147"/>
                                        </p:tgtEl>
                                        <p:attrNameLst>
                                          <p:attrName>style.visibility</p:attrName>
                                        </p:attrNameLst>
                                      </p:cBhvr>
                                      <p:to>
                                        <p:strVal val="visible"/>
                                      </p:to>
                                    </p:set>
                                    <p:animEffect transition="in" filter="barn(inVertical)">
                                      <p:cBhvr>
                                        <p:cTn id="23" dur="500"/>
                                        <p:tgtEl>
                                          <p:spTgt spid="147"/>
                                        </p:tgtEl>
                                      </p:cBhvr>
                                    </p:animEffect>
                                  </p:childTnLst>
                                </p:cTn>
                              </p:par>
                            </p:childTnLst>
                          </p:cTn>
                        </p:par>
                        <p:par>
                          <p:cTn id="24" fill="hold">
                            <p:stCondLst>
                              <p:cond delay="2899"/>
                            </p:stCondLst>
                            <p:childTnLst>
                              <p:par>
                                <p:cTn id="25" presetID="16" presetClass="entr" presetSubtype="21" fill="hold" grpId="0" nodeType="afterEffect">
                                  <p:iterate type="lt">
                                    <p:tmPct val="10000"/>
                                  </p:iterate>
                                  <p:childTnLst>
                                    <p:set>
                                      <p:cBhvr>
                                        <p:cTn id="26" dur="1" fill="hold">
                                          <p:stCondLst>
                                            <p:cond delay="0"/>
                                          </p:stCondLst>
                                        </p:cTn>
                                        <p:tgtEl>
                                          <p:spTgt spid="148"/>
                                        </p:tgtEl>
                                        <p:attrNameLst>
                                          <p:attrName>style.visibility</p:attrName>
                                        </p:attrNameLst>
                                      </p:cBhvr>
                                      <p:to>
                                        <p:strVal val="visible"/>
                                      </p:to>
                                    </p:set>
                                    <p:animEffect transition="in" filter="barn(inVertical)">
                                      <p:cBhvr>
                                        <p:cTn id="27" dur="500"/>
                                        <p:tgtEl>
                                          <p:spTgt spid="148"/>
                                        </p:tgtEl>
                                      </p:cBhvr>
                                    </p:animEffect>
                                  </p:childTnLst>
                                </p:cTn>
                              </p:par>
                            </p:childTnLst>
                          </p:cTn>
                        </p:par>
                        <p:par>
                          <p:cTn id="28" fill="hold">
                            <p:stCondLst>
                              <p:cond delay="4550"/>
                            </p:stCondLst>
                            <p:childTnLst>
                              <p:par>
                                <p:cTn id="29" presetID="22" presetClass="entr" presetSubtype="2" fill="hold" nodeType="afterEffect">
                                  <p:childTnLst>
                                    <p:set>
                                      <p:cBhvr>
                                        <p:cTn id="30" dur="1" fill="hold">
                                          <p:stCondLst>
                                            <p:cond delay="0"/>
                                          </p:stCondLst>
                                        </p:cTn>
                                        <p:tgtEl>
                                          <p:spTgt spid="149"/>
                                        </p:tgtEl>
                                        <p:attrNameLst>
                                          <p:attrName>style.visibility</p:attrName>
                                        </p:attrNameLst>
                                      </p:cBhvr>
                                      <p:to>
                                        <p:strVal val="visible"/>
                                      </p:to>
                                    </p:set>
                                    <p:animEffect transition="in" filter="wipe(right)">
                                      <p:cBhvr>
                                        <p:cTn id="31" dur="500"/>
                                        <p:tgtEl>
                                          <p:spTgt spid="149"/>
                                        </p:tgtEl>
                                      </p:cBhvr>
                                    </p:animEffect>
                                  </p:childTnLst>
                                </p:cTn>
                              </p:par>
                            </p:childTnLst>
                          </p:cTn>
                        </p:par>
                        <p:par>
                          <p:cTn id="32" fill="hold">
                            <p:stCondLst>
                              <p:cond delay="5050"/>
                            </p:stCondLst>
                            <p:childTnLst>
                              <p:par>
                                <p:cTn id="33" presetID="16" presetClass="entr" presetSubtype="21" fill="hold" grpId="0" nodeType="afterEffect">
                                  <p:childTnLst>
                                    <p:set>
                                      <p:cBhvr>
                                        <p:cTn id="34" dur="1" fill="hold">
                                          <p:stCondLst>
                                            <p:cond delay="0"/>
                                          </p:stCondLst>
                                        </p:cTn>
                                        <p:tgtEl>
                                          <p:spTgt spid="153"/>
                                        </p:tgtEl>
                                        <p:attrNameLst>
                                          <p:attrName>style.visibility</p:attrName>
                                        </p:attrNameLst>
                                      </p:cBhvr>
                                      <p:to>
                                        <p:strVal val="visible"/>
                                      </p:to>
                                    </p:set>
                                    <p:animEffect transition="in" filter="barn(inVertical)">
                                      <p:cBhvr>
                                        <p:cTn id="35" dur="500"/>
                                        <p:tgtEl>
                                          <p:spTgt spid="153"/>
                                        </p:tgtEl>
                                      </p:cBhvr>
                                    </p:animEffect>
                                  </p:childTnLst>
                                </p:cTn>
                              </p:par>
                            </p:childTnLst>
                          </p:cTn>
                        </p:par>
                        <p:par>
                          <p:cTn id="36" fill="hold">
                            <p:stCondLst>
                              <p:cond delay="5550"/>
                            </p:stCondLst>
                            <p:childTnLst>
                              <p:par>
                                <p:cTn id="37" presetID="16" presetClass="entr" presetSubtype="21" fill="hold" grpId="0" nodeType="afterEffect">
                                  <p:iterate type="lt">
                                    <p:tmPct val="10000"/>
                                  </p:iterate>
                                  <p:childTnLst>
                                    <p:set>
                                      <p:cBhvr>
                                        <p:cTn id="38" dur="1" fill="hold">
                                          <p:stCondLst>
                                            <p:cond delay="0"/>
                                          </p:stCondLst>
                                        </p:cTn>
                                        <p:tgtEl>
                                          <p:spTgt spid="154"/>
                                        </p:tgtEl>
                                        <p:attrNameLst>
                                          <p:attrName>style.visibility</p:attrName>
                                        </p:attrNameLst>
                                      </p:cBhvr>
                                      <p:to>
                                        <p:strVal val="visible"/>
                                      </p:to>
                                    </p:set>
                                    <p:animEffect transition="in" filter="barn(inVertical)">
                                      <p:cBhvr>
                                        <p:cTn id="39" dur="500"/>
                                        <p:tgtEl>
                                          <p:spTgt spid="154"/>
                                        </p:tgtEl>
                                      </p:cBhvr>
                                    </p:animEffect>
                                  </p:childTnLst>
                                </p:cTn>
                              </p:par>
                            </p:childTnLst>
                          </p:cTn>
                        </p:par>
                        <p:par>
                          <p:cTn id="40" fill="hold">
                            <p:stCondLst>
                              <p:cond delay="6450"/>
                            </p:stCondLst>
                            <p:childTnLst>
                              <p:par>
                                <p:cTn id="41" presetID="22" presetClass="entr" presetSubtype="8" fill="hold" nodeType="afterEffect">
                                  <p:childTnLst>
                                    <p:set>
                                      <p:cBhvr>
                                        <p:cTn id="42" dur="1" fill="hold">
                                          <p:stCondLst>
                                            <p:cond delay="0"/>
                                          </p:stCondLst>
                                        </p:cTn>
                                        <p:tgtEl>
                                          <p:spTgt spid="155"/>
                                        </p:tgtEl>
                                        <p:attrNameLst>
                                          <p:attrName>style.visibility</p:attrName>
                                        </p:attrNameLst>
                                      </p:cBhvr>
                                      <p:to>
                                        <p:strVal val="visible"/>
                                      </p:to>
                                    </p:set>
                                    <p:animEffect transition="in" filter="wipe(left)">
                                      <p:cBhvr>
                                        <p:cTn id="43" dur="500"/>
                                        <p:tgtEl>
                                          <p:spTgt spid="155"/>
                                        </p:tgtEl>
                                      </p:cBhvr>
                                    </p:animEffect>
                                  </p:childTnLst>
                                </p:cTn>
                              </p:par>
                            </p:childTnLst>
                          </p:cTn>
                        </p:par>
                        <p:par>
                          <p:cTn id="44" fill="hold">
                            <p:stCondLst>
                              <p:cond delay="6950"/>
                            </p:stCondLst>
                            <p:childTnLst>
                              <p:par>
                                <p:cTn id="45" presetID="16" presetClass="entr" presetSubtype="21" fill="hold" grpId="0" nodeType="afterEffect">
                                  <p:childTnLst>
                                    <p:set>
                                      <p:cBhvr>
                                        <p:cTn id="46" dur="1" fill="hold">
                                          <p:stCondLst>
                                            <p:cond delay="0"/>
                                          </p:stCondLst>
                                        </p:cTn>
                                        <p:tgtEl>
                                          <p:spTgt spid="159"/>
                                        </p:tgtEl>
                                        <p:attrNameLst>
                                          <p:attrName>style.visibility</p:attrName>
                                        </p:attrNameLst>
                                      </p:cBhvr>
                                      <p:to>
                                        <p:strVal val="visible"/>
                                      </p:to>
                                    </p:set>
                                    <p:animEffect transition="in" filter="barn(inVertical)">
                                      <p:cBhvr>
                                        <p:cTn id="47" dur="500"/>
                                        <p:tgtEl>
                                          <p:spTgt spid="159"/>
                                        </p:tgtEl>
                                      </p:cBhvr>
                                    </p:animEffect>
                                  </p:childTnLst>
                                </p:cTn>
                              </p:par>
                            </p:childTnLst>
                          </p:cTn>
                        </p:par>
                        <p:par>
                          <p:cTn id="48" fill="hold">
                            <p:stCondLst>
                              <p:cond delay="7450"/>
                            </p:stCondLst>
                            <p:childTnLst>
                              <p:par>
                                <p:cTn id="49" presetID="16" presetClass="entr" presetSubtype="21" fill="hold" grpId="0" nodeType="afterEffect">
                                  <p:iterate type="lt">
                                    <p:tmPct val="10000"/>
                                  </p:iterate>
                                  <p:childTnLst>
                                    <p:set>
                                      <p:cBhvr>
                                        <p:cTn id="50" dur="1" fill="hold">
                                          <p:stCondLst>
                                            <p:cond delay="0"/>
                                          </p:stCondLst>
                                        </p:cTn>
                                        <p:tgtEl>
                                          <p:spTgt spid="160"/>
                                        </p:tgtEl>
                                        <p:attrNameLst>
                                          <p:attrName>style.visibility</p:attrName>
                                        </p:attrNameLst>
                                      </p:cBhvr>
                                      <p:to>
                                        <p:strVal val="visible"/>
                                      </p:to>
                                    </p:set>
                                    <p:animEffect transition="in" filter="barn(inVertical)">
                                      <p:cBhvr>
                                        <p:cTn id="51" dur="500"/>
                                        <p:tgtEl>
                                          <p:spTgt spid="160"/>
                                        </p:tgtEl>
                                      </p:cBhvr>
                                    </p:animEffect>
                                  </p:childTnLst>
                                </p:cTn>
                              </p:par>
                            </p:childTnLst>
                          </p:cTn>
                        </p:par>
                        <p:par>
                          <p:cTn id="52" fill="hold">
                            <p:stCondLst>
                              <p:cond delay="8300"/>
                            </p:stCondLst>
                            <p:childTnLst>
                              <p:par>
                                <p:cTn id="53" presetID="2" presetClass="entr" presetSubtype="8" fill="hold" grpId="0" nodeType="afterEffect">
                                  <p:childTnLst>
                                    <p:set>
                                      <p:cBhvr>
                                        <p:cTn id="54" dur="1" fill="hold">
                                          <p:stCondLst>
                                            <p:cond delay="0"/>
                                          </p:stCondLst>
                                        </p:cTn>
                                        <p:tgtEl>
                                          <p:spTgt spid="34"/>
                                        </p:tgtEl>
                                        <p:attrNameLst>
                                          <p:attrName>style.visibility</p:attrName>
                                        </p:attrNameLst>
                                      </p:cBhvr>
                                      <p:to>
                                        <p:strVal val="visible"/>
                                      </p:to>
                                    </p:set>
                                    <p:anim calcmode="lin" valueType="num">
                                      <p:cBhvr additive="base">
                                        <p:cTn id="55" dur="250" fill="hold"/>
                                        <p:tgtEl>
                                          <p:spTgt spid="34"/>
                                        </p:tgtEl>
                                        <p:attrNameLst>
                                          <p:attrName>ppt_x</p:attrName>
                                        </p:attrNameLst>
                                      </p:cBhvr>
                                      <p:tavLst>
                                        <p:tav tm="0">
                                          <p:val>
                                            <p:strVal val="0-#ppt_w/2"/>
                                          </p:val>
                                        </p:tav>
                                        <p:tav tm="100000">
                                          <p:val>
                                            <p:strVal val="#ppt_x"/>
                                          </p:val>
                                        </p:tav>
                                      </p:tavLst>
                                    </p:anim>
                                    <p:anim calcmode="lin" valueType="num">
                                      <p:cBhvr additive="base">
                                        <p:cTn id="56" dur="250" fill="hold"/>
                                        <p:tgtEl>
                                          <p:spTgt spid="34"/>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childTnLst>
                                    <p:set>
                                      <p:cBhvr>
                                        <p:cTn id="58" dur="1" fill="hold">
                                          <p:stCondLst>
                                            <p:cond delay="0"/>
                                          </p:stCondLst>
                                        </p:cTn>
                                        <p:tgtEl>
                                          <p:spTgt spid="35"/>
                                        </p:tgtEl>
                                        <p:attrNameLst>
                                          <p:attrName>style.visibility</p:attrName>
                                        </p:attrNameLst>
                                      </p:cBhvr>
                                      <p:to>
                                        <p:strVal val="visible"/>
                                      </p:to>
                                    </p:set>
                                    <p:anim calcmode="lin" valueType="num">
                                      <p:cBhvr additive="base">
                                        <p:cTn id="59" dur="250" fill="hold"/>
                                        <p:tgtEl>
                                          <p:spTgt spid="35"/>
                                        </p:tgtEl>
                                        <p:attrNameLst>
                                          <p:attrName>ppt_x</p:attrName>
                                        </p:attrNameLst>
                                      </p:cBhvr>
                                      <p:tavLst>
                                        <p:tav tm="0">
                                          <p:val>
                                            <p:strVal val="0-#ppt_w/2"/>
                                          </p:val>
                                        </p:tav>
                                        <p:tav tm="100000">
                                          <p:val>
                                            <p:strVal val="#ppt_x"/>
                                          </p:val>
                                        </p:tav>
                                      </p:tavLst>
                                    </p:anim>
                                    <p:anim calcmode="lin" valueType="num">
                                      <p:cBhvr additive="base">
                                        <p:cTn id="60" dur="25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0"/>
      <p:bldP spid="142" grpId="0"/>
      <p:bldP spid="147" grpId="0"/>
      <p:bldP spid="148" grpId="0"/>
      <p:bldP spid="153" grpId="0"/>
      <p:bldP spid="154" grpId="0"/>
      <p:bldP spid="159" grpId="0"/>
      <p:bldP spid="160" grpId="0"/>
      <p:bldP spid="34" grpId="0" animBg="1"/>
      <p:bldP spid="3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组合 34"/>
          <p:cNvGrpSpPr/>
          <p:nvPr/>
        </p:nvGrpSpPr>
        <p:grpSpPr bwMode="auto">
          <a:xfrm>
            <a:off x="1214997" y="2991971"/>
            <a:ext cx="2628774" cy="1212474"/>
            <a:chOff x="644702" y="2263140"/>
            <a:chExt cx="2846496" cy="1618300"/>
          </a:xfrm>
        </p:grpSpPr>
        <p:sp>
          <p:nvSpPr>
            <p:cNvPr id="36" name="矩形 35"/>
            <p:cNvSpPr/>
            <p:nvPr/>
          </p:nvSpPr>
          <p:spPr>
            <a:xfrm>
              <a:off x="644702" y="2263140"/>
              <a:ext cx="2846496" cy="11505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solidFill>
                  <a:srgbClr val="7030A0"/>
                </a:solidFill>
                <a:latin typeface="微软雅黑" panose="020B0503020204020204" pitchFamily="34" charset="-122"/>
              </a:endParaRPr>
            </a:p>
          </p:txBody>
        </p:sp>
        <p:sp>
          <p:nvSpPr>
            <p:cNvPr id="69647" name="文本框 10"/>
            <p:cNvSpPr txBox="1">
              <a:spLocks noChangeArrowheads="1"/>
            </p:cNvSpPr>
            <p:nvPr/>
          </p:nvSpPr>
          <p:spPr bwMode="auto">
            <a:xfrm>
              <a:off x="868548" y="2607984"/>
              <a:ext cx="2332124" cy="1273456"/>
            </a:xfrm>
            <a:prstGeom prst="rect">
              <a:avLst/>
            </a:prstGeom>
            <a:noFill/>
            <a:ln w="9525">
              <a:noFill/>
              <a:miter lim="800000"/>
            </a:ln>
          </p:spPr>
          <p:txBody>
            <a:bodyPr>
              <a:spAutoFit/>
            </a:bodyPr>
            <a:lstStyle/>
            <a:p>
              <a:pPr algn="ctr"/>
              <a:r>
                <a:rPr lang="zh-CN" altLang="en-US" sz="2800"/>
                <a:t>国家级期刊</a:t>
              </a:r>
              <a:endParaRPr lang="zh-CN" altLang="en-US" sz="2800"/>
            </a:p>
          </p:txBody>
        </p:sp>
      </p:grpSp>
      <p:sp>
        <p:nvSpPr>
          <p:cNvPr id="38" name="矩形 37"/>
          <p:cNvSpPr/>
          <p:nvPr/>
        </p:nvSpPr>
        <p:spPr>
          <a:xfrm>
            <a:off x="1610853" y="4250041"/>
            <a:ext cx="1837062" cy="34528"/>
          </a:xfrm>
          <a:prstGeom prst="rect">
            <a:avLst/>
          </a:prstGeom>
          <a:solidFill>
            <a:schemeClr val="tx1">
              <a:lumMod val="75000"/>
              <a:lumOff val="2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solidFill>
                <a:srgbClr val="7030A0"/>
              </a:solidFill>
              <a:latin typeface="微软雅黑" panose="020B0503020204020204" pitchFamily="34" charset="-122"/>
            </a:endParaRPr>
          </a:p>
        </p:txBody>
      </p:sp>
      <p:sp>
        <p:nvSpPr>
          <p:cNvPr id="40" name="矩形 39"/>
          <p:cNvSpPr/>
          <p:nvPr/>
        </p:nvSpPr>
        <p:spPr>
          <a:xfrm>
            <a:off x="6130019" y="4232777"/>
            <a:ext cx="1835597" cy="34528"/>
          </a:xfrm>
          <a:prstGeom prst="rect">
            <a:avLst/>
          </a:prstGeom>
          <a:solidFill>
            <a:schemeClr val="tx1">
              <a:lumMod val="75000"/>
              <a:lumOff val="2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solidFill>
                <a:srgbClr val="7030A0"/>
              </a:solidFill>
              <a:latin typeface="微软雅黑" panose="020B0503020204020204" pitchFamily="34" charset="-122"/>
            </a:endParaRPr>
          </a:p>
        </p:txBody>
      </p:sp>
      <p:grpSp>
        <p:nvGrpSpPr>
          <p:cNvPr id="41" name="组合 40"/>
          <p:cNvGrpSpPr/>
          <p:nvPr/>
        </p:nvGrpSpPr>
        <p:grpSpPr bwMode="auto">
          <a:xfrm>
            <a:off x="5700444" y="2997993"/>
            <a:ext cx="2630239" cy="862013"/>
            <a:chOff x="4672751" y="2263139"/>
            <a:chExt cx="2846496" cy="1150537"/>
          </a:xfrm>
        </p:grpSpPr>
        <p:sp>
          <p:nvSpPr>
            <p:cNvPr id="42" name="矩形 41"/>
            <p:cNvSpPr/>
            <p:nvPr/>
          </p:nvSpPr>
          <p:spPr>
            <a:xfrm>
              <a:off x="4672751" y="2263139"/>
              <a:ext cx="2846496" cy="1150537"/>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solidFill>
                  <a:srgbClr val="7030A0"/>
                </a:solidFill>
                <a:latin typeface="微软雅黑" panose="020B0503020204020204" pitchFamily="34" charset="-122"/>
              </a:endParaRPr>
            </a:p>
          </p:txBody>
        </p:sp>
        <p:sp>
          <p:nvSpPr>
            <p:cNvPr id="69645" name="文本框 28"/>
            <p:cNvSpPr txBox="1">
              <a:spLocks noChangeArrowheads="1"/>
            </p:cNvSpPr>
            <p:nvPr/>
          </p:nvSpPr>
          <p:spPr bwMode="auto">
            <a:xfrm>
              <a:off x="4964699" y="2607983"/>
              <a:ext cx="2332412" cy="698347"/>
            </a:xfrm>
            <a:prstGeom prst="rect">
              <a:avLst/>
            </a:prstGeom>
            <a:noFill/>
            <a:ln w="9525">
              <a:noFill/>
              <a:miter lim="800000"/>
            </a:ln>
          </p:spPr>
          <p:txBody>
            <a:bodyPr>
              <a:spAutoFit/>
            </a:bodyPr>
            <a:lstStyle/>
            <a:p>
              <a:pPr algn="ctr"/>
              <a:r>
                <a:rPr lang="zh-CN" altLang="en-US" sz="2800">
                  <a:solidFill>
                    <a:schemeClr val="accent2"/>
                  </a:solidFill>
                </a:rPr>
                <a:t>省级期刊</a:t>
              </a:r>
              <a:endParaRPr lang="zh-CN" altLang="en-US" sz="2800">
                <a:solidFill>
                  <a:schemeClr val="accent2"/>
                </a:solidFill>
              </a:endParaRPr>
            </a:p>
          </p:txBody>
        </p:sp>
      </p:grpSp>
      <p:sp>
        <p:nvSpPr>
          <p:cNvPr id="45" name="矩形 44"/>
          <p:cNvSpPr/>
          <p:nvPr/>
        </p:nvSpPr>
        <p:spPr>
          <a:xfrm>
            <a:off x="3767248" y="5881761"/>
            <a:ext cx="1835597" cy="34528"/>
          </a:xfrm>
          <a:prstGeom prst="rect">
            <a:avLst/>
          </a:prstGeom>
          <a:solidFill>
            <a:schemeClr val="tx1">
              <a:lumMod val="75000"/>
              <a:lumOff val="2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solidFill>
                <a:srgbClr val="7030A0"/>
              </a:solidFill>
              <a:latin typeface="微软雅黑" panose="020B0503020204020204" pitchFamily="34" charset="-122"/>
            </a:endParaRPr>
          </a:p>
        </p:txBody>
      </p:sp>
      <p:grpSp>
        <p:nvGrpSpPr>
          <p:cNvPr id="46" name="组合 45"/>
          <p:cNvGrpSpPr/>
          <p:nvPr/>
        </p:nvGrpSpPr>
        <p:grpSpPr bwMode="auto">
          <a:xfrm>
            <a:off x="3370660" y="4761382"/>
            <a:ext cx="2628774" cy="862013"/>
            <a:chOff x="8591026" y="2263140"/>
            <a:chExt cx="2846496" cy="1150537"/>
          </a:xfrm>
        </p:grpSpPr>
        <p:sp>
          <p:nvSpPr>
            <p:cNvPr id="47" name="矩形 46"/>
            <p:cNvSpPr/>
            <p:nvPr/>
          </p:nvSpPr>
          <p:spPr>
            <a:xfrm>
              <a:off x="8591026" y="2263140"/>
              <a:ext cx="2846496" cy="11505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solidFill>
                  <a:srgbClr val="7030A0"/>
                </a:solidFill>
                <a:latin typeface="微软雅黑" panose="020B0503020204020204" pitchFamily="34" charset="-122"/>
              </a:endParaRPr>
            </a:p>
          </p:txBody>
        </p:sp>
        <p:sp>
          <p:nvSpPr>
            <p:cNvPr id="69643" name="文本框 32"/>
            <p:cNvSpPr txBox="1">
              <a:spLocks noChangeArrowheads="1"/>
            </p:cNvSpPr>
            <p:nvPr/>
          </p:nvSpPr>
          <p:spPr bwMode="auto">
            <a:xfrm>
              <a:off x="8902188" y="2607984"/>
              <a:ext cx="2332126" cy="698347"/>
            </a:xfrm>
            <a:prstGeom prst="rect">
              <a:avLst/>
            </a:prstGeom>
            <a:noFill/>
            <a:ln w="9525">
              <a:noFill/>
              <a:miter lim="800000"/>
            </a:ln>
          </p:spPr>
          <p:txBody>
            <a:bodyPr>
              <a:spAutoFit/>
            </a:bodyPr>
            <a:lstStyle/>
            <a:p>
              <a:pPr algn="ctr"/>
              <a:r>
                <a:rPr lang="zh-CN" altLang="en-US" sz="2800" dirty="0"/>
                <a:t>公开刊物</a:t>
              </a:r>
              <a:endParaRPr lang="zh-CN" altLang="en-US" sz="2800" dirty="0"/>
            </a:p>
          </p:txBody>
        </p:sp>
      </p:grpSp>
      <p:sp>
        <p:nvSpPr>
          <p:cNvPr id="18" name="等腰三角形 17"/>
          <p:cNvSpPr/>
          <p:nvPr/>
        </p:nvSpPr>
        <p:spPr bwMode="auto">
          <a:xfrm>
            <a:off x="806170" y="1594036"/>
            <a:ext cx="320279" cy="276225"/>
          </a:xfrm>
          <a:prstGeom prst="triangle">
            <a:avLst/>
          </a:prstGeom>
          <a:solidFill>
            <a:schemeClr val="accent1"/>
          </a:solidFill>
          <a:ln w="9525" cap="flat" cmpd="sng" algn="ctr">
            <a:noFill/>
            <a:prstDash val="solid"/>
            <a:round/>
            <a:headEnd type="none" w="med" len="med"/>
            <a:tailEnd type="none" w="med" len="med"/>
          </a:ln>
          <a:effectLst/>
        </p:spPr>
        <p:txBody>
          <a:bodyPr/>
          <a:lstStyle/>
          <a:p>
            <a:pPr eaLnBrk="0" hangingPunct="0">
              <a:buFont typeface="Arial" panose="020B0604020202020204" pitchFamily="34" charset="0"/>
              <a:buNone/>
              <a:defRPr/>
            </a:pPr>
            <a:endParaRPr lang="zh-CN" altLang="en-US">
              <a:solidFill>
                <a:srgbClr val="000000"/>
              </a:solidFill>
              <a:cs typeface="+mn-ea"/>
              <a:sym typeface="+mn-lt"/>
            </a:endParaRPr>
          </a:p>
        </p:txBody>
      </p:sp>
      <p:sp>
        <p:nvSpPr>
          <p:cNvPr id="22" name="等腰三角形 21"/>
          <p:cNvSpPr/>
          <p:nvPr/>
        </p:nvSpPr>
        <p:spPr bwMode="auto">
          <a:xfrm>
            <a:off x="462086" y="1880186"/>
            <a:ext cx="233363" cy="201216"/>
          </a:xfrm>
          <a:prstGeom prst="triangle">
            <a:avLst/>
          </a:prstGeom>
          <a:solidFill>
            <a:schemeClr val="accent2"/>
          </a:solidFill>
          <a:ln w="9525" cap="flat" cmpd="sng" algn="ctr">
            <a:noFill/>
            <a:prstDash val="solid"/>
            <a:round/>
            <a:headEnd type="none" w="med" len="med"/>
            <a:tailEnd type="none" w="med" len="med"/>
          </a:ln>
          <a:effectLst/>
        </p:spPr>
        <p:txBody>
          <a:bodyPr/>
          <a:lstStyle/>
          <a:p>
            <a:pPr eaLnBrk="0" hangingPunct="0">
              <a:buFont typeface="Arial" panose="020B0604020202020204" pitchFamily="34" charset="0"/>
              <a:buNone/>
              <a:defRPr/>
            </a:pPr>
            <a:endParaRPr lang="zh-CN" altLang="en-US">
              <a:solidFill>
                <a:srgbClr val="000000"/>
              </a:solidFill>
              <a:cs typeface="+mn-ea"/>
              <a:sym typeface="+mn-lt"/>
            </a:endParaRPr>
          </a:p>
        </p:txBody>
      </p:sp>
      <p:grpSp>
        <p:nvGrpSpPr>
          <p:cNvPr id="23" name="组合 415745"/>
          <p:cNvGrpSpPr/>
          <p:nvPr/>
        </p:nvGrpSpPr>
        <p:grpSpPr bwMode="auto">
          <a:xfrm>
            <a:off x="2054061" y="672751"/>
            <a:ext cx="5762154" cy="635958"/>
            <a:chOff x="552" y="441"/>
            <a:chExt cx="2736" cy="289"/>
          </a:xfrm>
        </p:grpSpPr>
        <p:sp>
          <p:nvSpPr>
            <p:cNvPr id="24"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5"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五、项目结题评审</a:t>
              </a:r>
              <a:endParaRPr lang="zh-CN" altLang="en-US" sz="2800" b="1" dirty="0">
                <a:latin typeface="黑体" panose="02010609060101010101" pitchFamily="49" charset="-122"/>
                <a:ea typeface="黑体" panose="02010609060101010101" pitchFamily="49" charset="-122"/>
              </a:endParaRPr>
            </a:p>
          </p:txBody>
        </p:sp>
      </p:grpSp>
      <p:sp>
        <p:nvSpPr>
          <p:cNvPr id="26" name="CustomShape 3"/>
          <p:cNvSpPr/>
          <p:nvPr/>
        </p:nvSpPr>
        <p:spPr>
          <a:xfrm>
            <a:off x="1669182" y="1553383"/>
            <a:ext cx="6399994" cy="633757"/>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buFont typeface="Arial" panose="020B0604020202020204" pitchFamily="34" charset="0"/>
              <a:buNone/>
            </a:pPr>
            <a:r>
              <a:rPr lang="zh-CN" altLang="en-US" sz="2800" dirty="0">
                <a:solidFill>
                  <a:schemeClr val="accent1"/>
                </a:solidFill>
                <a:latin typeface="Franklin Gothic Medium" panose="020B0603020102020204" pitchFamily="34" charset="0"/>
                <a:sym typeface="+mn-lt"/>
              </a:rPr>
              <a:t>国内一些期刊评价术语</a:t>
            </a:r>
            <a:endParaRPr lang="zh-CN" altLang="en-US" sz="2800" dirty="0">
              <a:solidFill>
                <a:schemeClr val="accent1"/>
              </a:solidFill>
              <a:latin typeface="Franklin Gothic Medium" panose="020B0603020102020204" pitchFamily="34" charset="0"/>
              <a:sym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childTnLst>
                                    <p:set>
                                      <p:cBhvr>
                                        <p:cTn id="6" dur="1" fill="hold">
                                          <p:stCondLst>
                                            <p:cond delay="0"/>
                                          </p:stCondLst>
                                        </p:cTn>
                                        <p:tgtEl>
                                          <p:spTgt spid="35"/>
                                        </p:tgtEl>
                                        <p:attrNameLst>
                                          <p:attrName>style.visibility</p:attrName>
                                        </p:attrNameLst>
                                      </p:cBhvr>
                                      <p:to>
                                        <p:strVal val="visible"/>
                                      </p:to>
                                    </p:set>
                                    <p:animEffect transition="in" filter="circle(in)">
                                      <p:cBhvr>
                                        <p:cTn id="7" dur="1000"/>
                                        <p:tgtEl>
                                          <p:spTgt spid="35"/>
                                        </p:tgtEl>
                                      </p:cBhvr>
                                    </p:animEffect>
                                  </p:childTnLst>
                                </p:cTn>
                              </p:par>
                            </p:childTnLst>
                          </p:cTn>
                        </p:par>
                        <p:par>
                          <p:cTn id="8" fill="hold">
                            <p:stCondLst>
                              <p:cond delay="1000"/>
                            </p:stCondLst>
                            <p:childTnLst>
                              <p:par>
                                <p:cTn id="9" presetID="22" presetClass="entr" presetSubtype="8" fill="hold" grpId="0" nodeType="afterEffect">
                                  <p:childTnLst>
                                    <p:set>
                                      <p:cBhvr>
                                        <p:cTn id="10" dur="1" fill="hold">
                                          <p:stCondLst>
                                            <p:cond delay="0"/>
                                          </p:stCondLst>
                                        </p:cTn>
                                        <p:tgtEl>
                                          <p:spTgt spid="38"/>
                                        </p:tgtEl>
                                        <p:attrNameLst>
                                          <p:attrName>style.visibility</p:attrName>
                                        </p:attrNameLst>
                                      </p:cBhvr>
                                      <p:to>
                                        <p:strVal val="visible"/>
                                      </p:to>
                                    </p:set>
                                    <p:animEffect transition="in" filter="wipe(left)">
                                      <p:cBhvr>
                                        <p:cTn id="11" dur="500"/>
                                        <p:tgtEl>
                                          <p:spTgt spid="38"/>
                                        </p:tgtEl>
                                      </p:cBhvr>
                                    </p:animEffect>
                                  </p:childTnLst>
                                </p:cTn>
                              </p:par>
                            </p:childTnLst>
                          </p:cTn>
                        </p:par>
                        <p:par>
                          <p:cTn id="12" fill="hold">
                            <p:stCondLst>
                              <p:cond delay="1500"/>
                            </p:stCondLst>
                            <p:childTnLst>
                              <p:par>
                                <p:cTn id="13" presetID="6" presetClass="entr" presetSubtype="16" fill="hold" nodeType="afterEffect">
                                  <p:childTnLst>
                                    <p:set>
                                      <p:cBhvr>
                                        <p:cTn id="14" dur="1" fill="hold">
                                          <p:stCondLst>
                                            <p:cond delay="0"/>
                                          </p:stCondLst>
                                        </p:cTn>
                                        <p:tgtEl>
                                          <p:spTgt spid="41"/>
                                        </p:tgtEl>
                                        <p:attrNameLst>
                                          <p:attrName>style.visibility</p:attrName>
                                        </p:attrNameLst>
                                      </p:cBhvr>
                                      <p:to>
                                        <p:strVal val="visible"/>
                                      </p:to>
                                    </p:set>
                                    <p:animEffect transition="in" filter="circle(in)">
                                      <p:cBhvr>
                                        <p:cTn id="15" dur="1000"/>
                                        <p:tgtEl>
                                          <p:spTgt spid="41"/>
                                        </p:tgtEl>
                                      </p:cBhvr>
                                    </p:animEffect>
                                  </p:childTnLst>
                                </p:cTn>
                              </p:par>
                            </p:childTnLst>
                          </p:cTn>
                        </p:par>
                        <p:par>
                          <p:cTn id="16" fill="hold">
                            <p:stCondLst>
                              <p:cond delay="2500"/>
                            </p:stCondLst>
                            <p:childTnLst>
                              <p:par>
                                <p:cTn id="17" presetID="22" presetClass="entr" presetSubtype="8" fill="hold" grpId="0" nodeType="afterEffect">
                                  <p:childTnLst>
                                    <p:set>
                                      <p:cBhvr>
                                        <p:cTn id="18" dur="1" fill="hold">
                                          <p:stCondLst>
                                            <p:cond delay="0"/>
                                          </p:stCondLst>
                                        </p:cTn>
                                        <p:tgtEl>
                                          <p:spTgt spid="40"/>
                                        </p:tgtEl>
                                        <p:attrNameLst>
                                          <p:attrName>style.visibility</p:attrName>
                                        </p:attrNameLst>
                                      </p:cBhvr>
                                      <p:to>
                                        <p:strVal val="visible"/>
                                      </p:to>
                                    </p:set>
                                    <p:animEffect transition="in" filter="wipe(left)">
                                      <p:cBhvr>
                                        <p:cTn id="19" dur="500"/>
                                        <p:tgtEl>
                                          <p:spTgt spid="40"/>
                                        </p:tgtEl>
                                      </p:cBhvr>
                                    </p:animEffect>
                                  </p:childTnLst>
                                </p:cTn>
                              </p:par>
                            </p:childTnLst>
                          </p:cTn>
                        </p:par>
                        <p:par>
                          <p:cTn id="20" fill="hold">
                            <p:stCondLst>
                              <p:cond delay="3000"/>
                            </p:stCondLst>
                            <p:childTnLst>
                              <p:par>
                                <p:cTn id="21" presetID="6" presetClass="entr" presetSubtype="16" fill="hold" nodeType="afterEffect">
                                  <p:childTnLst>
                                    <p:set>
                                      <p:cBhvr>
                                        <p:cTn id="22" dur="1" fill="hold">
                                          <p:stCondLst>
                                            <p:cond delay="0"/>
                                          </p:stCondLst>
                                        </p:cTn>
                                        <p:tgtEl>
                                          <p:spTgt spid="46"/>
                                        </p:tgtEl>
                                        <p:attrNameLst>
                                          <p:attrName>style.visibility</p:attrName>
                                        </p:attrNameLst>
                                      </p:cBhvr>
                                      <p:to>
                                        <p:strVal val="visible"/>
                                      </p:to>
                                    </p:set>
                                    <p:animEffect transition="in" filter="circle(in)">
                                      <p:cBhvr>
                                        <p:cTn id="23" dur="1000"/>
                                        <p:tgtEl>
                                          <p:spTgt spid="46"/>
                                        </p:tgtEl>
                                      </p:cBhvr>
                                    </p:animEffect>
                                  </p:childTnLst>
                                </p:cTn>
                              </p:par>
                            </p:childTnLst>
                          </p:cTn>
                        </p:par>
                        <p:par>
                          <p:cTn id="24" fill="hold">
                            <p:stCondLst>
                              <p:cond delay="4000"/>
                            </p:stCondLst>
                            <p:childTnLst>
                              <p:par>
                                <p:cTn id="25" presetID="22" presetClass="entr" presetSubtype="8" fill="hold" grpId="0" nodeType="afterEffect">
                                  <p:childTnLst>
                                    <p:set>
                                      <p:cBhvr>
                                        <p:cTn id="26" dur="1" fill="hold">
                                          <p:stCondLst>
                                            <p:cond delay="0"/>
                                          </p:stCondLst>
                                        </p:cTn>
                                        <p:tgtEl>
                                          <p:spTgt spid="45"/>
                                        </p:tgtEl>
                                        <p:attrNameLst>
                                          <p:attrName>style.visibility</p:attrName>
                                        </p:attrNameLst>
                                      </p:cBhvr>
                                      <p:to>
                                        <p:strVal val="visible"/>
                                      </p:to>
                                    </p:set>
                                    <p:animEffect transition="in" filter="wipe(left)">
                                      <p:cBhvr>
                                        <p:cTn id="27" dur="500"/>
                                        <p:tgtEl>
                                          <p:spTgt spid="45"/>
                                        </p:tgtEl>
                                      </p:cBhvr>
                                    </p:animEffect>
                                  </p:childTnLst>
                                </p:cTn>
                              </p:par>
                            </p:childTnLst>
                          </p:cTn>
                        </p:par>
                        <p:par>
                          <p:cTn id="28" fill="hold">
                            <p:stCondLst>
                              <p:cond delay="4500"/>
                            </p:stCondLst>
                            <p:childTnLst>
                              <p:par>
                                <p:cTn id="29" presetID="2" presetClass="entr" presetSubtype="8" fill="hold" grpId="0" nodeType="afterEffec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250" fill="hold"/>
                                        <p:tgtEl>
                                          <p:spTgt spid="18"/>
                                        </p:tgtEl>
                                        <p:attrNameLst>
                                          <p:attrName>ppt_x</p:attrName>
                                        </p:attrNameLst>
                                      </p:cBhvr>
                                      <p:tavLst>
                                        <p:tav tm="0">
                                          <p:val>
                                            <p:strVal val="0-#ppt_w/2"/>
                                          </p:val>
                                        </p:tav>
                                        <p:tav tm="100000">
                                          <p:val>
                                            <p:strVal val="#ppt_x"/>
                                          </p:val>
                                        </p:tav>
                                      </p:tavLst>
                                    </p:anim>
                                    <p:anim calcmode="lin" valueType="num">
                                      <p:cBhvr additive="base">
                                        <p:cTn id="32" dur="250" fill="hold"/>
                                        <p:tgtEl>
                                          <p:spTgt spid="18"/>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250" fill="hold"/>
                                        <p:tgtEl>
                                          <p:spTgt spid="22"/>
                                        </p:tgtEl>
                                        <p:attrNameLst>
                                          <p:attrName>ppt_x</p:attrName>
                                        </p:attrNameLst>
                                      </p:cBhvr>
                                      <p:tavLst>
                                        <p:tav tm="0">
                                          <p:val>
                                            <p:strVal val="0-#ppt_w/2"/>
                                          </p:val>
                                        </p:tav>
                                        <p:tav tm="100000">
                                          <p:val>
                                            <p:strVal val="#ppt_x"/>
                                          </p:val>
                                        </p:tav>
                                      </p:tavLst>
                                    </p:anim>
                                    <p:anim calcmode="lin" valueType="num">
                                      <p:cBhvr additive="base">
                                        <p:cTn id="36" dur="25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0" grpId="0" animBg="1"/>
      <p:bldP spid="45" grpId="0" animBg="1"/>
      <p:bldP spid="18" grpId="0" animBg="1"/>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511645" y="1796716"/>
            <a:ext cx="7423808" cy="4090737"/>
          </a:xfrm>
        </p:spPr>
        <p:txBody>
          <a:bodyPr>
            <a:normAutofit fontScale="92500" lnSpcReduction="10000"/>
          </a:bodyPr>
          <a:lstStyle/>
          <a:p>
            <a:r>
              <a:rPr lang="zh-CN" altLang="en-US" sz="3000" dirty="0">
                <a:latin typeface="+mj-ea"/>
                <a:ea typeface="+mj-ea"/>
              </a:rPr>
              <a:t>一般说来，“国家级”期刊，即由党中央、国务院及所属各部门，或中国科学院、中国社会科学院、各民主党派和全国性人民团体主办的期期刊及国家一级专业学会主办的会刊。</a:t>
            </a:r>
            <a:endParaRPr lang="zh-CN" altLang="en-US" sz="3000" dirty="0">
              <a:latin typeface="+mj-ea"/>
              <a:ea typeface="+mj-ea"/>
            </a:endParaRPr>
          </a:p>
          <a:p>
            <a:r>
              <a:rPr lang="zh-CN" altLang="en-US" sz="3000" dirty="0">
                <a:latin typeface="+mj-ea"/>
                <a:ea typeface="+mj-ea"/>
              </a:rPr>
              <a:t>另外，刊物上明确标有“全国性期刊”、“核心期刊”字样的刊物也可视为国家级刊物。但是，以上仅是说一般情况，还有许多地方上的、有较高学术价值、影响较大的刊物也是属于国家级刊物。如</a:t>
            </a:r>
            <a:r>
              <a:rPr lang="en-US" altLang="zh-CN" sz="3000" dirty="0">
                <a:latin typeface="+mj-ea"/>
                <a:ea typeface="+mj-ea"/>
              </a:rPr>
              <a:t>《</a:t>
            </a:r>
            <a:r>
              <a:rPr lang="zh-CN" altLang="en-US" sz="3000" dirty="0">
                <a:latin typeface="+mj-ea"/>
                <a:ea typeface="+mj-ea"/>
              </a:rPr>
              <a:t>云南植物研究</a:t>
            </a:r>
            <a:r>
              <a:rPr lang="en-US" altLang="zh-CN" sz="3000" dirty="0">
                <a:latin typeface="+mj-ea"/>
                <a:ea typeface="+mj-ea"/>
              </a:rPr>
              <a:t>》《</a:t>
            </a:r>
            <a:r>
              <a:rPr lang="zh-CN" altLang="en-US" sz="3000" dirty="0">
                <a:latin typeface="+mj-ea"/>
                <a:ea typeface="+mj-ea"/>
              </a:rPr>
              <a:t>华中建筑</a:t>
            </a:r>
            <a:r>
              <a:rPr lang="en-US" altLang="zh-CN" sz="3000" dirty="0">
                <a:latin typeface="+mj-ea"/>
                <a:ea typeface="+mj-ea"/>
              </a:rPr>
              <a:t>》《</a:t>
            </a:r>
            <a:r>
              <a:rPr lang="zh-CN" altLang="en-US" sz="3000" dirty="0">
                <a:latin typeface="+mj-ea"/>
                <a:ea typeface="+mj-ea"/>
              </a:rPr>
              <a:t>哈尔滨工业大学学报</a:t>
            </a:r>
            <a:r>
              <a:rPr lang="en-US" altLang="zh-CN" sz="3000" dirty="0">
                <a:latin typeface="+mj-ea"/>
                <a:ea typeface="+mj-ea"/>
              </a:rPr>
              <a:t>》</a:t>
            </a:r>
            <a:r>
              <a:rPr lang="zh-CN" altLang="en-US" sz="3000" dirty="0">
                <a:latin typeface="+mj-ea"/>
                <a:ea typeface="+mj-ea"/>
              </a:rPr>
              <a:t>等。 </a:t>
            </a:r>
            <a:endParaRPr lang="zh-CN" altLang="en-US" sz="3000" dirty="0">
              <a:latin typeface="+mj-ea"/>
              <a:ea typeface="+mj-ea"/>
            </a:endParaRPr>
          </a:p>
          <a:p>
            <a:pPr marL="0" indent="0">
              <a:buNone/>
            </a:pPr>
            <a:endParaRPr lang="zh-CN" altLang="en-US" dirty="0"/>
          </a:p>
        </p:txBody>
      </p:sp>
      <p:grpSp>
        <p:nvGrpSpPr>
          <p:cNvPr id="3" name="组合 415745"/>
          <p:cNvGrpSpPr/>
          <p:nvPr/>
        </p:nvGrpSpPr>
        <p:grpSpPr bwMode="auto">
          <a:xfrm>
            <a:off x="2054061" y="672751"/>
            <a:ext cx="5762154" cy="635958"/>
            <a:chOff x="552" y="441"/>
            <a:chExt cx="2736" cy="289"/>
          </a:xfrm>
        </p:grpSpPr>
        <p:sp>
          <p:nvSpPr>
            <p:cNvPr id="4"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五、项目结题评审</a:t>
              </a:r>
              <a:endParaRPr lang="zh-CN" altLang="en-US" sz="2800" b="1" dirty="0">
                <a:latin typeface="黑体" panose="02010609060101010101" pitchFamily="49" charset="-122"/>
                <a:ea typeface="黑体" panose="02010609060101010101" pitchFamily="49" charset="-122"/>
              </a:endParaRPr>
            </a:p>
          </p:txBody>
        </p:sp>
      </p:grpSp>
      <p:grpSp>
        <p:nvGrpSpPr>
          <p:cNvPr id="33" name="组合 32"/>
          <p:cNvGrpSpPr/>
          <p:nvPr/>
        </p:nvGrpSpPr>
        <p:grpSpPr bwMode="auto">
          <a:xfrm rot="5400000">
            <a:off x="-513902" y="3216567"/>
            <a:ext cx="2745082" cy="862013"/>
            <a:chOff x="518762" y="2263140"/>
            <a:chExt cx="2972436" cy="1150537"/>
          </a:xfrm>
        </p:grpSpPr>
        <p:sp>
          <p:nvSpPr>
            <p:cNvPr id="34" name="矩形 33"/>
            <p:cNvSpPr/>
            <p:nvPr/>
          </p:nvSpPr>
          <p:spPr>
            <a:xfrm>
              <a:off x="644702" y="2263140"/>
              <a:ext cx="2846496" cy="11505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solidFill>
                  <a:srgbClr val="7030A0"/>
                </a:solidFill>
                <a:latin typeface="微软雅黑" panose="020B0503020204020204" pitchFamily="34" charset="-122"/>
              </a:endParaRPr>
            </a:p>
          </p:txBody>
        </p:sp>
        <p:sp>
          <p:nvSpPr>
            <p:cNvPr id="35" name="文本框 10"/>
            <p:cNvSpPr txBox="1">
              <a:spLocks noChangeArrowheads="1"/>
            </p:cNvSpPr>
            <p:nvPr/>
          </p:nvSpPr>
          <p:spPr bwMode="auto">
            <a:xfrm rot="16200000">
              <a:off x="1531219" y="1352653"/>
              <a:ext cx="821584" cy="2846498"/>
            </a:xfrm>
            <a:prstGeom prst="rect">
              <a:avLst/>
            </a:prstGeom>
            <a:noFill/>
            <a:ln w="9525">
              <a:noFill/>
              <a:miter lim="800000"/>
            </a:ln>
          </p:spPr>
          <p:txBody>
            <a:bodyPr vert="eaVert" wrap="square">
              <a:spAutoFit/>
            </a:bodyPr>
            <a:lstStyle/>
            <a:p>
              <a:pPr algn="ctr"/>
              <a:r>
                <a:rPr lang="zh-CN" altLang="en-US" sz="2800" dirty="0"/>
                <a:t>国家级期刊</a:t>
              </a:r>
              <a:endParaRPr lang="zh-CN" altLang="en-US" sz="2800"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childTnLst>
                                    <p:set>
                                      <p:cBhvr>
                                        <p:cTn id="6" dur="1" fill="hold">
                                          <p:stCondLst>
                                            <p:cond delay="0"/>
                                          </p:stCondLst>
                                        </p:cTn>
                                        <p:tgtEl>
                                          <p:spTgt spid="33"/>
                                        </p:tgtEl>
                                        <p:attrNameLst>
                                          <p:attrName>style.visibility</p:attrName>
                                        </p:attrNameLst>
                                      </p:cBhvr>
                                      <p:to>
                                        <p:strVal val="visible"/>
                                      </p:to>
                                    </p:set>
                                    <p:animEffect transition="in" filter="circle(in)">
                                      <p:cBhvr>
                                        <p:cTn id="7"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8650" y="2519529"/>
            <a:ext cx="7886700" cy="3207503"/>
          </a:xfrm>
        </p:spPr>
        <p:txBody>
          <a:bodyPr/>
          <a:lstStyle/>
          <a:p>
            <a:pPr marL="0" indent="0">
              <a:buNone/>
            </a:pPr>
            <a:r>
              <a:rPr lang="zh-CN" altLang="en-US" dirty="0"/>
              <a:t>         省级期刊与国家级期刊的区别：实际上，国家从来没有对刊物做过级别之分，也就是在影响力和专业程度上没有省级和国家级的差别。所谓国家级期刊和省级期刊之分，主要为方便管理，根据期刊主管单位的级别而做了区别。即国家单位主管期刊为国家级期刊，省单位主管期刊为省级期刊。 </a:t>
            </a:r>
            <a:endParaRPr lang="zh-CN" altLang="en-US" dirty="0"/>
          </a:p>
          <a:p>
            <a:pPr marL="0" indent="0">
              <a:buNone/>
            </a:pPr>
            <a:endParaRPr lang="zh-CN" altLang="en-US" dirty="0"/>
          </a:p>
        </p:txBody>
      </p:sp>
      <p:grpSp>
        <p:nvGrpSpPr>
          <p:cNvPr id="3" name="组合 415745"/>
          <p:cNvGrpSpPr/>
          <p:nvPr/>
        </p:nvGrpSpPr>
        <p:grpSpPr bwMode="auto">
          <a:xfrm>
            <a:off x="2054061" y="672751"/>
            <a:ext cx="5762154" cy="635958"/>
            <a:chOff x="552" y="441"/>
            <a:chExt cx="2736" cy="289"/>
          </a:xfrm>
        </p:grpSpPr>
        <p:sp>
          <p:nvSpPr>
            <p:cNvPr id="4"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五、项目结题评审</a:t>
              </a:r>
              <a:endParaRPr lang="zh-CN" altLang="en-US" sz="2800" b="1" dirty="0">
                <a:latin typeface="黑体" panose="02010609060101010101" pitchFamily="49" charset="-122"/>
                <a:ea typeface="黑体" panose="02010609060101010101" pitchFamily="49" charset="-122"/>
              </a:endParaRPr>
            </a:p>
          </p:txBody>
        </p:sp>
      </p:grpSp>
      <p:sp>
        <p:nvSpPr>
          <p:cNvPr id="6" name="CustomShape 3"/>
          <p:cNvSpPr/>
          <p:nvPr/>
        </p:nvSpPr>
        <p:spPr>
          <a:xfrm>
            <a:off x="1669182" y="1553383"/>
            <a:ext cx="6399994" cy="633757"/>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buFont typeface="Arial" panose="020B0604020202020204" pitchFamily="34" charset="0"/>
              <a:buNone/>
            </a:pPr>
            <a:r>
              <a:rPr lang="zh-CN" altLang="en-US" sz="2800" b="1" dirty="0">
                <a:solidFill>
                  <a:schemeClr val="accent1"/>
                </a:solidFill>
              </a:rPr>
              <a:t>国家级期刊与省级期刊的区别</a:t>
            </a:r>
            <a:endParaRPr lang="zh-CN" altLang="en-US" sz="2800" b="1" dirty="0">
              <a:solidFill>
                <a:schemeClr val="accent1"/>
              </a:solidFill>
              <a:latin typeface="Franklin Gothic Medium" panose="020B0603020102020204" pitchFamily="34" charset="0"/>
              <a:sym typeface="+mn-l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12608" y="2375252"/>
            <a:ext cx="8274718" cy="4591217"/>
          </a:xfrm>
        </p:spPr>
        <p:txBody>
          <a:bodyPr>
            <a:normAutofit fontScale="92500" lnSpcReduction="10000"/>
          </a:bodyPr>
          <a:lstStyle/>
          <a:p>
            <a:r>
              <a:rPr lang="zh-CN" altLang="en-US" sz="3000" dirty="0"/>
              <a:t>凡通过国内新闻出版署和国家科委审批的正式期刊均编入了“国内统一刊号”，正式期刊的刊号是由国际标准刊号（</a:t>
            </a:r>
            <a:r>
              <a:rPr lang="en-US" altLang="zh-CN" sz="3000" dirty="0"/>
              <a:t>ISSN</a:t>
            </a:r>
            <a:r>
              <a:rPr lang="zh-CN" altLang="en-US" sz="3000" dirty="0"/>
              <a:t>）和国内统一刊号（</a:t>
            </a:r>
            <a:r>
              <a:rPr lang="en-US" altLang="zh-CN" sz="3000" dirty="0"/>
              <a:t>CN</a:t>
            </a:r>
            <a:r>
              <a:rPr lang="zh-CN" altLang="en-US" sz="3000" dirty="0"/>
              <a:t>）两部分组成</a:t>
            </a:r>
            <a:r>
              <a:rPr lang="en-US" altLang="zh-CN" sz="3000" dirty="0"/>
              <a:t>(</a:t>
            </a:r>
            <a:r>
              <a:rPr lang="zh-CN" altLang="en-US" sz="3000" dirty="0"/>
              <a:t>境外期刊在国内合法发行须经新闻出版署备案并由中图公司等批准颁发书刊编号</a:t>
            </a:r>
            <a:r>
              <a:rPr lang="en-US" altLang="zh-CN" sz="3000" dirty="0"/>
              <a:t>)</a:t>
            </a:r>
            <a:r>
              <a:rPr lang="zh-CN" altLang="en-US" sz="3000" dirty="0"/>
              <a:t>，“</a:t>
            </a:r>
            <a:r>
              <a:rPr lang="en-US" altLang="zh-CN" sz="3000" dirty="0"/>
              <a:t>CN”</a:t>
            </a:r>
            <a:r>
              <a:rPr lang="zh-CN" altLang="en-US" sz="3000" dirty="0"/>
              <a:t>是中国国别代码，缺少“国内统一刊号</a:t>
            </a:r>
            <a:r>
              <a:rPr lang="en-US" altLang="zh-CN" sz="3000" dirty="0"/>
              <a:t>(</a:t>
            </a:r>
            <a:r>
              <a:rPr lang="zh-CN" altLang="en-US" sz="3000" dirty="0"/>
              <a:t>或国内批准的书刊编号</a:t>
            </a:r>
            <a:r>
              <a:rPr lang="en-US" altLang="zh-CN" sz="3000" dirty="0"/>
              <a:t>)”</a:t>
            </a:r>
            <a:r>
              <a:rPr lang="zh-CN" altLang="en-US" sz="3000" dirty="0"/>
              <a:t>或“内部报刊准印证”都可认为是中国国内的非法期刊，国家不认可，也不准在中国国内发行的。 </a:t>
            </a:r>
            <a:endParaRPr lang="zh-CN" altLang="en-US" sz="3000" dirty="0"/>
          </a:p>
          <a:p>
            <a:r>
              <a:rPr lang="zh-CN" altLang="en-US" sz="3000" dirty="0"/>
              <a:t>有的印有</a:t>
            </a:r>
            <a:r>
              <a:rPr lang="en-US" altLang="zh-CN" sz="3000" dirty="0"/>
              <a:t>CN</a:t>
            </a:r>
            <a:r>
              <a:rPr lang="zh-CN" altLang="en-US" sz="3000" dirty="0"/>
              <a:t>（</a:t>
            </a:r>
            <a:r>
              <a:rPr lang="en-US" altLang="zh-CN" sz="3000" dirty="0"/>
              <a:t>HK</a:t>
            </a:r>
            <a:r>
              <a:rPr lang="zh-CN" altLang="en-US" sz="3000" dirty="0"/>
              <a:t>）或</a:t>
            </a:r>
            <a:r>
              <a:rPr lang="en-US" altLang="zh-CN" sz="3000" dirty="0"/>
              <a:t>CNXXX</a:t>
            </a:r>
            <a:r>
              <a:rPr lang="zh-CN" altLang="en-US" sz="3000" dirty="0"/>
              <a:t>（</a:t>
            </a:r>
            <a:r>
              <a:rPr lang="en-US" altLang="zh-CN" sz="3000" dirty="0"/>
              <a:t>HK</a:t>
            </a:r>
            <a:r>
              <a:rPr lang="zh-CN" altLang="en-US" sz="3000" dirty="0"/>
              <a:t>）</a:t>
            </a:r>
            <a:r>
              <a:rPr lang="en-US" altLang="zh-CN" sz="3000" dirty="0"/>
              <a:t>/R</a:t>
            </a:r>
            <a:r>
              <a:rPr lang="zh-CN" altLang="en-US" sz="3000" dirty="0"/>
              <a:t>这是国内不法分子欺骗那些急于想发论文评职称的读者而编造的国内刊号 </a:t>
            </a:r>
            <a:endParaRPr lang="zh-CN" altLang="en-US" sz="3000" dirty="0"/>
          </a:p>
          <a:p>
            <a:pPr marL="0" indent="0">
              <a:buNone/>
            </a:pPr>
            <a:endParaRPr lang="zh-CN" altLang="en-US" dirty="0"/>
          </a:p>
        </p:txBody>
      </p:sp>
      <p:grpSp>
        <p:nvGrpSpPr>
          <p:cNvPr id="3" name="组合 415745"/>
          <p:cNvGrpSpPr/>
          <p:nvPr/>
        </p:nvGrpSpPr>
        <p:grpSpPr bwMode="auto">
          <a:xfrm>
            <a:off x="2054061" y="672751"/>
            <a:ext cx="5762154" cy="635958"/>
            <a:chOff x="552" y="441"/>
            <a:chExt cx="2736" cy="289"/>
          </a:xfrm>
        </p:grpSpPr>
        <p:sp>
          <p:nvSpPr>
            <p:cNvPr id="4"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五、项目结题评审</a:t>
              </a:r>
              <a:endParaRPr lang="zh-CN" altLang="en-US" sz="2800" b="1" dirty="0">
                <a:latin typeface="黑体" panose="02010609060101010101" pitchFamily="49" charset="-122"/>
                <a:ea typeface="黑体" panose="02010609060101010101" pitchFamily="49" charset="-122"/>
              </a:endParaRPr>
            </a:p>
          </p:txBody>
        </p:sp>
      </p:grpSp>
      <p:sp>
        <p:nvSpPr>
          <p:cNvPr id="6" name="CustomShape 3"/>
          <p:cNvSpPr/>
          <p:nvPr/>
        </p:nvSpPr>
        <p:spPr>
          <a:xfrm>
            <a:off x="1669182" y="1553383"/>
            <a:ext cx="6399994" cy="633757"/>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zh-CN" altLang="en-US" sz="2800" b="1" dirty="0">
                <a:solidFill>
                  <a:schemeClr val="accent1"/>
                </a:solidFill>
              </a:rPr>
              <a:t>刊号结构</a:t>
            </a:r>
            <a:endParaRPr lang="en-US" altLang="zh-CN" sz="2800" b="1" dirty="0">
              <a:solidFill>
                <a:schemeClr val="accen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415745"/>
          <p:cNvGrpSpPr/>
          <p:nvPr/>
        </p:nvGrpSpPr>
        <p:grpSpPr bwMode="auto">
          <a:xfrm>
            <a:off x="2054061" y="672750"/>
            <a:ext cx="5762154" cy="726180"/>
            <a:chOff x="552" y="441"/>
            <a:chExt cx="2736" cy="330"/>
          </a:xfrm>
        </p:grpSpPr>
        <p:sp>
          <p:nvSpPr>
            <p:cNvPr id="14"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5" name="文本框 415748"/>
            <p:cNvSpPr txBox="1">
              <a:spLocks noChangeArrowheads="1"/>
            </p:cNvSpPr>
            <p:nvPr/>
          </p:nvSpPr>
          <p:spPr bwMode="auto">
            <a:xfrm>
              <a:off x="696" y="441"/>
              <a:ext cx="216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主要内容</a:t>
              </a:r>
              <a:endParaRPr lang="zh-CN" altLang="en-US" sz="2800" b="1" dirty="0">
                <a:latin typeface="黑体" panose="02010609060101010101" pitchFamily="49" charset="-122"/>
                <a:ea typeface="黑体" panose="02010609060101010101" pitchFamily="49" charset="-122"/>
              </a:endParaRPr>
            </a:p>
          </p:txBody>
        </p:sp>
      </p:grpSp>
      <p:grpSp>
        <p:nvGrpSpPr>
          <p:cNvPr id="52" name="组合 51"/>
          <p:cNvGrpSpPr/>
          <p:nvPr/>
        </p:nvGrpSpPr>
        <p:grpSpPr>
          <a:xfrm>
            <a:off x="1871980" y="1738630"/>
            <a:ext cx="5400040" cy="648005"/>
            <a:chOff x="2992" y="6177"/>
            <a:chExt cx="8665" cy="995"/>
          </a:xfrm>
          <a:solidFill>
            <a:schemeClr val="accent1">
              <a:lumMod val="60000"/>
              <a:lumOff val="40000"/>
            </a:schemeClr>
          </a:solidFill>
          <a:effectLst>
            <a:outerShdw blurRad="50800" dist="38100" dir="2700000" algn="tl" rotWithShape="0">
              <a:prstClr val="black">
                <a:alpha val="40000"/>
              </a:prstClr>
            </a:outerShdw>
          </a:effectLst>
        </p:grpSpPr>
        <p:sp>
          <p:nvSpPr>
            <p:cNvPr id="53" name="任意多边形 52"/>
            <p:cNvSpPr/>
            <p:nvPr/>
          </p:nvSpPr>
          <p:spPr>
            <a:xfrm>
              <a:off x="2992" y="6177"/>
              <a:ext cx="8665" cy="995"/>
            </a:xfrm>
            <a:custGeom>
              <a:avLst/>
              <a:gdLst>
                <a:gd name="connsiteX0" fmla="*/ 0 w 8665"/>
                <a:gd name="connsiteY0" fmla="*/ 0 h 995"/>
                <a:gd name="connsiteX1" fmla="*/ 8106 w 8665"/>
                <a:gd name="connsiteY1" fmla="*/ 0 h 995"/>
                <a:gd name="connsiteX2" fmla="*/ 8665 w 8665"/>
                <a:gd name="connsiteY2" fmla="*/ 539 h 995"/>
                <a:gd name="connsiteX3" fmla="*/ 8106 w 8665"/>
                <a:gd name="connsiteY3" fmla="*/ 995 h 995"/>
                <a:gd name="connsiteX4" fmla="*/ 0 w 8665"/>
                <a:gd name="connsiteY4" fmla="*/ 995 h 995"/>
                <a:gd name="connsiteX5" fmla="*/ 539 w 8665"/>
                <a:gd name="connsiteY5" fmla="*/ 477 h 995"/>
                <a:gd name="connsiteX6" fmla="*/ 0 w 8665"/>
                <a:gd name="connsiteY6" fmla="*/ 0 h 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5" h="995">
                  <a:moveTo>
                    <a:pt x="0" y="0"/>
                  </a:moveTo>
                  <a:lnTo>
                    <a:pt x="8106" y="0"/>
                  </a:lnTo>
                  <a:lnTo>
                    <a:pt x="8665" y="539"/>
                  </a:lnTo>
                  <a:lnTo>
                    <a:pt x="8106" y="995"/>
                  </a:lnTo>
                  <a:lnTo>
                    <a:pt x="0" y="995"/>
                  </a:lnTo>
                  <a:lnTo>
                    <a:pt x="539" y="477"/>
                  </a:lnTo>
                  <a:lnTo>
                    <a:pt x="0" y="0"/>
                  </a:lnTo>
                  <a:close/>
                </a:path>
              </a:pathLst>
            </a:custGeom>
            <a:grp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2">
                    <a:lumMod val="20000"/>
                    <a:lumOff val="80000"/>
                  </a:schemeClr>
                </a:solidFill>
              </a:endParaRPr>
            </a:p>
          </p:txBody>
        </p:sp>
        <p:sp>
          <p:nvSpPr>
            <p:cNvPr id="54" name="文本框 19"/>
            <p:cNvSpPr txBox="1"/>
            <p:nvPr/>
          </p:nvSpPr>
          <p:spPr>
            <a:xfrm>
              <a:off x="3504" y="6316"/>
              <a:ext cx="7292" cy="803"/>
            </a:xfrm>
            <a:prstGeom prst="rect">
              <a:avLst/>
            </a:prstGeom>
            <a:grpFill/>
          </p:spPr>
          <p:txBody>
            <a:bodyPr wrap="square" rtlCol="0">
              <a:spAutoFit/>
            </a:bodyPr>
            <a:lstStyle/>
            <a:p>
              <a:pPr algn="ctr"/>
              <a:r>
                <a:rPr lang="zh-CN" altLang="en-US" sz="2800" b="1" dirty="0">
                  <a:latin typeface="仿宋" panose="02010609060101010101" pitchFamily="49" charset="-122"/>
                  <a:ea typeface="仿宋" panose="02010609060101010101" pitchFamily="49" charset="-122"/>
                </a:rPr>
                <a:t>一、科研项目申报</a:t>
              </a:r>
              <a:endParaRPr lang="zh-CN" altLang="en-US" sz="2800" b="1" spc="100" dirty="0">
                <a:solidFill>
                  <a:schemeClr val="tx1"/>
                </a:solidFill>
                <a:uFillTx/>
              </a:endParaRPr>
            </a:p>
          </p:txBody>
        </p:sp>
      </p:grpSp>
      <p:grpSp>
        <p:nvGrpSpPr>
          <p:cNvPr id="48" name="组合 47"/>
          <p:cNvGrpSpPr/>
          <p:nvPr/>
        </p:nvGrpSpPr>
        <p:grpSpPr>
          <a:xfrm>
            <a:off x="2416175" y="2832735"/>
            <a:ext cx="5400040" cy="648005"/>
            <a:chOff x="2992" y="6177"/>
            <a:chExt cx="8665" cy="995"/>
          </a:xfrm>
          <a:solidFill>
            <a:schemeClr val="accent1">
              <a:lumMod val="20000"/>
              <a:lumOff val="80000"/>
            </a:schemeClr>
          </a:solidFill>
          <a:effectLst>
            <a:outerShdw blurRad="50800" dist="38100" dir="2700000" algn="tl" rotWithShape="0">
              <a:prstClr val="black">
                <a:alpha val="40000"/>
              </a:prstClr>
            </a:outerShdw>
          </a:effectLst>
        </p:grpSpPr>
        <p:sp>
          <p:nvSpPr>
            <p:cNvPr id="49" name="任意多边形 48"/>
            <p:cNvSpPr/>
            <p:nvPr/>
          </p:nvSpPr>
          <p:spPr>
            <a:xfrm>
              <a:off x="2992" y="6177"/>
              <a:ext cx="8665" cy="995"/>
            </a:xfrm>
            <a:custGeom>
              <a:avLst/>
              <a:gdLst>
                <a:gd name="connsiteX0" fmla="*/ 0 w 8665"/>
                <a:gd name="connsiteY0" fmla="*/ 0 h 995"/>
                <a:gd name="connsiteX1" fmla="*/ 8106 w 8665"/>
                <a:gd name="connsiteY1" fmla="*/ 0 h 995"/>
                <a:gd name="connsiteX2" fmla="*/ 8665 w 8665"/>
                <a:gd name="connsiteY2" fmla="*/ 539 h 995"/>
                <a:gd name="connsiteX3" fmla="*/ 8106 w 8665"/>
                <a:gd name="connsiteY3" fmla="*/ 995 h 995"/>
                <a:gd name="connsiteX4" fmla="*/ 0 w 8665"/>
                <a:gd name="connsiteY4" fmla="*/ 995 h 995"/>
                <a:gd name="connsiteX5" fmla="*/ 539 w 8665"/>
                <a:gd name="connsiteY5" fmla="*/ 477 h 995"/>
                <a:gd name="connsiteX6" fmla="*/ 0 w 8665"/>
                <a:gd name="connsiteY6" fmla="*/ 0 h 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5" h="995">
                  <a:moveTo>
                    <a:pt x="0" y="0"/>
                  </a:moveTo>
                  <a:lnTo>
                    <a:pt x="8106" y="0"/>
                  </a:lnTo>
                  <a:lnTo>
                    <a:pt x="8665" y="539"/>
                  </a:lnTo>
                  <a:lnTo>
                    <a:pt x="8106" y="995"/>
                  </a:lnTo>
                  <a:lnTo>
                    <a:pt x="0" y="995"/>
                  </a:lnTo>
                  <a:lnTo>
                    <a:pt x="539" y="477"/>
                  </a:lnTo>
                  <a:lnTo>
                    <a:pt x="0" y="0"/>
                  </a:lnTo>
                  <a:close/>
                </a:path>
              </a:pathLst>
            </a:cu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文本框 19"/>
            <p:cNvSpPr txBox="1"/>
            <p:nvPr/>
          </p:nvSpPr>
          <p:spPr>
            <a:xfrm>
              <a:off x="3580" y="6314"/>
              <a:ext cx="7265" cy="803"/>
            </a:xfrm>
            <a:prstGeom prst="rect">
              <a:avLst/>
            </a:prstGeom>
            <a:grpFill/>
          </p:spPr>
          <p:txBody>
            <a:bodyPr wrap="square" rtlCol="0">
              <a:spAutoFit/>
            </a:bodyPr>
            <a:lstStyle/>
            <a:p>
              <a:pPr algn="ctr"/>
              <a:r>
                <a:rPr lang="zh-CN" altLang="en-US" sz="2800" b="1" spc="100" dirty="0">
                  <a:solidFill>
                    <a:schemeClr val="tx1"/>
                  </a:solidFill>
                  <a:uFillTx/>
                </a:rPr>
                <a:t>二、科研资金管理</a:t>
              </a:r>
              <a:endParaRPr lang="zh-CN" altLang="en-US" sz="2800" b="1" spc="100" dirty="0">
                <a:solidFill>
                  <a:schemeClr val="tx1"/>
                </a:solidFill>
                <a:uFillTx/>
              </a:endParaRPr>
            </a:p>
          </p:txBody>
        </p:sp>
      </p:grpSp>
      <p:grpSp>
        <p:nvGrpSpPr>
          <p:cNvPr id="39" name="组合 38"/>
          <p:cNvGrpSpPr/>
          <p:nvPr/>
        </p:nvGrpSpPr>
        <p:grpSpPr>
          <a:xfrm>
            <a:off x="1871980" y="3910965"/>
            <a:ext cx="5400040" cy="805414"/>
            <a:chOff x="2992" y="6177"/>
            <a:chExt cx="8665" cy="995"/>
          </a:xfrm>
          <a:solidFill>
            <a:schemeClr val="accent1">
              <a:lumMod val="60000"/>
              <a:lumOff val="40000"/>
            </a:schemeClr>
          </a:solidFill>
          <a:effectLst>
            <a:outerShdw blurRad="50800" dist="38100" dir="2700000" algn="tl" rotWithShape="0">
              <a:prstClr val="black">
                <a:alpha val="40000"/>
              </a:prstClr>
            </a:outerShdw>
          </a:effectLst>
        </p:grpSpPr>
        <p:sp>
          <p:nvSpPr>
            <p:cNvPr id="40" name="任意多边形 39"/>
            <p:cNvSpPr/>
            <p:nvPr/>
          </p:nvSpPr>
          <p:spPr>
            <a:xfrm>
              <a:off x="2992" y="6177"/>
              <a:ext cx="8665" cy="995"/>
            </a:xfrm>
            <a:custGeom>
              <a:avLst/>
              <a:gdLst>
                <a:gd name="connsiteX0" fmla="*/ 0 w 8665"/>
                <a:gd name="connsiteY0" fmla="*/ 0 h 995"/>
                <a:gd name="connsiteX1" fmla="*/ 8106 w 8665"/>
                <a:gd name="connsiteY1" fmla="*/ 0 h 995"/>
                <a:gd name="connsiteX2" fmla="*/ 8665 w 8665"/>
                <a:gd name="connsiteY2" fmla="*/ 539 h 995"/>
                <a:gd name="connsiteX3" fmla="*/ 8106 w 8665"/>
                <a:gd name="connsiteY3" fmla="*/ 995 h 995"/>
                <a:gd name="connsiteX4" fmla="*/ 0 w 8665"/>
                <a:gd name="connsiteY4" fmla="*/ 995 h 995"/>
                <a:gd name="connsiteX5" fmla="*/ 539 w 8665"/>
                <a:gd name="connsiteY5" fmla="*/ 477 h 995"/>
                <a:gd name="connsiteX6" fmla="*/ 0 w 8665"/>
                <a:gd name="connsiteY6" fmla="*/ 0 h 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5" h="995">
                  <a:moveTo>
                    <a:pt x="0" y="0"/>
                  </a:moveTo>
                  <a:lnTo>
                    <a:pt x="8106" y="0"/>
                  </a:lnTo>
                  <a:lnTo>
                    <a:pt x="8665" y="539"/>
                  </a:lnTo>
                  <a:lnTo>
                    <a:pt x="8106" y="995"/>
                  </a:lnTo>
                  <a:lnTo>
                    <a:pt x="0" y="995"/>
                  </a:lnTo>
                  <a:lnTo>
                    <a:pt x="539" y="477"/>
                  </a:lnTo>
                  <a:lnTo>
                    <a:pt x="0" y="0"/>
                  </a:lnTo>
                  <a:close/>
                </a:path>
              </a:pathLst>
            </a:cu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文本框 19"/>
            <p:cNvSpPr txBox="1"/>
            <p:nvPr/>
          </p:nvSpPr>
          <p:spPr>
            <a:xfrm>
              <a:off x="3504" y="6366"/>
              <a:ext cx="6923" cy="803"/>
            </a:xfrm>
            <a:prstGeom prst="rect">
              <a:avLst/>
            </a:prstGeom>
            <a:grpFill/>
          </p:spPr>
          <p:txBody>
            <a:bodyPr wrap="square" rtlCol="0">
              <a:spAutoFit/>
            </a:bodyPr>
            <a:lstStyle/>
            <a:p>
              <a:pPr algn="l"/>
              <a:r>
                <a:rPr lang="en-US" altLang="zh-CN" sz="2400" b="1" dirty="0"/>
                <a:t>          </a:t>
              </a:r>
              <a:r>
                <a:rPr lang="zh-CN" altLang="en-US" sz="2800" b="1" spc="100" dirty="0">
                  <a:solidFill>
                    <a:schemeClr val="tx1"/>
                  </a:solidFill>
                  <a:uFillTx/>
                </a:rPr>
                <a:t>三、科技成果转化</a:t>
              </a:r>
              <a:endParaRPr lang="zh-CN" altLang="en-US" sz="2800" b="1" spc="100" dirty="0">
                <a:solidFill>
                  <a:schemeClr val="tx1"/>
                </a:solidFill>
                <a:uFillTx/>
              </a:endParaRPr>
            </a:p>
          </p:txBody>
        </p:sp>
      </p:grpSp>
      <p:pic>
        <p:nvPicPr>
          <p:cNvPr id="7" name="图片 6"/>
          <p:cNvPicPr>
            <a:picLocks noChangeAspect="1"/>
          </p:cNvPicPr>
          <p:nvPr/>
        </p:nvPicPr>
        <p:blipFill>
          <a:blip r:embed="rId1"/>
          <a:stretch>
            <a:fillRect/>
          </a:stretch>
        </p:blipFill>
        <p:spPr>
          <a:xfrm>
            <a:off x="1081405" y="2947035"/>
            <a:ext cx="790575" cy="50482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idx="1"/>
          </p:nvPr>
        </p:nvSpPr>
        <p:spPr>
          <a:xfrm>
            <a:off x="688516" y="1565832"/>
            <a:ext cx="7886700" cy="4617216"/>
          </a:xfrm>
        </p:spPr>
        <p:txBody>
          <a:bodyPr>
            <a:normAutofit fontScale="92500" lnSpcReduction="10000"/>
          </a:bodyPr>
          <a:lstStyle/>
          <a:p>
            <a:pPr marL="0" indent="0">
              <a:lnSpc>
                <a:spcPct val="150000"/>
              </a:lnSpc>
              <a:buNone/>
            </a:pPr>
            <a:r>
              <a:rPr lang="zh-CN" altLang="en-US" spc="-1" dirty="0">
                <a:uFill>
                  <a:solidFill>
                    <a:srgbClr val="FFFFFF"/>
                  </a:solidFill>
                </a:uFill>
                <a:latin typeface="+mn-ea"/>
              </a:rPr>
              <a:t>（</a:t>
            </a:r>
            <a:r>
              <a:rPr lang="zh-CN" altLang="en-US" sz="3000" spc="-1" dirty="0">
                <a:uFill>
                  <a:solidFill>
                    <a:srgbClr val="FFFFFF"/>
                  </a:solidFill>
                </a:uFill>
                <a:latin typeface="+mn-ea"/>
              </a:rPr>
              <a:t>一）</a:t>
            </a:r>
            <a:r>
              <a:rPr lang="en-US" altLang="zh-CN" sz="3000" spc="-1" dirty="0" err="1">
                <a:uFill>
                  <a:solidFill>
                    <a:srgbClr val="FFFFFF"/>
                  </a:solidFill>
                </a:uFill>
                <a:latin typeface="+mn-ea"/>
              </a:rPr>
              <a:t>国家对财政科研资金管理改革的精神和要求</a:t>
            </a:r>
            <a:r>
              <a:rPr lang="en-US" altLang="zh-CN" sz="2400" spc="-1" dirty="0">
                <a:uFill>
                  <a:solidFill>
                    <a:srgbClr val="FFFFFF"/>
                  </a:solidFill>
                </a:uFill>
                <a:latin typeface="+mn-ea"/>
              </a:rPr>
              <a:t>——《</a:t>
            </a:r>
            <a:r>
              <a:rPr lang="en-US" altLang="zh-CN" sz="2400" spc="-1" dirty="0" err="1">
                <a:uFill>
                  <a:solidFill>
                    <a:srgbClr val="FFFFFF"/>
                  </a:solidFill>
                </a:uFill>
                <a:latin typeface="+mn-ea"/>
              </a:rPr>
              <a:t>关于进一步完善中央财政科研项目资金管理等政策的若干意见</a:t>
            </a:r>
            <a:r>
              <a:rPr lang="en-US" altLang="zh-CN" sz="2400" spc="-1" dirty="0">
                <a:uFill>
                  <a:solidFill>
                    <a:srgbClr val="FFFFFF"/>
                  </a:solidFill>
                </a:uFill>
                <a:latin typeface="+mn-ea"/>
              </a:rPr>
              <a:t>》（中办发〔2016〕50号）主要内容</a:t>
            </a:r>
            <a:br>
              <a:rPr lang="en-US" altLang="zh-CN" sz="2400" spc="-1" dirty="0">
                <a:uFill>
                  <a:solidFill>
                    <a:srgbClr val="FFFFFF"/>
                  </a:solidFill>
                </a:uFill>
                <a:latin typeface="+mn-ea"/>
              </a:rPr>
            </a:br>
            <a:r>
              <a:rPr lang="zh-CN" altLang="en-US" spc="-1" dirty="0">
                <a:uFill>
                  <a:solidFill>
                    <a:srgbClr val="FFFFFF"/>
                  </a:solidFill>
                </a:uFill>
                <a:latin typeface="+mn-ea"/>
              </a:rPr>
              <a:t>（</a:t>
            </a:r>
            <a:r>
              <a:rPr lang="zh-CN" altLang="en-US" sz="3000" spc="-1" dirty="0">
                <a:uFill>
                  <a:solidFill>
                    <a:srgbClr val="FFFFFF"/>
                  </a:solidFill>
                </a:uFill>
                <a:latin typeface="+mn-ea"/>
              </a:rPr>
              <a:t>二）</a:t>
            </a:r>
            <a:r>
              <a:rPr lang="en-US" altLang="zh-CN" sz="3000" spc="-1" dirty="0">
                <a:uFill>
                  <a:solidFill>
                    <a:srgbClr val="FFFFFF"/>
                  </a:solidFill>
                </a:uFill>
                <a:latin typeface="+mn-ea"/>
              </a:rPr>
              <a:t>云南省落实中办发〔2016〕50号文的主要做法</a:t>
            </a:r>
            <a:r>
              <a:rPr lang="en-US" altLang="zh-CN" spc="-1" dirty="0">
                <a:uFill>
                  <a:solidFill>
                    <a:srgbClr val="FFFFFF"/>
                  </a:solidFill>
                </a:uFill>
                <a:latin typeface="+mn-ea"/>
              </a:rPr>
              <a:t> </a:t>
            </a:r>
            <a:r>
              <a:rPr lang="en-US" altLang="zh-CN" sz="2400" spc="-1" dirty="0">
                <a:uFill>
                  <a:solidFill>
                    <a:srgbClr val="FFFFFF"/>
                  </a:solidFill>
                </a:uFill>
                <a:latin typeface="+mn-ea"/>
              </a:rPr>
              <a:t>——《</a:t>
            </a:r>
            <a:r>
              <a:rPr lang="en-US" altLang="zh-CN" sz="2400" spc="-1" dirty="0" err="1">
                <a:uFill>
                  <a:solidFill>
                    <a:srgbClr val="FFFFFF"/>
                  </a:solidFill>
                </a:uFill>
                <a:latin typeface="+mn-ea"/>
              </a:rPr>
              <a:t>关于进一步完善省级财政科研项目资金管理等政策的若干意见</a:t>
            </a:r>
            <a:r>
              <a:rPr lang="en-US" altLang="zh-CN" sz="2400" spc="-1" dirty="0">
                <a:uFill>
                  <a:solidFill>
                    <a:srgbClr val="FFFFFF"/>
                  </a:solidFill>
                </a:uFill>
                <a:latin typeface="+mn-ea"/>
              </a:rPr>
              <a:t>》（云办发〔2017〕9号）主要内容</a:t>
            </a:r>
            <a:br>
              <a:rPr lang="en-US" altLang="zh-CN" spc="-1" dirty="0">
                <a:uFill>
                  <a:solidFill>
                    <a:srgbClr val="FFFFFF"/>
                  </a:solidFill>
                </a:uFill>
                <a:latin typeface="+mn-ea"/>
              </a:rPr>
            </a:br>
            <a:r>
              <a:rPr lang="zh-CN" altLang="en-US" spc="-1" dirty="0">
                <a:uFill>
                  <a:solidFill>
                    <a:srgbClr val="FFFFFF"/>
                  </a:solidFill>
                </a:uFill>
                <a:latin typeface="+mn-ea"/>
              </a:rPr>
              <a:t>（</a:t>
            </a:r>
            <a:r>
              <a:rPr lang="zh-CN" altLang="en-US" sz="3000" spc="-1" dirty="0">
                <a:uFill>
                  <a:solidFill>
                    <a:srgbClr val="FFFFFF"/>
                  </a:solidFill>
                </a:uFill>
                <a:latin typeface="+mn-ea"/>
              </a:rPr>
              <a:t>三）</a:t>
            </a:r>
            <a:r>
              <a:rPr lang="en-US" altLang="zh-CN" sz="3000" spc="-1" dirty="0">
                <a:uFill>
                  <a:solidFill>
                    <a:srgbClr val="FFFFFF"/>
                  </a:solidFill>
                </a:uFill>
                <a:latin typeface="+mn-ea"/>
              </a:rPr>
              <a:t>新的《云南省科技计划项目资金管理办法》主要内容</a:t>
            </a:r>
            <a:r>
              <a:rPr lang="en-US" altLang="zh-CN" sz="2400" spc="-1" dirty="0">
                <a:uFill>
                  <a:solidFill>
                    <a:srgbClr val="FFFFFF"/>
                  </a:solidFill>
                </a:uFill>
                <a:latin typeface="+mn-ea"/>
              </a:rPr>
              <a:t>（云财教〔2017〕367号</a:t>
            </a:r>
            <a:endParaRPr lang="zh-CN" altLang="en-US" sz="2400" b="1" dirty="0">
              <a:latin typeface="+mn-ea"/>
            </a:endParaRPr>
          </a:p>
        </p:txBody>
      </p:sp>
      <p:grpSp>
        <p:nvGrpSpPr>
          <p:cNvPr id="4" name="组合 415745"/>
          <p:cNvGrpSpPr/>
          <p:nvPr/>
        </p:nvGrpSpPr>
        <p:grpSpPr bwMode="auto">
          <a:xfrm>
            <a:off x="2054061" y="672751"/>
            <a:ext cx="5762154" cy="635958"/>
            <a:chOff x="552" y="441"/>
            <a:chExt cx="2736" cy="289"/>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二、科研资金管理</a:t>
              </a:r>
              <a:endParaRPr lang="zh-CN" altLang="en-US" sz="2800" b="1" dirty="0">
                <a:latin typeface="黑体" panose="02010609060101010101" pitchFamily="49" charset="-122"/>
                <a:ea typeface="黑体" panose="02010609060101010101" pitchFamily="49" charset="-122"/>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
          <p:cNvSpPr txBox="1"/>
          <p:nvPr/>
        </p:nvSpPr>
        <p:spPr>
          <a:xfrm>
            <a:off x="3060094" y="1485122"/>
            <a:ext cx="5831636" cy="2195092"/>
          </a:xfrm>
          <a:prstGeom prst="rect">
            <a:avLst/>
          </a:prstGeom>
          <a:noFill/>
          <a:ln w="28575" cap="flat" cmpd="sng">
            <a:solidFill>
              <a:srgbClr val="41719C"/>
            </a:solidFill>
            <a:prstDash val="solid"/>
            <a:round/>
            <a:headEnd type="none" w="med" len="med"/>
            <a:tailEnd type="none" w="med" len="med"/>
          </a:ln>
        </p:spPr>
        <p:txBody>
          <a:bodyPr wrap="square">
            <a:spAutoFit/>
          </a:bodyPr>
          <a:lstStyle/>
          <a:p>
            <a:pPr indent="23495">
              <a:lnSpc>
                <a:spcPts val="4065"/>
              </a:lnSpc>
            </a:pPr>
            <a:r>
              <a:rPr lang="zh-CN" altLang="en-US" sz="2800" noProof="1">
                <a:solidFill>
                  <a:srgbClr val="FF0000"/>
                </a:solidFill>
                <a:latin typeface="黑体" panose="02010609060101010101" pitchFamily="49" charset="-122"/>
                <a:ea typeface="黑体" panose="02010609060101010101" pitchFamily="49" charset="-122"/>
                <a:cs typeface="+mn-ea"/>
                <a:sym typeface="+mn-ea"/>
              </a:rPr>
              <a:t>习总书记：</a:t>
            </a:r>
            <a:r>
              <a:rPr lang="zh-CN" altLang="en-US" sz="2800" b="1" noProof="1">
                <a:latin typeface="仿宋" panose="02010609060101010101" pitchFamily="49" charset="-122"/>
                <a:ea typeface="仿宋" panose="02010609060101010101" pitchFamily="49" charset="-122"/>
                <a:cs typeface="+mn-ea"/>
              </a:rPr>
              <a:t>要着力改革和创新科研经费使用和管理方式，让经费为人的创造性活动服务，而不能让人的创造性活动为经费服务。</a:t>
            </a:r>
            <a:endParaRPr lang="zh-CN" altLang="en-US" sz="2800" b="1" noProof="1">
              <a:latin typeface="仿宋" panose="02010609060101010101" pitchFamily="49" charset="-122"/>
              <a:ea typeface="仿宋" panose="02010609060101010101" pitchFamily="49" charset="-122"/>
            </a:endParaRPr>
          </a:p>
        </p:txBody>
      </p:sp>
      <p:sp>
        <p:nvSpPr>
          <p:cNvPr id="4" name="文本框 2"/>
          <p:cNvSpPr txBox="1">
            <a:spLocks noChangeArrowheads="1"/>
          </p:cNvSpPr>
          <p:nvPr/>
        </p:nvSpPr>
        <p:spPr bwMode="auto">
          <a:xfrm>
            <a:off x="252270" y="4364942"/>
            <a:ext cx="5687645" cy="2195092"/>
          </a:xfrm>
          <a:prstGeom prst="rect">
            <a:avLst/>
          </a:prstGeom>
          <a:noFill/>
          <a:ln w="28575">
            <a:solidFill>
              <a:srgbClr val="41719C"/>
            </a:solidFill>
            <a:round/>
          </a:ln>
          <a:extLst>
            <a:ext uri="{909E8E84-426E-40DD-AFC4-6F175D3DCCD1}">
              <a14:hiddenFill xmlns:a14="http://schemas.microsoft.com/office/drawing/2010/main">
                <a:solidFill>
                  <a:srgbClr val="FFFFFF"/>
                </a:solidFill>
              </a14:hiddenFill>
            </a:ext>
          </a:extLst>
        </p:spPr>
        <p:txBody>
          <a:bodyPr wrap="square">
            <a:spAutoFit/>
          </a:bodyPr>
          <a:lstStyle>
            <a:lvl1pPr indent="24130">
              <a:defRPr>
                <a:solidFill>
                  <a:schemeClr val="tx1"/>
                </a:solidFill>
                <a:latin typeface="Calibri" panose="020F0502020204030204" charset="0"/>
                <a:ea typeface="宋体" panose="02010600030101010101" pitchFamily="2" charset="-122"/>
              </a:defRPr>
            </a:lvl1pPr>
            <a:lvl2pPr>
              <a:defRPr>
                <a:solidFill>
                  <a:schemeClr val="tx1"/>
                </a:solidFill>
                <a:latin typeface="Calibri" panose="020F0502020204030204" charset="0"/>
                <a:ea typeface="宋体" panose="02010600030101010101" pitchFamily="2" charset="-122"/>
              </a:defRPr>
            </a:lvl2pPr>
            <a:lvl3pPr>
              <a:defRPr>
                <a:solidFill>
                  <a:schemeClr val="tx1"/>
                </a:solidFill>
                <a:latin typeface="Calibri" panose="020F0502020204030204" charset="0"/>
                <a:ea typeface="宋体" panose="02010600030101010101" pitchFamily="2" charset="-122"/>
              </a:defRPr>
            </a:lvl3pPr>
            <a:lvl4pPr>
              <a:defRPr>
                <a:solidFill>
                  <a:schemeClr val="tx1"/>
                </a:solidFill>
                <a:latin typeface="Calibri" panose="020F0502020204030204" charset="0"/>
                <a:ea typeface="宋体" panose="02010600030101010101" pitchFamily="2" charset="-122"/>
              </a:defRPr>
            </a:lvl4pPr>
            <a:lvl5pPr>
              <a:defRPr>
                <a:solidFill>
                  <a:schemeClr val="tx1"/>
                </a:solidFill>
                <a:latin typeface="Calibri" panose="020F050202020403020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Calibri" panose="020F0502020204030204" charset="0"/>
                <a:ea typeface="宋体" panose="02010600030101010101" pitchFamily="2" charset="-122"/>
              </a:defRPr>
            </a:lvl9pPr>
          </a:lstStyle>
          <a:p>
            <a:pPr>
              <a:lnSpc>
                <a:spcPts val="4065"/>
              </a:lnSpc>
            </a:pPr>
            <a:r>
              <a:rPr lang="zh-CN" altLang="en-US" sz="2200" dirty="0">
                <a:solidFill>
                  <a:srgbClr val="FF0000"/>
                </a:solidFill>
                <a:latin typeface="黑体" panose="02010609060101010101" pitchFamily="49" charset="-122"/>
                <a:ea typeface="黑体" panose="02010609060101010101" pitchFamily="49" charset="-122"/>
              </a:rPr>
              <a:t>李克强总理：</a:t>
            </a:r>
            <a:r>
              <a:rPr lang="zh-CN" altLang="en-US" sz="2200" b="1" dirty="0">
                <a:latin typeface="仿宋" panose="02010609060101010101" pitchFamily="49" charset="-122"/>
                <a:ea typeface="仿宋" panose="02010609060101010101" pitchFamily="49" charset="-122"/>
              </a:rPr>
              <a:t>科研项目和经费管理的相关制度规章不合理，条条框框太多，致使办事难、耗时长、成本高。要</a:t>
            </a:r>
            <a:r>
              <a:rPr lang="zh-CN" altLang="en-US" sz="2200" b="1" dirty="0">
                <a:solidFill>
                  <a:srgbClr val="FF0000"/>
                </a:solidFill>
                <a:latin typeface="仿宋" panose="02010609060101010101" pitchFamily="49" charset="-122"/>
                <a:ea typeface="仿宋" panose="02010609060101010101" pitchFamily="49" charset="-122"/>
              </a:rPr>
              <a:t>精简程序、简化手续</a:t>
            </a:r>
            <a:r>
              <a:rPr lang="zh-CN" altLang="en-US" sz="2200" b="1" dirty="0">
                <a:latin typeface="仿宋" panose="02010609060101010101" pitchFamily="49" charset="-122"/>
                <a:ea typeface="仿宋" panose="02010609060101010101" pitchFamily="49" charset="-122"/>
              </a:rPr>
              <a:t>，把科研人员从繁琐的表格中解放出来。</a:t>
            </a:r>
            <a:endParaRPr lang="zh-CN" altLang="en-US" sz="2200" b="1" dirty="0">
              <a:latin typeface="仿宋" panose="02010609060101010101" pitchFamily="49" charset="-122"/>
              <a:ea typeface="仿宋" panose="02010609060101010101" pitchFamily="49" charset="-122"/>
            </a:endParaRPr>
          </a:p>
        </p:txBody>
      </p:sp>
      <p:sp>
        <p:nvSpPr>
          <p:cNvPr id="6" name="标题 1"/>
          <p:cNvSpPr txBox="1">
            <a:spLocks noChangeArrowheads="1"/>
          </p:cNvSpPr>
          <p:nvPr/>
        </p:nvSpPr>
        <p:spPr bwMode="auto">
          <a:xfrm>
            <a:off x="468257" y="837162"/>
            <a:ext cx="8154988" cy="719955"/>
          </a:xfrm>
          <a:prstGeom prst="rect">
            <a:avLst/>
          </a:prstGeom>
          <a:noFill/>
          <a:ln w="9525">
            <a:noFill/>
            <a:miter lim="800000"/>
          </a:ln>
        </p:spPr>
        <p:txBody>
          <a:bodyPr lIns="0" tIns="0" rIns="0" bIns="0" anchor="ctr"/>
          <a:lstStyle/>
          <a:p>
            <a:pPr marL="718820" indent="-718820" defTabSz="456565" eaLnBrk="0" hangingPunct="0">
              <a:defRPr/>
            </a:pPr>
            <a:r>
              <a:rPr lang="zh-CN" altLang="en-US" sz="2400" b="1" kern="0" dirty="0">
                <a:latin typeface="仿宋" panose="02010609060101010101" pitchFamily="49" charset="-122"/>
                <a:ea typeface="仿宋" panose="02010609060101010101" pitchFamily="49" charset="-122"/>
                <a:cs typeface="+mj-cs"/>
                <a:sym typeface="宋体" panose="02010600030101010101" pitchFamily="2" charset="-122"/>
              </a:rPr>
              <a:t>（一）我国科研资金管理的新动态</a:t>
            </a:r>
            <a:endParaRPr lang="zh-CN" altLang="en-US" sz="2400" b="1" kern="0" dirty="0">
              <a:latin typeface="仿宋" panose="02010609060101010101" pitchFamily="49" charset="-122"/>
              <a:ea typeface="仿宋" panose="02010609060101010101" pitchFamily="49" charset="-122"/>
              <a:cs typeface="+mj-cs"/>
              <a:sym typeface="宋体" panose="02010600030101010101" pitchFamily="2" charset="-122"/>
            </a:endParaRPr>
          </a:p>
        </p:txBody>
      </p:sp>
      <p:pic>
        <p:nvPicPr>
          <p:cNvPr id="81924" name="Picture 4" descr="点击进入下一页"/>
          <p:cNvPicPr>
            <a:picLocks noChangeAspect="1" noChangeArrowheads="1"/>
          </p:cNvPicPr>
          <p:nvPr/>
        </p:nvPicPr>
        <p:blipFill>
          <a:blip r:embed="rId1" cstate="print"/>
          <a:srcRect/>
          <a:stretch>
            <a:fillRect/>
          </a:stretch>
        </p:blipFill>
        <p:spPr bwMode="auto">
          <a:xfrm>
            <a:off x="396261" y="1629112"/>
            <a:ext cx="2591838" cy="2375852"/>
          </a:xfrm>
          <a:prstGeom prst="rect">
            <a:avLst/>
          </a:prstGeom>
          <a:noFill/>
        </p:spPr>
      </p:pic>
      <p:pic>
        <p:nvPicPr>
          <p:cNvPr id="81926" name="Picture 6" descr="http://n.sinaimg.cn/translate/20160530/ADlk-fxsqxxu4696784.jpg"/>
          <p:cNvPicPr>
            <a:picLocks noChangeAspect="1" noChangeArrowheads="1"/>
          </p:cNvPicPr>
          <p:nvPr/>
        </p:nvPicPr>
        <p:blipFill>
          <a:blip r:embed="rId2" cstate="print"/>
          <a:srcRect/>
          <a:stretch>
            <a:fillRect/>
          </a:stretch>
        </p:blipFill>
        <p:spPr bwMode="auto">
          <a:xfrm>
            <a:off x="6011911" y="4436937"/>
            <a:ext cx="2832551" cy="2159865"/>
          </a:xfrm>
          <a:prstGeom prst="rect">
            <a:avLst/>
          </a:prstGeom>
          <a:noFill/>
        </p:spPr>
      </p:pic>
      <p:grpSp>
        <p:nvGrpSpPr>
          <p:cNvPr id="9" name="组合 415745"/>
          <p:cNvGrpSpPr/>
          <p:nvPr/>
        </p:nvGrpSpPr>
        <p:grpSpPr bwMode="auto">
          <a:xfrm>
            <a:off x="1304673" y="196303"/>
            <a:ext cx="7539789" cy="633759"/>
            <a:chOff x="552" y="442"/>
            <a:chExt cx="2736" cy="288"/>
          </a:xfrm>
        </p:grpSpPr>
        <p:sp>
          <p:nvSpPr>
            <p:cNvPr id="10"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1"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CustomShape 2"/>
          <p:cNvSpPr/>
          <p:nvPr/>
        </p:nvSpPr>
        <p:spPr>
          <a:xfrm>
            <a:off x="468279" y="837090"/>
            <a:ext cx="8154384"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000000"/>
                </a:solidFill>
                <a:uFill>
                  <a:solidFill>
                    <a:srgbClr val="FFFFFF"/>
                  </a:solidFill>
                </a:uFill>
                <a:latin typeface="仿宋" panose="02010609060101010101" pitchFamily="49" charset="-122"/>
                <a:ea typeface="仿宋" panose="02010609060101010101" pitchFamily="49" charset="-122"/>
              </a:rPr>
              <a:t>（</a:t>
            </a:r>
            <a:r>
              <a:rPr lang="en-US" sz="2400" b="1" spc="-1" dirty="0" err="1">
                <a:solidFill>
                  <a:srgbClr val="000000"/>
                </a:solidFill>
                <a:uFill>
                  <a:solidFill>
                    <a:srgbClr val="FFFFFF"/>
                  </a:solidFill>
                </a:uFill>
                <a:latin typeface="仿宋" panose="02010609060101010101" pitchFamily="49" charset="-122"/>
                <a:ea typeface="仿宋" panose="02010609060101010101" pitchFamily="49" charset="-122"/>
              </a:rPr>
              <a:t>二）</a:t>
            </a:r>
            <a:r>
              <a:rPr lang="en-US" sz="2400" b="1" spc="-1" dirty="0" err="1">
                <a:solidFill>
                  <a:srgbClr val="C00000"/>
                </a:solidFill>
                <a:uFill>
                  <a:solidFill>
                    <a:srgbClr val="FFFFFF"/>
                  </a:solidFill>
                </a:uFill>
                <a:latin typeface="仿宋" panose="02010609060101010101" pitchFamily="49" charset="-122"/>
                <a:ea typeface="仿宋" panose="02010609060101010101" pitchFamily="49" charset="-122"/>
              </a:rPr>
              <a:t>科技计划资金管理的新要求</a:t>
            </a:r>
            <a:endParaRPr lang="en-US" sz="2400" b="1"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99" name="CustomShape 3"/>
          <p:cNvSpPr/>
          <p:nvPr/>
        </p:nvSpPr>
        <p:spPr>
          <a:xfrm>
            <a:off x="684241" y="1772928"/>
            <a:ext cx="7860675" cy="4174915"/>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marL="457200" indent="-456565">
              <a:spcBef>
                <a:spcPts val="480"/>
              </a:spcBef>
              <a:buClr>
                <a:srgbClr val="000000"/>
              </a:buClr>
              <a:buFont typeface="Wingdings" panose="05000000000000000000" pitchFamily="2" charset="2"/>
              <a:buChar char=""/>
            </a:pPr>
            <a:r>
              <a:rPr lang="en-US" sz="2400" spc="-1" dirty="0">
                <a:solidFill>
                  <a:srgbClr val="000000"/>
                </a:solidFill>
                <a:uFill>
                  <a:solidFill>
                    <a:srgbClr val="FFFFFF"/>
                  </a:solidFill>
                </a:uFill>
                <a:latin typeface="仿宋" panose="02010609060101010101" pitchFamily="49" charset="-122"/>
                <a:ea typeface="仿宋" panose="02010609060101010101" pitchFamily="49" charset="-122"/>
              </a:rPr>
              <a:t>2006年国家提出建立创新型国家发展战略，把科技创新摆在了国家发展全局的核心位置；</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a:p>
            <a:pPr marL="457200" indent="-456565">
              <a:spcBef>
                <a:spcPts val="480"/>
              </a:spcBef>
              <a:buClr>
                <a:srgbClr val="000000"/>
              </a:buClr>
              <a:buFont typeface="Wingdings" panose="05000000000000000000" pitchFamily="2" charset="2"/>
              <a:buChar char=""/>
            </a:pPr>
            <a:r>
              <a:rPr lang="en-US" sz="2400" spc="-1" dirty="0">
                <a:solidFill>
                  <a:srgbClr val="000000"/>
                </a:solidFill>
                <a:uFill>
                  <a:solidFill>
                    <a:srgbClr val="FFFFFF"/>
                  </a:solidFill>
                </a:uFill>
                <a:latin typeface="仿宋" panose="02010609060101010101" pitchFamily="49" charset="-122"/>
                <a:ea typeface="仿宋" panose="02010609060101010101" pitchFamily="49" charset="-122"/>
              </a:rPr>
              <a:t>全国研发（R&amp;D）资金：2015年14000亿元，投入强度2.1%； 云南2017年48亿元左右，其中科技厅管理10亿元左右；</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a:p>
            <a:pPr marL="457200" indent="-456565">
              <a:spcBef>
                <a:spcPts val="480"/>
              </a:spcBef>
              <a:buClr>
                <a:srgbClr val="000000"/>
              </a:buClr>
              <a:buFont typeface="Wingdings" panose="05000000000000000000" pitchFamily="2" charset="2"/>
              <a:buChar char=""/>
            </a:pPr>
            <a:r>
              <a:rPr lang="en-US" sz="2400" spc="-1" dirty="0">
                <a:solidFill>
                  <a:srgbClr val="000000"/>
                </a:solidFill>
                <a:uFill>
                  <a:solidFill>
                    <a:srgbClr val="FFFFFF"/>
                  </a:solidFill>
                </a:uFill>
                <a:latin typeface="仿宋" panose="02010609060101010101" pitchFamily="49" charset="-122"/>
                <a:ea typeface="仿宋" panose="02010609060101010101" pitchFamily="49" charset="-122"/>
              </a:rPr>
              <a:t>科研资金配置体制机制重大改革，构建5大计划体系；</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a:p>
            <a:pPr marL="457200" indent="-456565">
              <a:spcBef>
                <a:spcPts val="480"/>
              </a:spcBef>
              <a:buClr>
                <a:srgbClr val="000000"/>
              </a:buClr>
              <a:buFont typeface="Wingdings" panose="05000000000000000000" pitchFamily="2" charset="2"/>
              <a:buChar char=""/>
            </a:pPr>
            <a:r>
              <a:rPr lang="en-US" sz="2400" spc="-1" dirty="0">
                <a:solidFill>
                  <a:srgbClr val="000000"/>
                </a:solidFill>
                <a:uFill>
                  <a:solidFill>
                    <a:srgbClr val="FFFFFF"/>
                  </a:solidFill>
                </a:uFill>
                <a:latin typeface="仿宋" panose="02010609060101010101" pitchFamily="49" charset="-122"/>
                <a:ea typeface="仿宋" panose="02010609060101010101" pitchFamily="49" charset="-122"/>
              </a:rPr>
              <a:t>科研资金：管理制度改进完善，总体安全有效；</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a:p>
            <a:pPr marL="457200" indent="-456565">
              <a:spcBef>
                <a:spcPts val="480"/>
              </a:spcBef>
              <a:buClr>
                <a:srgbClr val="000000"/>
              </a:buClr>
              <a:buFont typeface="Wingdings" panose="05000000000000000000" pitchFamily="2" charset="2"/>
              <a:buChar char=""/>
            </a:pPr>
            <a:r>
              <a:rPr lang="en-US" sz="2400" spc="-1" dirty="0">
                <a:solidFill>
                  <a:srgbClr val="000000"/>
                </a:solidFill>
                <a:uFill>
                  <a:solidFill>
                    <a:srgbClr val="FFFFFF"/>
                  </a:solidFill>
                </a:uFill>
                <a:latin typeface="仿宋" panose="02010609060101010101" pitchFamily="49" charset="-122"/>
                <a:ea typeface="仿宋" panose="02010609060101010101" pitchFamily="49" charset="-122"/>
              </a:rPr>
              <a:t>科技界、全社会关注科研资金投入、管理和使用：</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grpSp>
        <p:nvGrpSpPr>
          <p:cNvPr id="6" name="组合 415745"/>
          <p:cNvGrpSpPr/>
          <p:nvPr/>
        </p:nvGrpSpPr>
        <p:grpSpPr bwMode="auto">
          <a:xfrm>
            <a:off x="1304673" y="196303"/>
            <a:ext cx="7539789" cy="633759"/>
            <a:chOff x="552" y="442"/>
            <a:chExt cx="2736" cy="288"/>
          </a:xfrm>
        </p:grpSpPr>
        <p:sp>
          <p:nvSpPr>
            <p:cNvPr id="7"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CustomShape 1"/>
          <p:cNvSpPr/>
          <p:nvPr/>
        </p:nvSpPr>
        <p:spPr>
          <a:xfrm>
            <a:off x="468279" y="1053053"/>
            <a:ext cx="8154384"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000000"/>
                </a:solidFill>
                <a:uFill>
                  <a:solidFill>
                    <a:srgbClr val="FFFFFF"/>
                  </a:solidFill>
                </a:uFill>
                <a:latin typeface="仿宋" panose="02010609060101010101" pitchFamily="49" charset="-122"/>
                <a:ea typeface="仿宋" panose="02010609060101010101" pitchFamily="49" charset="-122"/>
              </a:rPr>
              <a:t>（</a:t>
            </a:r>
            <a:r>
              <a:rPr lang="en-US" sz="2400" b="1" spc="-1" dirty="0" err="1">
                <a:solidFill>
                  <a:srgbClr val="000000"/>
                </a:solidFill>
                <a:uFill>
                  <a:solidFill>
                    <a:srgbClr val="FFFFFF"/>
                  </a:solidFill>
                </a:uFill>
                <a:latin typeface="仿宋" panose="02010609060101010101" pitchFamily="49" charset="-122"/>
                <a:ea typeface="仿宋" panose="02010609060101010101" pitchFamily="49" charset="-122"/>
              </a:rPr>
              <a:t>三）我国科研资金管理的现状及问题</a:t>
            </a:r>
            <a:endParaRPr lang="en-US" sz="2400" b="1"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pic>
        <p:nvPicPr>
          <p:cNvPr id="101" name="Picture 1"/>
          <p:cNvPicPr/>
          <p:nvPr/>
        </p:nvPicPr>
        <p:blipFill>
          <a:blip r:embed="rId1" cstate="print"/>
          <a:stretch>
            <a:fillRect/>
          </a:stretch>
        </p:blipFill>
        <p:spPr>
          <a:xfrm>
            <a:off x="252316" y="1917263"/>
            <a:ext cx="8710848" cy="4318890"/>
          </a:xfrm>
          <a:prstGeom prst="rect">
            <a:avLst/>
          </a:prstGeom>
          <a:ln>
            <a:noFill/>
          </a:ln>
        </p:spPr>
      </p:pic>
      <p:grpSp>
        <p:nvGrpSpPr>
          <p:cNvPr id="6" name="组合 415745"/>
          <p:cNvGrpSpPr/>
          <p:nvPr/>
        </p:nvGrpSpPr>
        <p:grpSpPr bwMode="auto">
          <a:xfrm>
            <a:off x="1304673" y="196303"/>
            <a:ext cx="7539789" cy="633759"/>
            <a:chOff x="552" y="442"/>
            <a:chExt cx="2736" cy="288"/>
          </a:xfrm>
        </p:grpSpPr>
        <p:sp>
          <p:nvSpPr>
            <p:cNvPr id="7"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idx="1"/>
          </p:nvPr>
        </p:nvSpPr>
        <p:spPr>
          <a:xfrm>
            <a:off x="2331207" y="1668871"/>
            <a:ext cx="5380506" cy="4351338"/>
          </a:xfrm>
        </p:spPr>
        <p:txBody>
          <a:bodyPr/>
          <a:lstStyle/>
          <a:p>
            <a:pPr marL="0" indent="0">
              <a:lnSpc>
                <a:spcPct val="150000"/>
              </a:lnSpc>
              <a:spcBef>
                <a:spcPts val="0"/>
              </a:spcBef>
              <a:buNone/>
            </a:pPr>
            <a:r>
              <a:rPr lang="zh-CN" altLang="en-US" b="1" dirty="0">
                <a:latin typeface="+mn-ea"/>
              </a:rPr>
              <a:t>（一）科研项目资助体系</a:t>
            </a:r>
            <a:br>
              <a:rPr lang="en-US" altLang="zh-CN" b="1" dirty="0">
                <a:latin typeface="+mn-ea"/>
              </a:rPr>
            </a:br>
            <a:r>
              <a:rPr lang="zh-CN" altLang="en-US" b="1" dirty="0">
                <a:latin typeface="+mn-ea"/>
              </a:rPr>
              <a:t>（二）科研项目类型</a:t>
            </a:r>
            <a:br>
              <a:rPr lang="en-US" altLang="zh-CN" b="1" dirty="0">
                <a:latin typeface="+mn-ea"/>
              </a:rPr>
            </a:br>
            <a:r>
              <a:rPr lang="zh-CN" altLang="en-US" b="1" dirty="0">
                <a:latin typeface="+mn-ea"/>
              </a:rPr>
              <a:t>（三）项目申请准备</a:t>
            </a:r>
            <a:br>
              <a:rPr lang="en-US" altLang="zh-CN" b="1" dirty="0">
                <a:latin typeface="+mn-ea"/>
              </a:rPr>
            </a:br>
            <a:r>
              <a:rPr lang="zh-CN" altLang="en-US" b="1" dirty="0">
                <a:latin typeface="+mn-ea"/>
              </a:rPr>
              <a:t>（四）项目申请书的撰写</a:t>
            </a:r>
            <a:endParaRPr lang="en-US" altLang="zh-CN" b="1" dirty="0">
              <a:latin typeface="+mn-ea"/>
            </a:endParaRPr>
          </a:p>
          <a:p>
            <a:pPr marL="0" indent="0">
              <a:lnSpc>
                <a:spcPct val="150000"/>
              </a:lnSpc>
              <a:spcBef>
                <a:spcPts val="0"/>
              </a:spcBef>
              <a:buNone/>
            </a:pPr>
            <a:r>
              <a:rPr lang="zh-CN" altLang="en-US" b="1" dirty="0">
                <a:latin typeface="+mn-ea"/>
              </a:rPr>
              <a:t>（五）项目结题评审</a:t>
            </a:r>
            <a:br>
              <a:rPr lang="en-US" altLang="zh-CN" dirty="0"/>
            </a:br>
            <a:endParaRPr lang="zh-CN" altLang="en-US" dirty="0"/>
          </a:p>
        </p:txBody>
      </p:sp>
      <p:grpSp>
        <p:nvGrpSpPr>
          <p:cNvPr id="4" name="组合 415745"/>
          <p:cNvGrpSpPr/>
          <p:nvPr/>
        </p:nvGrpSpPr>
        <p:grpSpPr bwMode="auto">
          <a:xfrm>
            <a:off x="1949559" y="707136"/>
            <a:ext cx="5762154" cy="635958"/>
            <a:chOff x="552" y="441"/>
            <a:chExt cx="2736" cy="289"/>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一、科研项目申报</a:t>
              </a:r>
              <a:endParaRPr lang="zh-CN" altLang="en-US" sz="2800" b="1" dirty="0">
                <a:latin typeface="黑体" panose="02010609060101010101" pitchFamily="49" charset="-122"/>
                <a:ea typeface="黑体" panose="02010609060101010101" pitchFamily="49" charset="-122"/>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CustomShape 1"/>
          <p:cNvSpPr/>
          <p:nvPr/>
        </p:nvSpPr>
        <p:spPr>
          <a:xfrm>
            <a:off x="396291" y="1053053"/>
            <a:ext cx="8154384" cy="6480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000000"/>
                </a:solidFill>
                <a:uFill>
                  <a:solidFill>
                    <a:srgbClr val="FFFFFF"/>
                  </a:solidFill>
                </a:uFill>
                <a:latin typeface="仿宋" panose="02010609060101010101" pitchFamily="49" charset="-122"/>
                <a:ea typeface="仿宋" panose="02010609060101010101" pitchFamily="49" charset="-122"/>
              </a:rPr>
              <a:t>（</a:t>
            </a:r>
            <a:r>
              <a:rPr lang="en-US" sz="2400" b="1" spc="-1" dirty="0" err="1">
                <a:solidFill>
                  <a:srgbClr val="000000"/>
                </a:solidFill>
                <a:uFill>
                  <a:solidFill>
                    <a:srgbClr val="FFFFFF"/>
                  </a:solidFill>
                </a:uFill>
                <a:latin typeface="仿宋" panose="02010609060101010101" pitchFamily="49" charset="-122"/>
                <a:ea typeface="仿宋" panose="02010609060101010101" pitchFamily="49" charset="-122"/>
              </a:rPr>
              <a:t>四）中央对财政科研资金管理改革的重大部署</a:t>
            </a:r>
            <a:endParaRPr lang="en-US" sz="2400" b="1"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pic>
        <p:nvPicPr>
          <p:cNvPr id="104" name="Picture 1"/>
          <p:cNvPicPr/>
          <p:nvPr/>
        </p:nvPicPr>
        <p:blipFill>
          <a:blip r:embed="rId1" cstate="print"/>
          <a:stretch>
            <a:fillRect/>
          </a:stretch>
        </p:blipFill>
        <p:spPr>
          <a:xfrm>
            <a:off x="396291" y="1773103"/>
            <a:ext cx="8278923" cy="4102928"/>
          </a:xfrm>
          <a:prstGeom prst="rect">
            <a:avLst/>
          </a:prstGeom>
          <a:ln>
            <a:noFill/>
          </a:ln>
        </p:spPr>
      </p:pic>
      <p:grpSp>
        <p:nvGrpSpPr>
          <p:cNvPr id="6" name="组合 415745"/>
          <p:cNvGrpSpPr/>
          <p:nvPr/>
        </p:nvGrpSpPr>
        <p:grpSpPr bwMode="auto">
          <a:xfrm>
            <a:off x="1304673" y="196303"/>
            <a:ext cx="7539789" cy="633759"/>
            <a:chOff x="552" y="442"/>
            <a:chExt cx="2736" cy="288"/>
          </a:xfrm>
        </p:grpSpPr>
        <p:sp>
          <p:nvSpPr>
            <p:cNvPr id="7"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Picture 1"/>
          <p:cNvPicPr/>
          <p:nvPr/>
        </p:nvPicPr>
        <p:blipFill>
          <a:blip r:embed="rId1" cstate="print"/>
          <a:stretch>
            <a:fillRect/>
          </a:stretch>
        </p:blipFill>
        <p:spPr>
          <a:xfrm>
            <a:off x="180329" y="2349067"/>
            <a:ext cx="8782835" cy="3815698"/>
          </a:xfrm>
          <a:prstGeom prst="rect">
            <a:avLst/>
          </a:prstGeom>
          <a:ln>
            <a:noFill/>
          </a:ln>
        </p:spPr>
      </p:pic>
      <p:sp>
        <p:nvSpPr>
          <p:cNvPr id="108" name="CustomShape 2"/>
          <p:cNvSpPr/>
          <p:nvPr/>
        </p:nvSpPr>
        <p:spPr>
          <a:xfrm>
            <a:off x="468279" y="981065"/>
            <a:ext cx="8154384"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000000"/>
                </a:solidFill>
                <a:uFill>
                  <a:solidFill>
                    <a:srgbClr val="FFFFFF"/>
                  </a:solidFill>
                </a:uFill>
                <a:latin typeface="仿宋" panose="02010609060101010101" pitchFamily="49" charset="-122"/>
                <a:ea typeface="仿宋" panose="02010609060101010101" pitchFamily="49" charset="-122"/>
              </a:rPr>
              <a:t>（五）中办发〔2016〕50号文</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109" name="CustomShape 3"/>
          <p:cNvSpPr/>
          <p:nvPr/>
        </p:nvSpPr>
        <p:spPr>
          <a:xfrm>
            <a:off x="828216" y="1628953"/>
            <a:ext cx="6982788"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FF0000"/>
                </a:solidFill>
                <a:uFill>
                  <a:solidFill>
                    <a:srgbClr val="FFFFFF"/>
                  </a:solidFill>
                </a:uFill>
                <a:latin typeface="宋体" panose="02010600030101010101" pitchFamily="2" charset="-122"/>
                <a:ea typeface="黑体" panose="02010609060101010101" pitchFamily="49" charset="-122"/>
              </a:rPr>
              <a:t>——</a:t>
            </a:r>
            <a:r>
              <a:rPr lang="en-US" sz="2400" b="1" spc="-1" dirty="0" err="1">
                <a:solidFill>
                  <a:srgbClr val="FF0000"/>
                </a:solidFill>
                <a:uFill>
                  <a:solidFill>
                    <a:srgbClr val="FFFFFF"/>
                  </a:solidFill>
                </a:uFill>
                <a:latin typeface="宋体" panose="02010600030101010101" pitchFamily="2" charset="-122"/>
                <a:ea typeface="黑体" panose="02010609060101010101" pitchFamily="49" charset="-122"/>
              </a:rPr>
              <a:t>导读</a:t>
            </a:r>
            <a:endParaRPr lang="en-US" sz="2400" spc="-1" dirty="0">
              <a:solidFill>
                <a:srgbClr val="000000"/>
              </a:solidFill>
              <a:uFill>
                <a:solidFill>
                  <a:srgbClr val="FFFFFF"/>
                </a:solidFill>
              </a:uFill>
              <a:latin typeface="Arial" panose="020B0604020202020204"/>
            </a:endParaRPr>
          </a:p>
        </p:txBody>
      </p:sp>
      <p:grpSp>
        <p:nvGrpSpPr>
          <p:cNvPr id="7" name="组合 415745"/>
          <p:cNvGrpSpPr/>
          <p:nvPr/>
        </p:nvGrpSpPr>
        <p:grpSpPr bwMode="auto">
          <a:xfrm>
            <a:off x="1304673" y="196303"/>
            <a:ext cx="7539789" cy="633759"/>
            <a:chOff x="552" y="442"/>
            <a:chExt cx="2736" cy="288"/>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 name="Picture 1"/>
          <p:cNvPicPr/>
          <p:nvPr/>
        </p:nvPicPr>
        <p:blipFill>
          <a:blip r:embed="rId1" cstate="print"/>
          <a:stretch>
            <a:fillRect/>
          </a:stretch>
        </p:blipFill>
        <p:spPr>
          <a:xfrm>
            <a:off x="0" y="2205213"/>
            <a:ext cx="8963164" cy="4306652"/>
          </a:xfrm>
          <a:prstGeom prst="rect">
            <a:avLst/>
          </a:prstGeom>
          <a:ln>
            <a:noFill/>
          </a:ln>
        </p:spPr>
      </p:pic>
      <p:sp>
        <p:nvSpPr>
          <p:cNvPr id="112" name="CustomShape 2"/>
          <p:cNvSpPr/>
          <p:nvPr/>
        </p:nvSpPr>
        <p:spPr>
          <a:xfrm>
            <a:off x="612253" y="1484978"/>
            <a:ext cx="6982788"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FF0000"/>
                </a:solidFill>
                <a:uFill>
                  <a:solidFill>
                    <a:srgbClr val="FFFFFF"/>
                  </a:solidFill>
                </a:uFill>
                <a:latin typeface="仿宋" panose="02010609060101010101" pitchFamily="49" charset="-122"/>
                <a:ea typeface="仿宋" panose="02010609060101010101" pitchFamily="49" charset="-122"/>
              </a:rPr>
              <a:t>——</a:t>
            </a:r>
            <a:r>
              <a:rPr lang="en-US" sz="2400" b="1" spc="-1" dirty="0" err="1">
                <a:solidFill>
                  <a:srgbClr val="FF0000"/>
                </a:solidFill>
                <a:uFill>
                  <a:solidFill>
                    <a:srgbClr val="FFFFFF"/>
                  </a:solidFill>
                </a:uFill>
                <a:latin typeface="仿宋" panose="02010609060101010101" pitchFamily="49" charset="-122"/>
                <a:ea typeface="仿宋" panose="02010609060101010101" pitchFamily="49" charset="-122"/>
              </a:rPr>
              <a:t>改进中央财政科研项目资金管理之一</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113" name="CustomShape 3"/>
          <p:cNvSpPr/>
          <p:nvPr/>
        </p:nvSpPr>
        <p:spPr>
          <a:xfrm>
            <a:off x="468279" y="981065"/>
            <a:ext cx="8154384"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000000"/>
                </a:solidFill>
                <a:uFill>
                  <a:solidFill>
                    <a:srgbClr val="FFFFFF"/>
                  </a:solidFill>
                </a:uFill>
                <a:latin typeface="仿宋" panose="02010609060101010101" pitchFamily="49" charset="-122"/>
                <a:ea typeface="仿宋" panose="02010609060101010101" pitchFamily="49" charset="-122"/>
              </a:rPr>
              <a:t>（四）中办发〔2016〕50号文</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grpSp>
        <p:nvGrpSpPr>
          <p:cNvPr id="7" name="组合 415745"/>
          <p:cNvGrpSpPr/>
          <p:nvPr/>
        </p:nvGrpSpPr>
        <p:grpSpPr bwMode="auto">
          <a:xfrm>
            <a:off x="1304673" y="196303"/>
            <a:ext cx="7539789" cy="633759"/>
            <a:chOff x="552" y="442"/>
            <a:chExt cx="2736" cy="288"/>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 name="内容占位符 3"/>
          <p:cNvPicPr/>
          <p:nvPr/>
        </p:nvPicPr>
        <p:blipFill>
          <a:blip r:embed="rId1" cstate="print"/>
          <a:stretch>
            <a:fillRect/>
          </a:stretch>
        </p:blipFill>
        <p:spPr>
          <a:xfrm>
            <a:off x="324304" y="2295557"/>
            <a:ext cx="8602866" cy="4084571"/>
          </a:xfrm>
          <a:prstGeom prst="rect">
            <a:avLst/>
          </a:prstGeom>
          <a:ln>
            <a:noFill/>
          </a:ln>
        </p:spPr>
      </p:pic>
      <p:sp>
        <p:nvSpPr>
          <p:cNvPr id="116" name="CustomShape 2"/>
          <p:cNvSpPr/>
          <p:nvPr/>
        </p:nvSpPr>
        <p:spPr>
          <a:xfrm>
            <a:off x="612253" y="1484978"/>
            <a:ext cx="6982788"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FF0000"/>
                </a:solidFill>
                <a:uFill>
                  <a:solidFill>
                    <a:srgbClr val="FFFFFF"/>
                  </a:solidFill>
                </a:uFill>
                <a:latin typeface="仿宋" panose="02010609060101010101" pitchFamily="49" charset="-122"/>
                <a:ea typeface="仿宋" panose="02010609060101010101" pitchFamily="49" charset="-122"/>
              </a:rPr>
              <a:t>——</a:t>
            </a:r>
            <a:r>
              <a:rPr lang="en-US" sz="2400" b="1" spc="-1" dirty="0" err="1">
                <a:solidFill>
                  <a:srgbClr val="FF0000"/>
                </a:solidFill>
                <a:uFill>
                  <a:solidFill>
                    <a:srgbClr val="FFFFFF"/>
                  </a:solidFill>
                </a:uFill>
                <a:latin typeface="仿宋" panose="02010609060101010101" pitchFamily="49" charset="-122"/>
                <a:ea typeface="仿宋" panose="02010609060101010101" pitchFamily="49" charset="-122"/>
              </a:rPr>
              <a:t>改进中央财政科研项目资金管理之二</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117" name="CustomShape 3"/>
          <p:cNvSpPr/>
          <p:nvPr/>
        </p:nvSpPr>
        <p:spPr>
          <a:xfrm>
            <a:off x="468279" y="909078"/>
            <a:ext cx="8154384"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000000"/>
                </a:solidFill>
                <a:uFill>
                  <a:solidFill>
                    <a:srgbClr val="FFFFFF"/>
                  </a:solidFill>
                </a:uFill>
                <a:latin typeface="仿宋" panose="02010609060101010101" pitchFamily="49" charset="-122"/>
                <a:ea typeface="仿宋" panose="02010609060101010101" pitchFamily="49" charset="-122"/>
              </a:rPr>
              <a:t>（四）中办发〔2016〕50号文</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grpSp>
        <p:nvGrpSpPr>
          <p:cNvPr id="7" name="组合 415745"/>
          <p:cNvGrpSpPr/>
          <p:nvPr/>
        </p:nvGrpSpPr>
        <p:grpSpPr bwMode="auto">
          <a:xfrm>
            <a:off x="1304673" y="196303"/>
            <a:ext cx="7539789" cy="633759"/>
            <a:chOff x="552" y="442"/>
            <a:chExt cx="2736" cy="288"/>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内容占位符 3"/>
          <p:cNvPicPr/>
          <p:nvPr/>
        </p:nvPicPr>
        <p:blipFill>
          <a:blip r:embed="rId1" cstate="print"/>
          <a:stretch>
            <a:fillRect/>
          </a:stretch>
        </p:blipFill>
        <p:spPr>
          <a:xfrm>
            <a:off x="252316" y="2349187"/>
            <a:ext cx="8494885" cy="4120205"/>
          </a:xfrm>
          <a:prstGeom prst="rect">
            <a:avLst/>
          </a:prstGeom>
          <a:ln>
            <a:noFill/>
          </a:ln>
        </p:spPr>
      </p:pic>
      <p:sp>
        <p:nvSpPr>
          <p:cNvPr id="120" name="CustomShape 2"/>
          <p:cNvSpPr/>
          <p:nvPr/>
        </p:nvSpPr>
        <p:spPr>
          <a:xfrm>
            <a:off x="612253" y="1628953"/>
            <a:ext cx="6982788"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FF0000"/>
                </a:solidFill>
                <a:uFill>
                  <a:solidFill>
                    <a:srgbClr val="FFFFFF"/>
                  </a:solidFill>
                </a:uFill>
                <a:latin typeface="仿宋" panose="02010609060101010101" pitchFamily="49" charset="-122"/>
                <a:ea typeface="仿宋" panose="02010609060101010101" pitchFamily="49" charset="-122"/>
              </a:rPr>
              <a:t>——</a:t>
            </a:r>
            <a:r>
              <a:rPr lang="en-US" sz="2400" b="1" spc="-1" dirty="0" err="1">
                <a:solidFill>
                  <a:srgbClr val="FF0000"/>
                </a:solidFill>
                <a:uFill>
                  <a:solidFill>
                    <a:srgbClr val="FFFFFF"/>
                  </a:solidFill>
                </a:uFill>
                <a:latin typeface="仿宋" panose="02010609060101010101" pitchFamily="49" charset="-122"/>
                <a:ea typeface="仿宋" panose="02010609060101010101" pitchFamily="49" charset="-122"/>
              </a:rPr>
              <a:t>改进中央财政科研项目资金管理之三</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121" name="CustomShape 3"/>
          <p:cNvSpPr/>
          <p:nvPr/>
        </p:nvSpPr>
        <p:spPr>
          <a:xfrm>
            <a:off x="468279" y="981065"/>
            <a:ext cx="8154384"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000000"/>
                </a:solidFill>
                <a:uFill>
                  <a:solidFill>
                    <a:srgbClr val="FFFFFF"/>
                  </a:solidFill>
                </a:uFill>
                <a:latin typeface="仿宋" panose="02010609060101010101" pitchFamily="49" charset="-122"/>
                <a:ea typeface="仿宋" panose="02010609060101010101" pitchFamily="49" charset="-122"/>
              </a:rPr>
              <a:t>（四）中办发〔2016〕50号文</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grpSp>
        <p:nvGrpSpPr>
          <p:cNvPr id="7" name="组合 415745"/>
          <p:cNvGrpSpPr/>
          <p:nvPr/>
        </p:nvGrpSpPr>
        <p:grpSpPr bwMode="auto">
          <a:xfrm>
            <a:off x="1304673" y="196303"/>
            <a:ext cx="7539789" cy="633759"/>
            <a:chOff x="552" y="442"/>
            <a:chExt cx="2736" cy="288"/>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 name="Picture 1"/>
          <p:cNvPicPr/>
          <p:nvPr/>
        </p:nvPicPr>
        <p:blipFill>
          <a:blip r:embed="rId1" cstate="print"/>
          <a:stretch>
            <a:fillRect/>
          </a:stretch>
        </p:blipFill>
        <p:spPr>
          <a:xfrm>
            <a:off x="180329" y="2277200"/>
            <a:ext cx="8782835" cy="3814978"/>
          </a:xfrm>
          <a:prstGeom prst="rect">
            <a:avLst/>
          </a:prstGeom>
          <a:ln>
            <a:noFill/>
          </a:ln>
        </p:spPr>
      </p:pic>
      <p:sp>
        <p:nvSpPr>
          <p:cNvPr id="124" name="CustomShape 2"/>
          <p:cNvSpPr/>
          <p:nvPr/>
        </p:nvSpPr>
        <p:spPr>
          <a:xfrm>
            <a:off x="612247" y="1629133"/>
            <a:ext cx="6982788"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FF0000"/>
                </a:solidFill>
                <a:uFill>
                  <a:solidFill>
                    <a:srgbClr val="FFFFFF"/>
                  </a:solidFill>
                </a:uFill>
                <a:latin typeface="仿宋" panose="02010609060101010101" pitchFamily="49" charset="-122"/>
                <a:ea typeface="仿宋" panose="02010609060101010101" pitchFamily="49" charset="-122"/>
              </a:rPr>
              <a:t>——</a:t>
            </a:r>
            <a:r>
              <a:rPr lang="en-US" sz="2400" b="1" spc="-1" dirty="0" err="1">
                <a:solidFill>
                  <a:srgbClr val="FF0000"/>
                </a:solidFill>
                <a:uFill>
                  <a:solidFill>
                    <a:srgbClr val="FFFFFF"/>
                  </a:solidFill>
                </a:uFill>
                <a:latin typeface="仿宋" panose="02010609060101010101" pitchFamily="49" charset="-122"/>
                <a:ea typeface="仿宋" panose="02010609060101010101" pitchFamily="49" charset="-122"/>
              </a:rPr>
              <a:t>改进中央财政科研项目资金管理之四</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125" name="CustomShape 3"/>
          <p:cNvSpPr/>
          <p:nvPr/>
        </p:nvSpPr>
        <p:spPr>
          <a:xfrm>
            <a:off x="468279" y="981065"/>
            <a:ext cx="8154384"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000000"/>
                </a:solidFill>
                <a:uFill>
                  <a:solidFill>
                    <a:srgbClr val="FFFFFF"/>
                  </a:solidFill>
                </a:uFill>
                <a:latin typeface="仿宋" panose="02010609060101010101" pitchFamily="49" charset="-122"/>
                <a:ea typeface="仿宋" panose="02010609060101010101" pitchFamily="49" charset="-122"/>
              </a:rPr>
              <a:t>（四）中办发〔2016〕50号文</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grpSp>
        <p:nvGrpSpPr>
          <p:cNvPr id="7" name="组合 415745"/>
          <p:cNvGrpSpPr/>
          <p:nvPr/>
        </p:nvGrpSpPr>
        <p:grpSpPr bwMode="auto">
          <a:xfrm>
            <a:off x="1304673" y="196303"/>
            <a:ext cx="7539789" cy="633759"/>
            <a:chOff x="552" y="442"/>
            <a:chExt cx="2736" cy="288"/>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 name="Picture 1"/>
          <p:cNvPicPr/>
          <p:nvPr/>
        </p:nvPicPr>
        <p:blipFill>
          <a:blip r:embed="rId1" cstate="print"/>
          <a:stretch>
            <a:fillRect/>
          </a:stretch>
        </p:blipFill>
        <p:spPr>
          <a:xfrm>
            <a:off x="252316" y="2349187"/>
            <a:ext cx="8638860" cy="3527028"/>
          </a:xfrm>
          <a:prstGeom prst="rect">
            <a:avLst/>
          </a:prstGeom>
          <a:ln>
            <a:noFill/>
          </a:ln>
        </p:spPr>
      </p:pic>
      <p:sp>
        <p:nvSpPr>
          <p:cNvPr id="128" name="CustomShape 2"/>
          <p:cNvSpPr/>
          <p:nvPr/>
        </p:nvSpPr>
        <p:spPr>
          <a:xfrm>
            <a:off x="612253" y="1628953"/>
            <a:ext cx="6982788"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FF0000"/>
                </a:solidFill>
                <a:uFill>
                  <a:solidFill>
                    <a:srgbClr val="FFFFFF"/>
                  </a:solidFill>
                </a:uFill>
                <a:latin typeface="仿宋" panose="02010609060101010101" pitchFamily="49" charset="-122"/>
                <a:ea typeface="仿宋" panose="02010609060101010101" pitchFamily="49" charset="-122"/>
              </a:rPr>
              <a:t>——</a:t>
            </a:r>
            <a:r>
              <a:rPr lang="en-US" sz="2400" b="1" spc="-1" dirty="0" err="1">
                <a:solidFill>
                  <a:srgbClr val="FF0000"/>
                </a:solidFill>
                <a:uFill>
                  <a:solidFill>
                    <a:srgbClr val="FFFFFF"/>
                  </a:solidFill>
                </a:uFill>
                <a:latin typeface="仿宋" panose="02010609060101010101" pitchFamily="49" charset="-122"/>
                <a:ea typeface="仿宋" panose="02010609060101010101" pitchFamily="49" charset="-122"/>
              </a:rPr>
              <a:t>改进中央财政科研项目资金管理之五</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129" name="CustomShape 3"/>
          <p:cNvSpPr/>
          <p:nvPr/>
        </p:nvSpPr>
        <p:spPr>
          <a:xfrm>
            <a:off x="468279" y="981065"/>
            <a:ext cx="8154384"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000000"/>
                </a:solidFill>
                <a:uFill>
                  <a:solidFill>
                    <a:srgbClr val="FFFFFF"/>
                  </a:solidFill>
                </a:uFill>
                <a:latin typeface="仿宋" panose="02010609060101010101" pitchFamily="49" charset="-122"/>
                <a:ea typeface="仿宋" panose="02010609060101010101" pitchFamily="49" charset="-122"/>
              </a:rPr>
              <a:t>（四）中办发〔2016〕50号文</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grpSp>
        <p:nvGrpSpPr>
          <p:cNvPr id="7" name="组合 415745"/>
          <p:cNvGrpSpPr/>
          <p:nvPr/>
        </p:nvGrpSpPr>
        <p:grpSpPr bwMode="auto">
          <a:xfrm>
            <a:off x="1304673" y="196303"/>
            <a:ext cx="7539789" cy="633759"/>
            <a:chOff x="552" y="442"/>
            <a:chExt cx="2736" cy="288"/>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Picture 1"/>
          <p:cNvPicPr/>
          <p:nvPr/>
        </p:nvPicPr>
        <p:blipFill>
          <a:blip r:embed="rId1" cstate="print"/>
          <a:stretch>
            <a:fillRect/>
          </a:stretch>
        </p:blipFill>
        <p:spPr>
          <a:xfrm>
            <a:off x="252316" y="2277200"/>
            <a:ext cx="8422898" cy="4061535"/>
          </a:xfrm>
          <a:prstGeom prst="rect">
            <a:avLst/>
          </a:prstGeom>
          <a:ln>
            <a:noFill/>
          </a:ln>
        </p:spPr>
      </p:pic>
      <p:sp>
        <p:nvSpPr>
          <p:cNvPr id="132" name="CustomShape 2"/>
          <p:cNvSpPr/>
          <p:nvPr/>
        </p:nvSpPr>
        <p:spPr>
          <a:xfrm>
            <a:off x="612253" y="1556965"/>
            <a:ext cx="6982788"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FF0000"/>
                </a:solidFill>
                <a:uFill>
                  <a:solidFill>
                    <a:srgbClr val="FFFFFF"/>
                  </a:solidFill>
                </a:uFill>
                <a:latin typeface="仿宋" panose="02010609060101010101" pitchFamily="49" charset="-122"/>
                <a:ea typeface="仿宋" panose="02010609060101010101" pitchFamily="49" charset="-122"/>
              </a:rPr>
              <a:t>——</a:t>
            </a:r>
            <a:r>
              <a:rPr lang="en-US" sz="2400" b="1" spc="-1" dirty="0" err="1">
                <a:solidFill>
                  <a:srgbClr val="FF0000"/>
                </a:solidFill>
                <a:uFill>
                  <a:solidFill>
                    <a:srgbClr val="FFFFFF"/>
                  </a:solidFill>
                </a:uFill>
                <a:latin typeface="仿宋" panose="02010609060101010101" pitchFamily="49" charset="-122"/>
                <a:ea typeface="仿宋" panose="02010609060101010101" pitchFamily="49" charset="-122"/>
              </a:rPr>
              <a:t>完善中央高校、科研院所差旅会议管理之一</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133" name="CustomShape 3"/>
          <p:cNvSpPr/>
          <p:nvPr/>
        </p:nvSpPr>
        <p:spPr>
          <a:xfrm>
            <a:off x="468279" y="981065"/>
            <a:ext cx="8154384"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000000"/>
                </a:solidFill>
                <a:uFill>
                  <a:solidFill>
                    <a:srgbClr val="FFFFFF"/>
                  </a:solidFill>
                </a:uFill>
                <a:latin typeface="仿宋" panose="02010609060101010101" pitchFamily="49" charset="-122"/>
                <a:ea typeface="仿宋" panose="02010609060101010101" pitchFamily="49" charset="-122"/>
              </a:rPr>
              <a:t>（四）中办发〔2016〕50号文</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grpSp>
        <p:nvGrpSpPr>
          <p:cNvPr id="7" name="组合 415745"/>
          <p:cNvGrpSpPr/>
          <p:nvPr/>
        </p:nvGrpSpPr>
        <p:grpSpPr bwMode="auto">
          <a:xfrm>
            <a:off x="1304673" y="196303"/>
            <a:ext cx="7539789" cy="633759"/>
            <a:chOff x="552" y="442"/>
            <a:chExt cx="2736" cy="288"/>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CustomShape 2"/>
          <p:cNvSpPr/>
          <p:nvPr/>
        </p:nvSpPr>
        <p:spPr>
          <a:xfrm>
            <a:off x="612253" y="1628953"/>
            <a:ext cx="6982788"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FF0000"/>
                </a:solidFill>
                <a:uFill>
                  <a:solidFill>
                    <a:srgbClr val="FFFFFF"/>
                  </a:solidFill>
                </a:uFill>
                <a:latin typeface="仿宋" panose="02010609060101010101" pitchFamily="49" charset="-122"/>
                <a:ea typeface="仿宋" panose="02010609060101010101" pitchFamily="49" charset="-122"/>
              </a:rPr>
              <a:t>——</a:t>
            </a:r>
            <a:r>
              <a:rPr lang="en-US" sz="2400" b="1" spc="-1" dirty="0" err="1">
                <a:solidFill>
                  <a:srgbClr val="FF0000"/>
                </a:solidFill>
                <a:uFill>
                  <a:solidFill>
                    <a:srgbClr val="FFFFFF"/>
                  </a:solidFill>
                </a:uFill>
                <a:latin typeface="仿宋" panose="02010609060101010101" pitchFamily="49" charset="-122"/>
                <a:ea typeface="仿宋" panose="02010609060101010101" pitchFamily="49" charset="-122"/>
              </a:rPr>
              <a:t>完善中央高校、科研院所差旅会议管理之二</a:t>
            </a:r>
            <a:endParaRPr lang="en-US" sz="2400" b="1"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pic>
        <p:nvPicPr>
          <p:cNvPr id="136" name="Picture 1"/>
          <p:cNvPicPr/>
          <p:nvPr/>
        </p:nvPicPr>
        <p:blipFill>
          <a:blip r:embed="rId1" cstate="print"/>
          <a:stretch>
            <a:fillRect/>
          </a:stretch>
        </p:blipFill>
        <p:spPr>
          <a:xfrm>
            <a:off x="396291" y="2205212"/>
            <a:ext cx="8350910" cy="4246903"/>
          </a:xfrm>
          <a:prstGeom prst="rect">
            <a:avLst/>
          </a:prstGeom>
          <a:ln>
            <a:noFill/>
          </a:ln>
        </p:spPr>
      </p:pic>
      <p:sp>
        <p:nvSpPr>
          <p:cNvPr id="137" name="CustomShape 3"/>
          <p:cNvSpPr/>
          <p:nvPr/>
        </p:nvSpPr>
        <p:spPr>
          <a:xfrm>
            <a:off x="468279" y="981065"/>
            <a:ext cx="8154384"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000000"/>
                </a:solidFill>
                <a:uFill>
                  <a:solidFill>
                    <a:srgbClr val="FFFFFF"/>
                  </a:solidFill>
                </a:uFill>
                <a:latin typeface="仿宋" panose="02010609060101010101" pitchFamily="49" charset="-122"/>
                <a:ea typeface="仿宋" panose="02010609060101010101" pitchFamily="49" charset="-122"/>
              </a:rPr>
              <a:t>（四）中办发〔2016〕50号文</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grpSp>
        <p:nvGrpSpPr>
          <p:cNvPr id="7" name="组合 415745"/>
          <p:cNvGrpSpPr/>
          <p:nvPr/>
        </p:nvGrpSpPr>
        <p:grpSpPr bwMode="auto">
          <a:xfrm>
            <a:off x="1304673" y="196303"/>
            <a:ext cx="7539789" cy="633759"/>
            <a:chOff x="552" y="442"/>
            <a:chExt cx="2736" cy="288"/>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 name="Picture 1"/>
          <p:cNvPicPr/>
          <p:nvPr/>
        </p:nvPicPr>
        <p:blipFill>
          <a:blip r:embed="rId1" cstate="print"/>
          <a:stretch>
            <a:fillRect/>
          </a:stretch>
        </p:blipFill>
        <p:spPr>
          <a:xfrm>
            <a:off x="180328" y="2205213"/>
            <a:ext cx="8854823" cy="4174915"/>
          </a:xfrm>
          <a:prstGeom prst="rect">
            <a:avLst/>
          </a:prstGeom>
          <a:ln>
            <a:noFill/>
          </a:ln>
        </p:spPr>
      </p:pic>
      <p:sp>
        <p:nvSpPr>
          <p:cNvPr id="140" name="CustomShape 2"/>
          <p:cNvSpPr/>
          <p:nvPr/>
        </p:nvSpPr>
        <p:spPr>
          <a:xfrm>
            <a:off x="684241" y="1556965"/>
            <a:ext cx="7990613"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200" b="1" spc="-1" dirty="0">
                <a:solidFill>
                  <a:srgbClr val="FF0000"/>
                </a:solidFill>
                <a:uFill>
                  <a:solidFill>
                    <a:srgbClr val="FFFFFF"/>
                  </a:solidFill>
                </a:uFill>
                <a:latin typeface="仿宋" panose="02010609060101010101" pitchFamily="49" charset="-122"/>
                <a:ea typeface="仿宋" panose="02010609060101010101" pitchFamily="49" charset="-122"/>
              </a:rPr>
              <a:t>——</a:t>
            </a:r>
            <a:r>
              <a:rPr lang="en-US" sz="2200" b="1" spc="-1" dirty="0" err="1">
                <a:solidFill>
                  <a:srgbClr val="FF0000"/>
                </a:solidFill>
                <a:uFill>
                  <a:solidFill>
                    <a:srgbClr val="FFFFFF"/>
                  </a:solidFill>
                </a:uFill>
                <a:latin typeface="仿宋" panose="02010609060101010101" pitchFamily="49" charset="-122"/>
                <a:ea typeface="仿宋" panose="02010609060101010101" pitchFamily="49" charset="-122"/>
              </a:rPr>
              <a:t>完善中央高校、科研院所科研仪器设备采购管理之一、二</a:t>
            </a:r>
            <a:endParaRPr lang="en-US" sz="22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141" name="CustomShape 3"/>
          <p:cNvSpPr/>
          <p:nvPr/>
        </p:nvSpPr>
        <p:spPr>
          <a:xfrm>
            <a:off x="468279" y="981065"/>
            <a:ext cx="8154384"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000000"/>
                </a:solidFill>
                <a:uFill>
                  <a:solidFill>
                    <a:srgbClr val="FFFFFF"/>
                  </a:solidFill>
                </a:uFill>
                <a:latin typeface="仿宋" panose="02010609060101010101" pitchFamily="49" charset="-122"/>
                <a:ea typeface="仿宋" panose="02010609060101010101" pitchFamily="49" charset="-122"/>
              </a:rPr>
              <a:t>（四）中办发〔2016〕50号文</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grpSp>
        <p:nvGrpSpPr>
          <p:cNvPr id="7" name="组合 415745"/>
          <p:cNvGrpSpPr/>
          <p:nvPr/>
        </p:nvGrpSpPr>
        <p:grpSpPr bwMode="auto">
          <a:xfrm>
            <a:off x="1304673" y="196303"/>
            <a:ext cx="7539789" cy="633759"/>
            <a:chOff x="552" y="442"/>
            <a:chExt cx="2736" cy="288"/>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idx="1"/>
          </p:nvPr>
        </p:nvSpPr>
        <p:spPr/>
        <p:txBody>
          <a:bodyPr>
            <a:normAutofit/>
          </a:bodyPr>
          <a:lstStyle/>
          <a:p>
            <a:pPr marL="0" indent="0">
              <a:lnSpc>
                <a:spcPct val="100000"/>
              </a:lnSpc>
              <a:buNone/>
            </a:pPr>
            <a:r>
              <a:rPr lang="zh-CN" altLang="en-US" sz="2400" dirty="0">
                <a:solidFill>
                  <a:srgbClr val="C00000"/>
                </a:solidFill>
                <a:latin typeface="+mn-ea"/>
              </a:rPr>
              <a:t>    </a:t>
            </a:r>
            <a:r>
              <a:rPr lang="zh-CN" altLang="en-US" b="1" dirty="0">
                <a:solidFill>
                  <a:srgbClr val="FF0000"/>
                </a:solidFill>
                <a:latin typeface="+mn-ea"/>
              </a:rPr>
              <a:t>申请和完成科研项目是教师工作的核心内容之一，</a:t>
            </a:r>
            <a:r>
              <a:rPr lang="zh-CN" altLang="en-US" dirty="0">
                <a:latin typeface="+mn-ea"/>
              </a:rPr>
              <a:t>在科研活动中占有重要地位。</a:t>
            </a:r>
            <a:br>
              <a:rPr lang="en-US" altLang="zh-CN" dirty="0">
                <a:latin typeface="+mn-ea"/>
              </a:rPr>
            </a:br>
            <a:r>
              <a:rPr lang="en-US" altLang="zh-CN" dirty="0">
                <a:latin typeface="+mn-ea"/>
              </a:rPr>
              <a:t>    </a:t>
            </a:r>
            <a:r>
              <a:rPr lang="zh-CN" altLang="en-US" dirty="0">
                <a:latin typeface="+mn-ea"/>
              </a:rPr>
              <a:t>各类项目均有自己的管理办法，但在工作流程上一般都有</a:t>
            </a:r>
            <a:r>
              <a:rPr lang="zh-CN" altLang="en-US" b="1" dirty="0">
                <a:solidFill>
                  <a:srgbClr val="FF0000"/>
                </a:solidFill>
                <a:latin typeface="+mn-ea"/>
              </a:rPr>
              <a:t>申报</a:t>
            </a:r>
            <a:r>
              <a:rPr lang="en-US" altLang="zh-CN" b="1" dirty="0">
                <a:solidFill>
                  <a:srgbClr val="FF0000"/>
                </a:solidFill>
                <a:latin typeface="+mn-ea"/>
              </a:rPr>
              <a:t>—</a:t>
            </a:r>
            <a:r>
              <a:rPr lang="zh-CN" altLang="en-US" b="1" dirty="0">
                <a:solidFill>
                  <a:srgbClr val="FF0000"/>
                </a:solidFill>
                <a:latin typeface="+mn-ea"/>
              </a:rPr>
              <a:t>评审</a:t>
            </a:r>
            <a:r>
              <a:rPr lang="en-US" altLang="zh-CN" b="1" dirty="0">
                <a:solidFill>
                  <a:srgbClr val="FF0000"/>
                </a:solidFill>
                <a:latin typeface="+mn-ea"/>
              </a:rPr>
              <a:t>—</a:t>
            </a:r>
            <a:r>
              <a:rPr lang="zh-CN" altLang="en-US" b="1" dirty="0">
                <a:solidFill>
                  <a:srgbClr val="FF0000"/>
                </a:solidFill>
                <a:latin typeface="+mn-ea"/>
              </a:rPr>
              <a:t>立项</a:t>
            </a:r>
            <a:r>
              <a:rPr lang="en-US" altLang="zh-CN" b="1" dirty="0">
                <a:solidFill>
                  <a:srgbClr val="FF0000"/>
                </a:solidFill>
                <a:latin typeface="+mn-ea"/>
              </a:rPr>
              <a:t>—</a:t>
            </a:r>
            <a:r>
              <a:rPr lang="zh-CN" altLang="en-US" b="1" dirty="0">
                <a:solidFill>
                  <a:srgbClr val="FF0000"/>
                </a:solidFill>
                <a:latin typeface="+mn-ea"/>
              </a:rPr>
              <a:t>执行</a:t>
            </a:r>
            <a:r>
              <a:rPr lang="en-US" altLang="zh-CN" b="1" dirty="0">
                <a:solidFill>
                  <a:srgbClr val="FF0000"/>
                </a:solidFill>
                <a:latin typeface="+mn-ea"/>
              </a:rPr>
              <a:t>—</a:t>
            </a:r>
            <a:r>
              <a:rPr lang="zh-CN" altLang="en-US" b="1" dirty="0">
                <a:solidFill>
                  <a:srgbClr val="FF0000"/>
                </a:solidFill>
                <a:latin typeface="+mn-ea"/>
              </a:rPr>
              <a:t>结项五个环节，</a:t>
            </a:r>
            <a:r>
              <a:rPr lang="zh-CN" altLang="en-US" dirty="0">
                <a:latin typeface="+mn-ea"/>
              </a:rPr>
              <a:t>个别类别的项目还要进行</a:t>
            </a:r>
            <a:r>
              <a:rPr lang="zh-CN" altLang="en-US" b="1" dirty="0">
                <a:solidFill>
                  <a:srgbClr val="FF0000"/>
                </a:solidFill>
                <a:latin typeface="+mn-ea"/>
              </a:rPr>
              <a:t>中期检查或者年度检查。</a:t>
            </a:r>
            <a:endParaRPr lang="zh-CN" altLang="en-US" b="1" dirty="0">
              <a:solidFill>
                <a:srgbClr val="FF0000"/>
              </a:solidFill>
              <a:latin typeface="+mn-ea"/>
            </a:endParaRPr>
          </a:p>
        </p:txBody>
      </p:sp>
      <p:grpSp>
        <p:nvGrpSpPr>
          <p:cNvPr id="4" name="组合 415745"/>
          <p:cNvGrpSpPr/>
          <p:nvPr/>
        </p:nvGrpSpPr>
        <p:grpSpPr bwMode="auto">
          <a:xfrm>
            <a:off x="2054061" y="672751"/>
            <a:ext cx="5762154" cy="635958"/>
            <a:chOff x="552" y="441"/>
            <a:chExt cx="2736" cy="289"/>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一、科研项目资助体系</a:t>
              </a:r>
              <a:endParaRPr lang="zh-CN" altLang="en-US" sz="2800" b="1" dirty="0">
                <a:latin typeface="仿宋" panose="02010609060101010101" pitchFamily="49" charset="-122"/>
                <a:ea typeface="仿宋" panose="02010609060101010101" pitchFamily="49" charset="-122"/>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 name="Picture 1"/>
          <p:cNvPicPr/>
          <p:nvPr/>
        </p:nvPicPr>
        <p:blipFill>
          <a:blip r:embed="rId1" cstate="print"/>
          <a:stretch>
            <a:fillRect/>
          </a:stretch>
        </p:blipFill>
        <p:spPr>
          <a:xfrm>
            <a:off x="468279" y="2205212"/>
            <a:ext cx="8350910" cy="4102928"/>
          </a:xfrm>
          <a:prstGeom prst="rect">
            <a:avLst/>
          </a:prstGeom>
          <a:ln>
            <a:noFill/>
          </a:ln>
        </p:spPr>
      </p:pic>
      <p:sp>
        <p:nvSpPr>
          <p:cNvPr id="144" name="CustomShape 2"/>
          <p:cNvSpPr/>
          <p:nvPr/>
        </p:nvSpPr>
        <p:spPr>
          <a:xfrm>
            <a:off x="612253" y="1484978"/>
            <a:ext cx="7990613"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200" b="1" spc="-1" dirty="0">
                <a:solidFill>
                  <a:srgbClr val="FF0000"/>
                </a:solidFill>
                <a:uFill>
                  <a:solidFill>
                    <a:srgbClr val="FFFFFF"/>
                  </a:solidFill>
                </a:uFill>
                <a:latin typeface="仿宋" panose="02010609060101010101" pitchFamily="49" charset="-122"/>
                <a:ea typeface="仿宋" panose="02010609060101010101" pitchFamily="49" charset="-122"/>
              </a:rPr>
              <a:t>——</a:t>
            </a:r>
            <a:r>
              <a:rPr lang="en-US" sz="2200" b="1" spc="-1" dirty="0" err="1">
                <a:solidFill>
                  <a:srgbClr val="FF0000"/>
                </a:solidFill>
                <a:uFill>
                  <a:solidFill>
                    <a:srgbClr val="FFFFFF"/>
                  </a:solidFill>
                </a:uFill>
                <a:latin typeface="仿宋" panose="02010609060101010101" pitchFamily="49" charset="-122"/>
                <a:ea typeface="仿宋" panose="02010609060101010101" pitchFamily="49" charset="-122"/>
              </a:rPr>
              <a:t>完善中央高校、科研院所基本建设项目管理之一、二</a:t>
            </a:r>
            <a:endParaRPr lang="en-US" sz="22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145" name="CustomShape 3"/>
          <p:cNvSpPr/>
          <p:nvPr/>
        </p:nvSpPr>
        <p:spPr>
          <a:xfrm>
            <a:off x="468279" y="837090"/>
            <a:ext cx="8154384"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uFill>
                  <a:solidFill>
                    <a:srgbClr val="FFFFFF"/>
                  </a:solidFill>
                </a:uFill>
                <a:latin typeface="仿宋" panose="02010609060101010101" pitchFamily="49" charset="-122"/>
                <a:ea typeface="仿宋" panose="02010609060101010101" pitchFamily="49" charset="-122"/>
              </a:rPr>
              <a:t>（四）中办发〔2016〕50号文</a:t>
            </a:r>
            <a:endParaRPr lang="en-US" sz="2400" spc="-1" dirty="0">
              <a:uFill>
                <a:solidFill>
                  <a:srgbClr val="FFFFFF"/>
                </a:solidFill>
              </a:uFill>
              <a:latin typeface="仿宋" panose="02010609060101010101" pitchFamily="49" charset="-122"/>
              <a:ea typeface="仿宋" panose="02010609060101010101" pitchFamily="49" charset="-122"/>
            </a:endParaRPr>
          </a:p>
        </p:txBody>
      </p:sp>
      <p:grpSp>
        <p:nvGrpSpPr>
          <p:cNvPr id="7" name="组合 415745"/>
          <p:cNvGrpSpPr/>
          <p:nvPr/>
        </p:nvGrpSpPr>
        <p:grpSpPr bwMode="auto">
          <a:xfrm>
            <a:off x="1304673" y="196303"/>
            <a:ext cx="7539789" cy="633759"/>
            <a:chOff x="552" y="442"/>
            <a:chExt cx="2736" cy="288"/>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 name="Picture 1"/>
          <p:cNvPicPr/>
          <p:nvPr/>
        </p:nvPicPr>
        <p:blipFill>
          <a:blip r:embed="rId1" cstate="print"/>
          <a:stretch>
            <a:fillRect/>
          </a:stretch>
        </p:blipFill>
        <p:spPr>
          <a:xfrm>
            <a:off x="252316" y="2277200"/>
            <a:ext cx="8278923" cy="3599735"/>
          </a:xfrm>
          <a:prstGeom prst="rect">
            <a:avLst/>
          </a:prstGeom>
          <a:ln>
            <a:noFill/>
          </a:ln>
        </p:spPr>
      </p:pic>
      <p:sp>
        <p:nvSpPr>
          <p:cNvPr id="148" name="CustomShape 2"/>
          <p:cNvSpPr/>
          <p:nvPr/>
        </p:nvSpPr>
        <p:spPr>
          <a:xfrm>
            <a:off x="612253" y="1556965"/>
            <a:ext cx="7990613"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200" b="1" spc="-1" dirty="0">
                <a:solidFill>
                  <a:srgbClr val="FF0000"/>
                </a:solidFill>
                <a:uFill>
                  <a:solidFill>
                    <a:srgbClr val="FFFFFF"/>
                  </a:solidFill>
                </a:uFill>
                <a:latin typeface="仿宋" panose="02010609060101010101" pitchFamily="49" charset="-122"/>
                <a:ea typeface="仿宋" panose="02010609060101010101" pitchFamily="49" charset="-122"/>
              </a:rPr>
              <a:t>——</a:t>
            </a:r>
            <a:r>
              <a:rPr lang="en-US" sz="2200" b="1" spc="-1" dirty="0" err="1">
                <a:solidFill>
                  <a:srgbClr val="FF0000"/>
                </a:solidFill>
                <a:uFill>
                  <a:solidFill>
                    <a:srgbClr val="FFFFFF"/>
                  </a:solidFill>
                </a:uFill>
                <a:latin typeface="仿宋" panose="02010609060101010101" pitchFamily="49" charset="-122"/>
                <a:ea typeface="仿宋" panose="02010609060101010101" pitchFamily="49" charset="-122"/>
              </a:rPr>
              <a:t>规范管理、改进服务之一</a:t>
            </a:r>
            <a:endParaRPr lang="en-US" sz="22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149" name="CustomShape 3"/>
          <p:cNvSpPr/>
          <p:nvPr/>
        </p:nvSpPr>
        <p:spPr>
          <a:xfrm>
            <a:off x="468279" y="981065"/>
            <a:ext cx="8154384"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dirty="0">
                <a:solidFill>
                  <a:srgbClr val="000000"/>
                </a:solidFill>
                <a:uFill>
                  <a:solidFill>
                    <a:srgbClr val="FFFFFF"/>
                  </a:solidFill>
                </a:uFill>
                <a:latin typeface="仿宋" panose="02010609060101010101" pitchFamily="49" charset="-122"/>
                <a:ea typeface="仿宋" panose="02010609060101010101" pitchFamily="49" charset="-122"/>
              </a:rPr>
              <a:t>（四）中办发〔2016〕50号文</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grpSp>
        <p:nvGrpSpPr>
          <p:cNvPr id="7" name="组合 415745"/>
          <p:cNvGrpSpPr/>
          <p:nvPr/>
        </p:nvGrpSpPr>
        <p:grpSpPr bwMode="auto">
          <a:xfrm>
            <a:off x="1304673" y="196303"/>
            <a:ext cx="7539789" cy="633759"/>
            <a:chOff x="552" y="442"/>
            <a:chExt cx="2736" cy="288"/>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Picture 1"/>
          <p:cNvPicPr/>
          <p:nvPr/>
        </p:nvPicPr>
        <p:blipFill>
          <a:blip r:embed="rId1" cstate="print"/>
          <a:stretch>
            <a:fillRect/>
          </a:stretch>
        </p:blipFill>
        <p:spPr>
          <a:xfrm>
            <a:off x="324303" y="2493163"/>
            <a:ext cx="8566873" cy="3834774"/>
          </a:xfrm>
          <a:prstGeom prst="rect">
            <a:avLst/>
          </a:prstGeom>
          <a:ln>
            <a:noFill/>
          </a:ln>
        </p:spPr>
      </p:pic>
      <p:sp>
        <p:nvSpPr>
          <p:cNvPr id="152" name="CustomShape 2"/>
          <p:cNvSpPr/>
          <p:nvPr/>
        </p:nvSpPr>
        <p:spPr>
          <a:xfrm>
            <a:off x="612253" y="1700940"/>
            <a:ext cx="7990613"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200" b="1" spc="-1">
                <a:solidFill>
                  <a:srgbClr val="FF0000"/>
                </a:solidFill>
                <a:uFill>
                  <a:solidFill>
                    <a:srgbClr val="FFFFFF"/>
                  </a:solidFill>
                </a:uFill>
                <a:latin typeface="仿宋" panose="02010609060101010101" pitchFamily="49" charset="-122"/>
                <a:ea typeface="仿宋" panose="02010609060101010101" pitchFamily="49" charset="-122"/>
              </a:rPr>
              <a:t>——规范管理、改进服务之二</a:t>
            </a:r>
            <a:endParaRPr lang="en-US" sz="2200" spc="-1">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153" name="CustomShape 3"/>
          <p:cNvSpPr/>
          <p:nvPr/>
        </p:nvSpPr>
        <p:spPr>
          <a:xfrm>
            <a:off x="468279" y="981065"/>
            <a:ext cx="8154384"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a:uFill>
                  <a:solidFill>
                    <a:srgbClr val="FFFFFF"/>
                  </a:solidFill>
                </a:uFill>
                <a:latin typeface="仿宋" panose="02010609060101010101" pitchFamily="49" charset="-122"/>
                <a:ea typeface="仿宋" panose="02010609060101010101" pitchFamily="49" charset="-122"/>
              </a:rPr>
              <a:t>（四）中办发〔2016〕50号文</a:t>
            </a:r>
            <a:endParaRPr lang="en-US" sz="2400" spc="-1">
              <a:uFill>
                <a:solidFill>
                  <a:srgbClr val="FFFFFF"/>
                </a:solidFill>
              </a:uFill>
              <a:latin typeface="仿宋" panose="02010609060101010101" pitchFamily="49" charset="-122"/>
              <a:ea typeface="仿宋" panose="02010609060101010101" pitchFamily="49" charset="-122"/>
            </a:endParaRPr>
          </a:p>
        </p:txBody>
      </p:sp>
      <p:grpSp>
        <p:nvGrpSpPr>
          <p:cNvPr id="7" name="组合 415745"/>
          <p:cNvGrpSpPr/>
          <p:nvPr/>
        </p:nvGrpSpPr>
        <p:grpSpPr bwMode="auto">
          <a:xfrm>
            <a:off x="1304673" y="196303"/>
            <a:ext cx="7539789" cy="633759"/>
            <a:chOff x="552" y="442"/>
            <a:chExt cx="2736" cy="288"/>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Picture 1"/>
          <p:cNvPicPr/>
          <p:nvPr/>
        </p:nvPicPr>
        <p:blipFill>
          <a:blip r:embed="rId1" cstate="print"/>
          <a:stretch>
            <a:fillRect/>
          </a:stretch>
        </p:blipFill>
        <p:spPr>
          <a:xfrm>
            <a:off x="252316" y="2349187"/>
            <a:ext cx="8494885" cy="4003945"/>
          </a:xfrm>
          <a:prstGeom prst="rect">
            <a:avLst/>
          </a:prstGeom>
          <a:ln>
            <a:noFill/>
          </a:ln>
        </p:spPr>
      </p:pic>
      <p:sp>
        <p:nvSpPr>
          <p:cNvPr id="156" name="CustomShape 2"/>
          <p:cNvSpPr/>
          <p:nvPr/>
        </p:nvSpPr>
        <p:spPr>
          <a:xfrm>
            <a:off x="684241" y="1628953"/>
            <a:ext cx="7990613"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200" b="1" spc="-1">
                <a:solidFill>
                  <a:srgbClr val="FF0000"/>
                </a:solidFill>
                <a:uFill>
                  <a:solidFill>
                    <a:srgbClr val="FFFFFF"/>
                  </a:solidFill>
                </a:uFill>
                <a:latin typeface="仿宋" panose="02010609060101010101" pitchFamily="49" charset="-122"/>
                <a:ea typeface="仿宋" panose="02010609060101010101" pitchFamily="49" charset="-122"/>
              </a:rPr>
              <a:t>——规范管理、改进服务之三</a:t>
            </a:r>
            <a:endParaRPr lang="en-US" sz="2200" spc="-1">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157" name="CustomShape 3"/>
          <p:cNvSpPr/>
          <p:nvPr/>
        </p:nvSpPr>
        <p:spPr>
          <a:xfrm>
            <a:off x="468279" y="981065"/>
            <a:ext cx="8154384"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a:solidFill>
                  <a:srgbClr val="000000"/>
                </a:solidFill>
                <a:uFill>
                  <a:solidFill>
                    <a:srgbClr val="FFFFFF"/>
                  </a:solidFill>
                </a:uFill>
                <a:latin typeface="仿宋" panose="02010609060101010101" pitchFamily="49" charset="-122"/>
                <a:ea typeface="仿宋" panose="02010609060101010101" pitchFamily="49" charset="-122"/>
              </a:rPr>
              <a:t>（四）中办发〔2016〕50号文</a:t>
            </a:r>
            <a:endParaRPr lang="en-US" sz="2400" spc="-1">
              <a:solidFill>
                <a:srgbClr val="000000"/>
              </a:solidFill>
              <a:uFill>
                <a:solidFill>
                  <a:srgbClr val="FFFFFF"/>
                </a:solidFill>
              </a:uFill>
              <a:latin typeface="仿宋" panose="02010609060101010101" pitchFamily="49" charset="-122"/>
              <a:ea typeface="仿宋" panose="02010609060101010101" pitchFamily="49" charset="-122"/>
            </a:endParaRPr>
          </a:p>
        </p:txBody>
      </p:sp>
      <p:grpSp>
        <p:nvGrpSpPr>
          <p:cNvPr id="7" name="组合 415745"/>
          <p:cNvGrpSpPr/>
          <p:nvPr/>
        </p:nvGrpSpPr>
        <p:grpSpPr bwMode="auto">
          <a:xfrm>
            <a:off x="1304673" y="196303"/>
            <a:ext cx="7539789" cy="633759"/>
            <a:chOff x="552" y="442"/>
            <a:chExt cx="2736" cy="288"/>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 name="Picture 1"/>
          <p:cNvPicPr/>
          <p:nvPr/>
        </p:nvPicPr>
        <p:blipFill>
          <a:blip r:embed="rId1" cstate="print"/>
          <a:stretch>
            <a:fillRect/>
          </a:stretch>
        </p:blipFill>
        <p:spPr>
          <a:xfrm>
            <a:off x="180328" y="2277200"/>
            <a:ext cx="8710848" cy="4083491"/>
          </a:xfrm>
          <a:prstGeom prst="rect">
            <a:avLst/>
          </a:prstGeom>
          <a:ln>
            <a:noFill/>
          </a:ln>
        </p:spPr>
      </p:pic>
      <p:sp>
        <p:nvSpPr>
          <p:cNvPr id="160" name="CustomShape 2"/>
          <p:cNvSpPr/>
          <p:nvPr/>
        </p:nvSpPr>
        <p:spPr>
          <a:xfrm>
            <a:off x="612253" y="1556965"/>
            <a:ext cx="7990613"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200" b="1" spc="-1">
                <a:solidFill>
                  <a:srgbClr val="FF0000"/>
                </a:solidFill>
                <a:uFill>
                  <a:solidFill>
                    <a:srgbClr val="FFFFFF"/>
                  </a:solidFill>
                </a:uFill>
                <a:latin typeface="仿宋" panose="02010609060101010101" pitchFamily="49" charset="-122"/>
                <a:ea typeface="仿宋" panose="02010609060101010101" pitchFamily="49" charset="-122"/>
              </a:rPr>
              <a:t>——加强制度建设和工作监督、确保政策措施落地见效之一</a:t>
            </a:r>
            <a:endParaRPr lang="en-US" sz="2200" spc="-1">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161" name="CustomShape 3"/>
          <p:cNvSpPr/>
          <p:nvPr/>
        </p:nvSpPr>
        <p:spPr>
          <a:xfrm>
            <a:off x="468279" y="981065"/>
            <a:ext cx="8154384"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a:solidFill>
                  <a:srgbClr val="000000"/>
                </a:solidFill>
                <a:uFill>
                  <a:solidFill>
                    <a:srgbClr val="FFFFFF"/>
                  </a:solidFill>
                </a:uFill>
                <a:latin typeface="仿宋" panose="02010609060101010101" pitchFamily="49" charset="-122"/>
                <a:ea typeface="仿宋" panose="02010609060101010101" pitchFamily="49" charset="-122"/>
              </a:rPr>
              <a:t>（四）中办发〔2016〕50号文</a:t>
            </a:r>
            <a:endParaRPr lang="en-US" sz="2400" spc="-1">
              <a:solidFill>
                <a:srgbClr val="000000"/>
              </a:solidFill>
              <a:uFill>
                <a:solidFill>
                  <a:srgbClr val="FFFFFF"/>
                </a:solidFill>
              </a:uFill>
              <a:latin typeface="仿宋" panose="02010609060101010101" pitchFamily="49" charset="-122"/>
              <a:ea typeface="仿宋" panose="02010609060101010101" pitchFamily="49" charset="-122"/>
            </a:endParaRPr>
          </a:p>
        </p:txBody>
      </p:sp>
      <p:grpSp>
        <p:nvGrpSpPr>
          <p:cNvPr id="7" name="组合 415745"/>
          <p:cNvGrpSpPr/>
          <p:nvPr/>
        </p:nvGrpSpPr>
        <p:grpSpPr bwMode="auto">
          <a:xfrm>
            <a:off x="1304673" y="196303"/>
            <a:ext cx="7539789" cy="633759"/>
            <a:chOff x="552" y="442"/>
            <a:chExt cx="2736" cy="288"/>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内容占位符 3"/>
          <p:cNvPicPr/>
          <p:nvPr/>
        </p:nvPicPr>
        <p:blipFill>
          <a:blip r:embed="rId1" cstate="print"/>
          <a:stretch>
            <a:fillRect/>
          </a:stretch>
        </p:blipFill>
        <p:spPr>
          <a:xfrm>
            <a:off x="625211" y="2421175"/>
            <a:ext cx="7905667" cy="3658045"/>
          </a:xfrm>
          <a:prstGeom prst="rect">
            <a:avLst/>
          </a:prstGeom>
          <a:ln>
            <a:noFill/>
          </a:ln>
        </p:spPr>
      </p:pic>
      <p:sp>
        <p:nvSpPr>
          <p:cNvPr id="164" name="CustomShape 2"/>
          <p:cNvSpPr/>
          <p:nvPr/>
        </p:nvSpPr>
        <p:spPr>
          <a:xfrm>
            <a:off x="612253" y="1556965"/>
            <a:ext cx="7990613"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200" b="1" spc="-1">
                <a:solidFill>
                  <a:srgbClr val="FF0000"/>
                </a:solidFill>
                <a:uFill>
                  <a:solidFill>
                    <a:srgbClr val="FFFFFF"/>
                  </a:solidFill>
                </a:uFill>
                <a:latin typeface="仿宋" panose="02010609060101010101" pitchFamily="49" charset="-122"/>
                <a:ea typeface="仿宋" panose="02010609060101010101" pitchFamily="49" charset="-122"/>
              </a:rPr>
              <a:t>——加强制度建设和工作监督、确保政策措施落地见效之二</a:t>
            </a:r>
            <a:endParaRPr lang="en-US" sz="2200" spc="-1">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165" name="CustomShape 3"/>
          <p:cNvSpPr/>
          <p:nvPr/>
        </p:nvSpPr>
        <p:spPr>
          <a:xfrm>
            <a:off x="468279" y="981065"/>
            <a:ext cx="8154384" cy="719155"/>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lstStyle/>
          <a:p>
            <a:pPr marL="718820" indent="-718185"/>
            <a:r>
              <a:rPr lang="en-US" sz="2400" b="1" spc="-1">
                <a:solidFill>
                  <a:srgbClr val="000000"/>
                </a:solidFill>
                <a:uFill>
                  <a:solidFill>
                    <a:srgbClr val="FFFFFF"/>
                  </a:solidFill>
                </a:uFill>
                <a:latin typeface="仿宋" panose="02010609060101010101" pitchFamily="49" charset="-122"/>
                <a:ea typeface="仿宋" panose="02010609060101010101" pitchFamily="49" charset="-122"/>
              </a:rPr>
              <a:t>（四）中办发〔2016〕50号文</a:t>
            </a:r>
            <a:endParaRPr lang="en-US" sz="2400" spc="-1">
              <a:solidFill>
                <a:srgbClr val="000000"/>
              </a:solidFill>
              <a:uFill>
                <a:solidFill>
                  <a:srgbClr val="FFFFFF"/>
                </a:solidFill>
              </a:uFill>
              <a:latin typeface="仿宋" panose="02010609060101010101" pitchFamily="49" charset="-122"/>
              <a:ea typeface="仿宋" panose="02010609060101010101" pitchFamily="49" charset="-122"/>
            </a:endParaRPr>
          </a:p>
        </p:txBody>
      </p:sp>
      <p:grpSp>
        <p:nvGrpSpPr>
          <p:cNvPr id="7" name="组合 415745"/>
          <p:cNvGrpSpPr/>
          <p:nvPr/>
        </p:nvGrpSpPr>
        <p:grpSpPr bwMode="auto">
          <a:xfrm>
            <a:off x="1304673" y="196303"/>
            <a:ext cx="7539789" cy="633759"/>
            <a:chOff x="552" y="442"/>
            <a:chExt cx="2736" cy="288"/>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87" y="455"/>
              <a:ext cx="266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一、国家财政科研资金管理改革的精神和要求</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CustomShape 2"/>
          <p:cNvSpPr/>
          <p:nvPr/>
        </p:nvSpPr>
        <p:spPr>
          <a:xfrm>
            <a:off x="632049" y="1585040"/>
            <a:ext cx="2496161" cy="4238244"/>
          </a:xfrm>
          <a:custGeom>
            <a:avLst/>
            <a:gdLst/>
            <a:ahLst/>
            <a:cxnLst/>
            <a:rect l="l" t="t" r="r" b="b"/>
            <a:pathLst>
              <a:path w="1115" h="1486">
                <a:moveTo>
                  <a:pt x="1065" y="0"/>
                </a:moveTo>
                <a:cubicBezTo>
                  <a:pt x="827" y="0"/>
                  <a:pt x="827" y="0"/>
                  <a:pt x="827" y="0"/>
                </a:cubicBezTo>
                <a:cubicBezTo>
                  <a:pt x="826" y="42"/>
                  <a:pt x="791" y="77"/>
                  <a:pt x="748" y="77"/>
                </a:cubicBezTo>
                <a:cubicBezTo>
                  <a:pt x="366" y="77"/>
                  <a:pt x="366" y="77"/>
                  <a:pt x="366" y="77"/>
                </a:cubicBezTo>
                <a:cubicBezTo>
                  <a:pt x="323" y="77"/>
                  <a:pt x="288" y="42"/>
                  <a:pt x="288" y="0"/>
                </a:cubicBezTo>
                <a:cubicBezTo>
                  <a:pt x="50" y="0"/>
                  <a:pt x="50" y="0"/>
                  <a:pt x="50" y="0"/>
                </a:cubicBezTo>
                <a:cubicBezTo>
                  <a:pt x="22" y="0"/>
                  <a:pt x="0" y="22"/>
                  <a:pt x="0" y="49"/>
                </a:cubicBezTo>
                <a:cubicBezTo>
                  <a:pt x="0" y="1436"/>
                  <a:pt x="0" y="1436"/>
                  <a:pt x="0" y="1436"/>
                </a:cubicBezTo>
                <a:cubicBezTo>
                  <a:pt x="0" y="1463"/>
                  <a:pt x="22" y="1486"/>
                  <a:pt x="50" y="1486"/>
                </a:cubicBezTo>
                <a:cubicBezTo>
                  <a:pt x="1065" y="1486"/>
                  <a:pt x="1065" y="1486"/>
                  <a:pt x="1065" y="1486"/>
                </a:cubicBezTo>
                <a:cubicBezTo>
                  <a:pt x="1092" y="1486"/>
                  <a:pt x="1115" y="1463"/>
                  <a:pt x="1115" y="1436"/>
                </a:cubicBezTo>
                <a:cubicBezTo>
                  <a:pt x="1115" y="49"/>
                  <a:pt x="1115" y="49"/>
                  <a:pt x="1115" y="49"/>
                </a:cubicBezTo>
                <a:cubicBezTo>
                  <a:pt x="1115" y="22"/>
                  <a:pt x="1092" y="0"/>
                  <a:pt x="1065" y="0"/>
                </a:cubicBezTo>
                <a:close/>
                <a:moveTo>
                  <a:pt x="1011" y="1382"/>
                </a:moveTo>
                <a:cubicBezTo>
                  <a:pt x="103" y="1382"/>
                  <a:pt x="103" y="1382"/>
                  <a:pt x="103" y="1382"/>
                </a:cubicBezTo>
                <a:cubicBezTo>
                  <a:pt x="103" y="103"/>
                  <a:pt x="103" y="103"/>
                  <a:pt x="103" y="103"/>
                </a:cubicBezTo>
                <a:cubicBezTo>
                  <a:pt x="1011" y="103"/>
                  <a:pt x="1011" y="103"/>
                  <a:pt x="1011" y="103"/>
                </a:cubicBezTo>
                <a:lnTo>
                  <a:pt x="1011" y="1382"/>
                </a:lnTo>
                <a:close/>
              </a:path>
            </a:pathLst>
          </a:custGeom>
          <a:solidFill>
            <a:schemeClr val="accent4">
              <a:lumMod val="40000"/>
              <a:lumOff val="60000"/>
            </a:schemeClr>
          </a:solidFill>
          <a:ln>
            <a:noFill/>
          </a:ln>
        </p:spPr>
        <p:style>
          <a:lnRef idx="0">
            <a:scrgbClr r="0" g="0" b="0"/>
          </a:lnRef>
          <a:fillRef idx="0">
            <a:scrgbClr r="0" g="0" b="0"/>
          </a:fillRef>
          <a:effectRef idx="0">
            <a:scrgbClr r="0" g="0" b="0"/>
          </a:effectRef>
          <a:fontRef idx="minor"/>
        </p:style>
      </p:sp>
      <p:sp>
        <p:nvSpPr>
          <p:cNvPr id="168" name="CustomShape 3"/>
          <p:cNvSpPr/>
          <p:nvPr/>
        </p:nvSpPr>
        <p:spPr>
          <a:xfrm>
            <a:off x="1403032" y="1229244"/>
            <a:ext cx="954194" cy="455321"/>
          </a:xfrm>
          <a:custGeom>
            <a:avLst/>
            <a:gdLst/>
            <a:ahLst/>
            <a:cxnLst/>
            <a:rect l="l" t="t" r="r" b="b"/>
            <a:pathLst>
              <a:path w="462" h="178">
                <a:moveTo>
                  <a:pt x="415" y="0"/>
                </a:moveTo>
                <a:cubicBezTo>
                  <a:pt x="48" y="0"/>
                  <a:pt x="48" y="0"/>
                  <a:pt x="48" y="0"/>
                </a:cubicBezTo>
                <a:cubicBezTo>
                  <a:pt x="22" y="0"/>
                  <a:pt x="0" y="21"/>
                  <a:pt x="0" y="47"/>
                </a:cubicBezTo>
                <a:cubicBezTo>
                  <a:pt x="0" y="131"/>
                  <a:pt x="0" y="131"/>
                  <a:pt x="0" y="131"/>
                </a:cubicBezTo>
                <a:cubicBezTo>
                  <a:pt x="0" y="157"/>
                  <a:pt x="22" y="178"/>
                  <a:pt x="48" y="178"/>
                </a:cubicBezTo>
                <a:cubicBezTo>
                  <a:pt x="415" y="178"/>
                  <a:pt x="415" y="178"/>
                  <a:pt x="415" y="178"/>
                </a:cubicBezTo>
                <a:cubicBezTo>
                  <a:pt x="441" y="178"/>
                  <a:pt x="462" y="157"/>
                  <a:pt x="462" y="131"/>
                </a:cubicBezTo>
                <a:cubicBezTo>
                  <a:pt x="462" y="47"/>
                  <a:pt x="462" y="47"/>
                  <a:pt x="462" y="47"/>
                </a:cubicBezTo>
                <a:cubicBezTo>
                  <a:pt x="462" y="21"/>
                  <a:pt x="441" y="0"/>
                  <a:pt x="415" y="0"/>
                </a:cubicBezTo>
                <a:close/>
              </a:path>
            </a:pathLst>
          </a:custGeom>
          <a:solidFill>
            <a:schemeClr val="accent4">
              <a:lumMod val="40000"/>
              <a:lumOff val="60000"/>
            </a:schemeClr>
          </a:solidFill>
          <a:ln>
            <a:noFill/>
          </a:ln>
        </p:spPr>
        <p:style>
          <a:lnRef idx="0">
            <a:scrgbClr r="0" g="0" b="0"/>
          </a:lnRef>
          <a:fillRef idx="0">
            <a:scrgbClr r="0" g="0" b="0"/>
          </a:fillRef>
          <a:effectRef idx="0">
            <a:scrgbClr r="0" g="0" b="0"/>
          </a:effectRef>
          <a:fontRef idx="minor"/>
        </p:style>
      </p:sp>
      <p:sp>
        <p:nvSpPr>
          <p:cNvPr id="176" name="CustomShape 11"/>
          <p:cNvSpPr/>
          <p:nvPr/>
        </p:nvSpPr>
        <p:spPr>
          <a:xfrm>
            <a:off x="881667" y="1875831"/>
            <a:ext cx="2071800" cy="3743766"/>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gn="ctr">
              <a:spcBef>
                <a:spcPts val="600"/>
              </a:spcBef>
              <a:spcAft>
                <a:spcPts val="600"/>
              </a:spcAft>
            </a:pPr>
            <a:r>
              <a:rPr lang="en-US" altLang="zh-CN" sz="2400" spc="-1" dirty="0">
                <a:solidFill>
                  <a:srgbClr val="2E55D0"/>
                </a:solidFill>
                <a:uFill>
                  <a:solidFill>
                    <a:srgbClr val="FFFFFF"/>
                  </a:solidFill>
                </a:uFill>
                <a:latin typeface="黑体" panose="02010609060101010101" pitchFamily="49" charset="-122"/>
                <a:ea typeface="黑体" panose="02010609060101010101" pitchFamily="49" charset="-122"/>
              </a:rPr>
              <a:t>——</a:t>
            </a:r>
            <a:r>
              <a:rPr lang="zh-CN" altLang="en-US" sz="2400" spc="-1" dirty="0">
                <a:solidFill>
                  <a:srgbClr val="FF0000"/>
                </a:solidFill>
                <a:uFill>
                  <a:solidFill>
                    <a:srgbClr val="FFFFFF"/>
                  </a:solidFill>
                </a:uFill>
                <a:latin typeface="黑体" panose="02010609060101010101" pitchFamily="49" charset="-122"/>
                <a:ea typeface="黑体" panose="02010609060101010101" pitchFamily="49" charset="-122"/>
              </a:rPr>
              <a:t>云南省委办公厅、云南省政府办公厅印发</a:t>
            </a:r>
            <a:r>
              <a:rPr lang="en-US" altLang="zh-CN" sz="2400" spc="-1" dirty="0">
                <a:solidFill>
                  <a:srgbClr val="FF0000"/>
                </a:solidFill>
                <a:uFill>
                  <a:solidFill>
                    <a:srgbClr val="FFFFFF"/>
                  </a:solidFill>
                </a:uFill>
                <a:latin typeface="黑体" panose="02010609060101010101" pitchFamily="49" charset="-122"/>
                <a:ea typeface="黑体" panose="02010609060101010101" pitchFamily="49" charset="-122"/>
              </a:rPr>
              <a:t>《关于进一步完善省级财政科研项目资金管理等政策的若干意见》</a:t>
            </a:r>
            <a:r>
              <a:rPr lang="zh-CN" altLang="en-US" sz="2400" spc="-1" dirty="0">
                <a:solidFill>
                  <a:srgbClr val="FF0000"/>
                </a:solidFill>
                <a:uFill>
                  <a:solidFill>
                    <a:srgbClr val="FFFFFF"/>
                  </a:solidFill>
                </a:uFill>
                <a:latin typeface="黑体" panose="02010609060101010101" pitchFamily="49" charset="-122"/>
                <a:ea typeface="黑体" panose="02010609060101010101" pitchFamily="49" charset="-122"/>
              </a:rPr>
              <a:t>（</a:t>
            </a:r>
            <a:r>
              <a:rPr lang="en-US" altLang="zh-CN" sz="2400" spc="-1" dirty="0">
                <a:solidFill>
                  <a:srgbClr val="FF0000"/>
                </a:solidFill>
                <a:uFill>
                  <a:solidFill>
                    <a:srgbClr val="FFFFFF"/>
                  </a:solidFill>
                </a:uFill>
                <a:latin typeface="黑体" panose="02010609060101010101" pitchFamily="49" charset="-122"/>
                <a:ea typeface="黑体" panose="02010609060101010101" pitchFamily="49" charset="-122"/>
              </a:rPr>
              <a:t>云办发〔2017〕9号）</a:t>
            </a:r>
            <a:endParaRPr lang="en-US" sz="2400" spc="-1" dirty="0">
              <a:solidFill>
                <a:srgbClr val="FF0000"/>
              </a:solidFill>
              <a:uFill>
                <a:solidFill>
                  <a:srgbClr val="FFFFFF"/>
                </a:solidFill>
              </a:uFill>
              <a:latin typeface="Arial" panose="020B0604020202020204"/>
            </a:endParaRPr>
          </a:p>
        </p:txBody>
      </p:sp>
      <p:sp>
        <p:nvSpPr>
          <p:cNvPr id="177" name="CustomShape 12"/>
          <p:cNvSpPr/>
          <p:nvPr/>
        </p:nvSpPr>
        <p:spPr>
          <a:xfrm rot="16200000">
            <a:off x="3302107" y="3462720"/>
            <a:ext cx="4238243" cy="2552317"/>
          </a:xfrm>
          <a:prstGeom prst="flowChartInputOutpu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p:style>
      </p:sp>
      <p:sp>
        <p:nvSpPr>
          <p:cNvPr id="178" name="CustomShape 13"/>
          <p:cNvSpPr/>
          <p:nvPr/>
        </p:nvSpPr>
        <p:spPr>
          <a:xfrm>
            <a:off x="4120134" y="1258599"/>
            <a:ext cx="4563219" cy="456468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p:style>
      </p:sp>
      <p:sp>
        <p:nvSpPr>
          <p:cNvPr id="179" name="CustomShape 14"/>
          <p:cNvSpPr/>
          <p:nvPr/>
        </p:nvSpPr>
        <p:spPr>
          <a:xfrm>
            <a:off x="3724450" y="1372784"/>
            <a:ext cx="4649455" cy="4967858"/>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marL="457200" indent="-456565">
              <a:buClr>
                <a:srgbClr val="000000"/>
              </a:buClr>
              <a:buFont typeface="Wingdings" panose="05000000000000000000" pitchFamily="2" charset="2"/>
              <a:buChar char=""/>
            </a:pPr>
            <a:r>
              <a:rPr lang="en-US" sz="2000" spc="-1" dirty="0">
                <a:solidFill>
                  <a:srgbClr val="000000"/>
                </a:solidFill>
                <a:uFill>
                  <a:solidFill>
                    <a:srgbClr val="FFFFFF"/>
                  </a:solidFill>
                </a:uFill>
                <a:latin typeface="Arial" panose="020B0604020202020204"/>
                <a:ea typeface="Adobe 黑体 Std R"/>
              </a:rPr>
              <a:t>1.改进省级财政科研项目资金管理</a:t>
            </a:r>
            <a:endParaRPr lang="en-US" sz="2000" spc="-1" dirty="0">
              <a:solidFill>
                <a:srgbClr val="000000"/>
              </a:solidFill>
              <a:uFill>
                <a:solidFill>
                  <a:srgbClr val="FFFFFF"/>
                </a:solidFill>
              </a:uFill>
              <a:latin typeface="Arial" panose="020B0604020202020204"/>
            </a:endParaRPr>
          </a:p>
          <a:p>
            <a:pPr>
              <a:lnSpc>
                <a:spcPct val="100000"/>
              </a:lnSpc>
            </a:pPr>
            <a:endParaRPr lang="en-US" sz="2000" spc="-1" dirty="0">
              <a:solidFill>
                <a:srgbClr val="000000"/>
              </a:solidFill>
              <a:uFill>
                <a:solidFill>
                  <a:srgbClr val="FFFFFF"/>
                </a:solidFill>
              </a:uFill>
              <a:latin typeface="Arial" panose="020B0604020202020204"/>
            </a:endParaRPr>
          </a:p>
          <a:p>
            <a:pPr marL="457200" indent="-456565">
              <a:buClr>
                <a:srgbClr val="000000"/>
              </a:buClr>
              <a:buFont typeface="Wingdings" panose="05000000000000000000" pitchFamily="2" charset="2"/>
              <a:buChar char=""/>
            </a:pPr>
            <a:r>
              <a:rPr lang="en-US" sz="2000" spc="-1" dirty="0">
                <a:solidFill>
                  <a:srgbClr val="000000"/>
                </a:solidFill>
                <a:uFill>
                  <a:solidFill>
                    <a:srgbClr val="FFFFFF"/>
                  </a:solidFill>
                </a:uFill>
                <a:latin typeface="Arial" panose="020B0604020202020204"/>
                <a:ea typeface="Adobe 黑体 Std R"/>
              </a:rPr>
              <a:t>2.下放差旅会议管理权限</a:t>
            </a:r>
            <a:endParaRPr lang="en-US" sz="2000" spc="-1" dirty="0">
              <a:solidFill>
                <a:srgbClr val="000000"/>
              </a:solidFill>
              <a:uFill>
                <a:solidFill>
                  <a:srgbClr val="FFFFFF"/>
                </a:solidFill>
              </a:uFill>
              <a:latin typeface="Arial" panose="020B0604020202020204"/>
            </a:endParaRPr>
          </a:p>
          <a:p>
            <a:pPr>
              <a:lnSpc>
                <a:spcPct val="100000"/>
              </a:lnSpc>
            </a:pPr>
            <a:endParaRPr lang="en-US" sz="2000" spc="-1" dirty="0">
              <a:solidFill>
                <a:srgbClr val="000000"/>
              </a:solidFill>
              <a:uFill>
                <a:solidFill>
                  <a:srgbClr val="FFFFFF"/>
                </a:solidFill>
              </a:uFill>
              <a:latin typeface="Arial" panose="020B0604020202020204"/>
            </a:endParaRPr>
          </a:p>
          <a:p>
            <a:pPr marL="457200" indent="-456565">
              <a:buClr>
                <a:srgbClr val="000000"/>
              </a:buClr>
              <a:buFont typeface="Wingdings" panose="05000000000000000000" pitchFamily="2" charset="2"/>
              <a:buChar char=""/>
            </a:pPr>
            <a:r>
              <a:rPr lang="en-US" sz="2000" spc="-1" dirty="0">
                <a:solidFill>
                  <a:srgbClr val="000000"/>
                </a:solidFill>
                <a:uFill>
                  <a:solidFill>
                    <a:srgbClr val="FFFFFF"/>
                  </a:solidFill>
                </a:uFill>
                <a:latin typeface="Arial" panose="020B0604020202020204"/>
                <a:ea typeface="Adobe 黑体 Std R"/>
              </a:rPr>
              <a:t>3.完善科研仪器设备采购管理</a:t>
            </a:r>
            <a:endParaRPr lang="en-US" sz="2000" spc="-1" dirty="0">
              <a:solidFill>
                <a:srgbClr val="000000"/>
              </a:solidFill>
              <a:uFill>
                <a:solidFill>
                  <a:srgbClr val="FFFFFF"/>
                </a:solidFill>
              </a:uFill>
              <a:latin typeface="Arial" panose="020B0604020202020204"/>
            </a:endParaRPr>
          </a:p>
          <a:p>
            <a:pPr>
              <a:lnSpc>
                <a:spcPct val="100000"/>
              </a:lnSpc>
            </a:pPr>
            <a:endParaRPr lang="en-US" sz="2000" spc="-1" dirty="0">
              <a:solidFill>
                <a:srgbClr val="000000"/>
              </a:solidFill>
              <a:uFill>
                <a:solidFill>
                  <a:srgbClr val="FFFFFF"/>
                </a:solidFill>
              </a:uFill>
              <a:latin typeface="Arial" panose="020B0604020202020204"/>
            </a:endParaRPr>
          </a:p>
          <a:p>
            <a:pPr marL="457200" indent="-456565">
              <a:buClr>
                <a:srgbClr val="000000"/>
              </a:buClr>
              <a:buFont typeface="Wingdings" panose="05000000000000000000" pitchFamily="2" charset="2"/>
              <a:buChar char=""/>
            </a:pPr>
            <a:r>
              <a:rPr lang="en-US" sz="2000" spc="-1" dirty="0">
                <a:solidFill>
                  <a:srgbClr val="000000"/>
                </a:solidFill>
                <a:uFill>
                  <a:solidFill>
                    <a:srgbClr val="FFFFFF"/>
                  </a:solidFill>
                </a:uFill>
                <a:latin typeface="Arial" panose="020B0604020202020204"/>
                <a:ea typeface="Adobe 黑体 Std R"/>
              </a:rPr>
              <a:t>4.扩大基本建设项目管理权限</a:t>
            </a:r>
            <a:endParaRPr lang="en-US" sz="2000" spc="-1" dirty="0">
              <a:solidFill>
                <a:srgbClr val="000000"/>
              </a:solidFill>
              <a:uFill>
                <a:solidFill>
                  <a:srgbClr val="FFFFFF"/>
                </a:solidFill>
              </a:uFill>
              <a:latin typeface="Arial" panose="020B0604020202020204"/>
            </a:endParaRPr>
          </a:p>
          <a:p>
            <a:pPr>
              <a:lnSpc>
                <a:spcPct val="100000"/>
              </a:lnSpc>
            </a:pPr>
            <a:endParaRPr lang="en-US" sz="2000" spc="-1" dirty="0">
              <a:solidFill>
                <a:srgbClr val="000000"/>
              </a:solidFill>
              <a:uFill>
                <a:solidFill>
                  <a:srgbClr val="FFFFFF"/>
                </a:solidFill>
              </a:uFill>
              <a:latin typeface="Arial" panose="020B0604020202020204"/>
            </a:endParaRPr>
          </a:p>
          <a:p>
            <a:pPr marL="457200" indent="-456565">
              <a:buClr>
                <a:srgbClr val="000000"/>
              </a:buClr>
              <a:buFont typeface="Wingdings" panose="05000000000000000000" pitchFamily="2" charset="2"/>
              <a:buChar char=""/>
            </a:pPr>
            <a:r>
              <a:rPr lang="en-US" sz="2000" spc="-1" dirty="0">
                <a:solidFill>
                  <a:srgbClr val="000000"/>
                </a:solidFill>
                <a:uFill>
                  <a:solidFill>
                    <a:srgbClr val="FFFFFF"/>
                  </a:solidFill>
                </a:uFill>
                <a:latin typeface="Arial" panose="020B0604020202020204"/>
                <a:ea typeface="Adobe 黑体 Std R"/>
              </a:rPr>
              <a:t>5.落实加快科技成果转化与推广应用政策</a:t>
            </a:r>
            <a:endParaRPr lang="en-US" sz="2000" spc="-1" dirty="0">
              <a:solidFill>
                <a:srgbClr val="000000"/>
              </a:solidFill>
              <a:uFill>
                <a:solidFill>
                  <a:srgbClr val="FFFFFF"/>
                </a:solidFill>
              </a:uFill>
              <a:latin typeface="Arial" panose="020B0604020202020204"/>
            </a:endParaRPr>
          </a:p>
          <a:p>
            <a:pPr>
              <a:lnSpc>
                <a:spcPct val="100000"/>
              </a:lnSpc>
            </a:pPr>
            <a:endParaRPr lang="en-US" sz="2000" spc="-1" dirty="0">
              <a:solidFill>
                <a:srgbClr val="000000"/>
              </a:solidFill>
              <a:uFill>
                <a:solidFill>
                  <a:srgbClr val="FFFFFF"/>
                </a:solidFill>
              </a:uFill>
              <a:latin typeface="Arial" panose="020B0604020202020204"/>
            </a:endParaRPr>
          </a:p>
          <a:p>
            <a:pPr marL="457200" indent="-456565">
              <a:buClr>
                <a:srgbClr val="000000"/>
              </a:buClr>
              <a:buFont typeface="Wingdings" panose="05000000000000000000" pitchFamily="2" charset="2"/>
              <a:buChar char=""/>
            </a:pPr>
            <a:r>
              <a:rPr lang="en-US" sz="2000" spc="-1" dirty="0">
                <a:solidFill>
                  <a:srgbClr val="000000"/>
                </a:solidFill>
                <a:uFill>
                  <a:solidFill>
                    <a:srgbClr val="FFFFFF"/>
                  </a:solidFill>
                </a:uFill>
                <a:latin typeface="Arial" panose="020B0604020202020204"/>
                <a:ea typeface="Adobe 黑体 Std R"/>
              </a:rPr>
              <a:t>6.落实责任，优化服务</a:t>
            </a:r>
            <a:endParaRPr lang="en-US" sz="2000" spc="-1" dirty="0">
              <a:solidFill>
                <a:srgbClr val="000000"/>
              </a:solidFill>
              <a:uFill>
                <a:solidFill>
                  <a:srgbClr val="FFFFFF"/>
                </a:solidFill>
              </a:uFill>
              <a:latin typeface="Arial" panose="020B0604020202020204"/>
            </a:endParaRPr>
          </a:p>
          <a:p>
            <a:pPr>
              <a:lnSpc>
                <a:spcPct val="100000"/>
              </a:lnSpc>
            </a:pPr>
            <a:endParaRPr lang="en-US" sz="2000" spc="-1" dirty="0">
              <a:solidFill>
                <a:srgbClr val="000000"/>
              </a:solidFill>
              <a:uFill>
                <a:solidFill>
                  <a:srgbClr val="FFFFFF"/>
                </a:solidFill>
              </a:uFill>
              <a:latin typeface="Arial" panose="020B0604020202020204"/>
            </a:endParaRPr>
          </a:p>
          <a:p>
            <a:pPr marL="457200" indent="-456565">
              <a:buClr>
                <a:srgbClr val="000000"/>
              </a:buClr>
              <a:buFont typeface="Wingdings" panose="05000000000000000000" pitchFamily="2" charset="2"/>
              <a:buChar char=""/>
            </a:pPr>
            <a:r>
              <a:rPr lang="en-US" sz="2000" spc="-1" dirty="0">
                <a:solidFill>
                  <a:srgbClr val="000000"/>
                </a:solidFill>
                <a:uFill>
                  <a:solidFill>
                    <a:srgbClr val="FFFFFF"/>
                  </a:solidFill>
                </a:uFill>
                <a:latin typeface="Arial" panose="020B0604020202020204"/>
                <a:ea typeface="Adobe 黑体 Std R"/>
              </a:rPr>
              <a:t>7、加强制度建设和工作督查，确保政策措施落地见效</a:t>
            </a:r>
            <a:endParaRPr lang="en-US" sz="2000" spc="-1" dirty="0">
              <a:solidFill>
                <a:srgbClr val="000000"/>
              </a:solidFill>
              <a:uFill>
                <a:solidFill>
                  <a:srgbClr val="FFFFFF"/>
                </a:solidFill>
              </a:uFill>
              <a:latin typeface="Arial" panose="020B0604020202020204"/>
            </a:endParaRPr>
          </a:p>
          <a:p>
            <a:pPr>
              <a:lnSpc>
                <a:spcPct val="100000"/>
              </a:lnSpc>
            </a:pPr>
            <a:endParaRPr lang="en-US" sz="2000" spc="-1" dirty="0">
              <a:solidFill>
                <a:srgbClr val="000000"/>
              </a:solidFill>
              <a:uFill>
                <a:solidFill>
                  <a:srgbClr val="FFFFFF"/>
                </a:solidFill>
              </a:uFill>
              <a:latin typeface="Arial" panose="020B0604020202020204"/>
            </a:endParaRPr>
          </a:p>
          <a:p>
            <a:pPr>
              <a:lnSpc>
                <a:spcPct val="100000"/>
              </a:lnSpc>
            </a:pPr>
            <a:endParaRPr lang="en-US" sz="2000" spc="-1" dirty="0">
              <a:solidFill>
                <a:srgbClr val="000000"/>
              </a:solidFill>
              <a:uFill>
                <a:solidFill>
                  <a:srgbClr val="FFFFFF"/>
                </a:solidFill>
              </a:uFill>
              <a:latin typeface="Arial" panose="020B0604020202020204"/>
            </a:endParaRPr>
          </a:p>
        </p:txBody>
      </p:sp>
      <p:grpSp>
        <p:nvGrpSpPr>
          <p:cNvPr id="17" name="组合 415745"/>
          <p:cNvGrpSpPr/>
          <p:nvPr/>
        </p:nvGrpSpPr>
        <p:grpSpPr bwMode="auto">
          <a:xfrm>
            <a:off x="1259617" y="196302"/>
            <a:ext cx="7429485" cy="621711"/>
            <a:chOff x="552" y="442"/>
            <a:chExt cx="2736" cy="288"/>
          </a:xfrm>
        </p:grpSpPr>
        <p:sp>
          <p:nvSpPr>
            <p:cNvPr id="1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9" name="文本框 415748"/>
            <p:cNvSpPr txBox="1">
              <a:spLocks noChangeArrowheads="1"/>
            </p:cNvSpPr>
            <p:nvPr/>
          </p:nvSpPr>
          <p:spPr bwMode="auto">
            <a:xfrm>
              <a:off x="552" y="455"/>
              <a:ext cx="2736"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二、</a:t>
              </a:r>
              <a:r>
                <a:rPr lang="en-US" altLang="zh-CN" sz="2800" b="1" spc="-1" dirty="0" err="1">
                  <a:solidFill>
                    <a:srgbClr val="000000"/>
                  </a:solidFill>
                  <a:uFill>
                    <a:solidFill>
                      <a:srgbClr val="FFFFFF"/>
                    </a:solidFill>
                  </a:uFill>
                  <a:latin typeface="仿宋" panose="02010609060101010101" pitchFamily="49" charset="-122"/>
                  <a:ea typeface="仿宋" panose="02010609060101010101" pitchFamily="49" charset="-122"/>
                </a:rPr>
                <a:t>云南省实施意见</a:t>
              </a:r>
              <a:r>
                <a:rPr lang="zh-CN" altLang="en-US" sz="2800" spc="-1" dirty="0">
                  <a:solidFill>
                    <a:srgbClr val="FF0000"/>
                  </a:solidFill>
                  <a:uFill>
                    <a:solidFill>
                      <a:srgbClr val="FFFFFF"/>
                    </a:solidFill>
                  </a:uFill>
                  <a:latin typeface="黑体" panose="02010609060101010101" pitchFamily="49" charset="-122"/>
                  <a:ea typeface="黑体" panose="02010609060101010101" pitchFamily="49" charset="-122"/>
                </a:rPr>
                <a:t> </a:t>
              </a:r>
              <a:r>
                <a:rPr lang="zh-CN" altLang="en-US" sz="2800" b="1" spc="-1" dirty="0">
                  <a:solidFill>
                    <a:srgbClr val="FF0000"/>
                  </a:solidFill>
                  <a:uFill>
                    <a:solidFill>
                      <a:srgbClr val="FFFFFF"/>
                    </a:solidFill>
                  </a:uFill>
                  <a:latin typeface="仿宋" panose="02010609060101010101" pitchFamily="49" charset="-122"/>
                  <a:ea typeface="仿宋" panose="02010609060101010101" pitchFamily="49" charset="-122"/>
                </a:rPr>
                <a:t>（</a:t>
              </a:r>
              <a:r>
                <a:rPr lang="en-US" altLang="zh-CN" sz="2800" b="1" spc="-1" dirty="0">
                  <a:solidFill>
                    <a:srgbClr val="FF0000"/>
                  </a:solidFill>
                  <a:uFill>
                    <a:solidFill>
                      <a:srgbClr val="FFFFFF"/>
                    </a:solidFill>
                  </a:uFill>
                  <a:latin typeface="仿宋" panose="02010609060101010101" pitchFamily="49" charset="-122"/>
                  <a:ea typeface="仿宋" panose="02010609060101010101" pitchFamily="49" charset="-122"/>
                </a:rPr>
                <a:t>云办发〔2017〕9号</a:t>
              </a:r>
              <a:r>
                <a:rPr lang="zh-CN" altLang="en-US" sz="2800" b="1" spc="-1" dirty="0">
                  <a:solidFill>
                    <a:srgbClr val="FF0000"/>
                  </a:solidFill>
                  <a:uFill>
                    <a:solidFill>
                      <a:srgbClr val="FFFFFF"/>
                    </a:solidFill>
                  </a:uFill>
                  <a:latin typeface="仿宋" panose="02010609060101010101" pitchFamily="49" charset="-122"/>
                  <a:ea typeface="仿宋" panose="02010609060101010101" pitchFamily="49" charset="-122"/>
                </a:rPr>
                <a:t>）</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12"/>
          <p:cNvSpPr>
            <a:spLocks noChangeArrowheads="1"/>
          </p:cNvSpPr>
          <p:nvPr/>
        </p:nvSpPr>
        <p:spPr bwMode="auto">
          <a:xfrm rot="5400000">
            <a:off x="154082" y="2182844"/>
            <a:ext cx="740014" cy="703687"/>
          </a:xfrm>
          <a:prstGeom prst="ellipse">
            <a:avLst/>
          </a:prstGeom>
          <a:noFill/>
          <a:ln w="12700">
            <a:solidFill>
              <a:srgbClr val="01A991"/>
            </a:solidFill>
            <a:bevel/>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5" name="KSO_Shape"/>
          <p:cNvSpPr>
            <a:spLocks noChangeArrowheads="1"/>
          </p:cNvSpPr>
          <p:nvPr/>
        </p:nvSpPr>
        <p:spPr bwMode="auto">
          <a:xfrm>
            <a:off x="305631" y="2307530"/>
            <a:ext cx="419024" cy="416734"/>
          </a:xfrm>
          <a:custGeom>
            <a:avLst/>
            <a:gdLst>
              <a:gd name="T0" fmla="*/ 12 w 2033587"/>
              <a:gd name="T1" fmla="*/ 45 h 2276475"/>
              <a:gd name="T2" fmla="*/ 57 w 2033587"/>
              <a:gd name="T3" fmla="*/ 34 h 2276475"/>
              <a:gd name="T4" fmla="*/ 57 w 2033587"/>
              <a:gd name="T5" fmla="*/ 28 h 2276475"/>
              <a:gd name="T6" fmla="*/ 77 w 2033587"/>
              <a:gd name="T7" fmla="*/ 11 h 2276475"/>
              <a:gd name="T8" fmla="*/ 79 w 2033587"/>
              <a:gd name="T9" fmla="*/ 12 h 2276475"/>
              <a:gd name="T10" fmla="*/ 81 w 2033587"/>
              <a:gd name="T11" fmla="*/ 13 h 2276475"/>
              <a:gd name="T12" fmla="*/ 82 w 2033587"/>
              <a:gd name="T13" fmla="*/ 14 h 2276475"/>
              <a:gd name="T14" fmla="*/ 83 w 2033587"/>
              <a:gd name="T15" fmla="*/ 16 h 2276475"/>
              <a:gd name="T16" fmla="*/ 83 w 2033587"/>
              <a:gd name="T17" fmla="*/ 84 h 2276475"/>
              <a:gd name="T18" fmla="*/ 82 w 2033587"/>
              <a:gd name="T19" fmla="*/ 86 h 2276475"/>
              <a:gd name="T20" fmla="*/ 82 w 2033587"/>
              <a:gd name="T21" fmla="*/ 88 h 2276475"/>
              <a:gd name="T22" fmla="*/ 80 w 2033587"/>
              <a:gd name="T23" fmla="*/ 89 h 2276475"/>
              <a:gd name="T24" fmla="*/ 79 w 2033587"/>
              <a:gd name="T25" fmla="*/ 90 h 2276475"/>
              <a:gd name="T26" fmla="*/ 77 w 2033587"/>
              <a:gd name="T27" fmla="*/ 91 h 2276475"/>
              <a:gd name="T28" fmla="*/ 18 w 2033587"/>
              <a:gd name="T29" fmla="*/ 91 h 2276475"/>
              <a:gd name="T30" fmla="*/ 17 w 2033587"/>
              <a:gd name="T31" fmla="*/ 90 h 2276475"/>
              <a:gd name="T32" fmla="*/ 15 w 2033587"/>
              <a:gd name="T33" fmla="*/ 89 h 2276475"/>
              <a:gd name="T34" fmla="*/ 14 w 2033587"/>
              <a:gd name="T35" fmla="*/ 88 h 2276475"/>
              <a:gd name="T36" fmla="*/ 13 w 2033587"/>
              <a:gd name="T37" fmla="*/ 86 h 2276475"/>
              <a:gd name="T38" fmla="*/ 19 w 2033587"/>
              <a:gd name="T39" fmla="*/ 84 h 2276475"/>
              <a:gd name="T40" fmla="*/ 19 w 2033587"/>
              <a:gd name="T41" fmla="*/ 85 h 2276475"/>
              <a:gd name="T42" fmla="*/ 19 w 2033587"/>
              <a:gd name="T43" fmla="*/ 85 h 2276475"/>
              <a:gd name="T44" fmla="*/ 76 w 2033587"/>
              <a:gd name="T45" fmla="*/ 85 h 2276475"/>
              <a:gd name="T46" fmla="*/ 77 w 2033587"/>
              <a:gd name="T47" fmla="*/ 85 h 2276475"/>
              <a:gd name="T48" fmla="*/ 77 w 2033587"/>
              <a:gd name="T49" fmla="*/ 18 h 2276475"/>
              <a:gd name="T50" fmla="*/ 77 w 2033587"/>
              <a:gd name="T51" fmla="*/ 17 h 2276475"/>
              <a:gd name="T52" fmla="*/ 76 w 2033587"/>
              <a:gd name="T53" fmla="*/ 17 h 2276475"/>
              <a:gd name="T54" fmla="*/ 24 w 2033587"/>
              <a:gd name="T55" fmla="*/ 17 h 2276475"/>
              <a:gd name="T56" fmla="*/ 23 w 2033587"/>
              <a:gd name="T57" fmla="*/ 19 h 2276475"/>
              <a:gd name="T58" fmla="*/ 23 w 2033587"/>
              <a:gd name="T59" fmla="*/ 21 h 2276475"/>
              <a:gd name="T60" fmla="*/ 21 w 2033587"/>
              <a:gd name="T61" fmla="*/ 22 h 2276475"/>
              <a:gd name="T62" fmla="*/ 20 w 2033587"/>
              <a:gd name="T63" fmla="*/ 23 h 2276475"/>
              <a:gd name="T64" fmla="*/ 18 w 2033587"/>
              <a:gd name="T65" fmla="*/ 23 h 2276475"/>
              <a:gd name="T66" fmla="*/ 6 w 2033587"/>
              <a:gd name="T67" fmla="*/ 73 h 2276475"/>
              <a:gd name="T68" fmla="*/ 6 w 2033587"/>
              <a:gd name="T69" fmla="*/ 74 h 2276475"/>
              <a:gd name="T70" fmla="*/ 63 w 2033587"/>
              <a:gd name="T71" fmla="*/ 74 h 2276475"/>
              <a:gd name="T72" fmla="*/ 64 w 2033587"/>
              <a:gd name="T73" fmla="*/ 74 h 2276475"/>
              <a:gd name="T74" fmla="*/ 64 w 2033587"/>
              <a:gd name="T75" fmla="*/ 73 h 2276475"/>
              <a:gd name="T76" fmla="*/ 64 w 2033587"/>
              <a:gd name="T77" fmla="*/ 6 h 2276475"/>
              <a:gd name="T78" fmla="*/ 64 w 2033587"/>
              <a:gd name="T79" fmla="*/ 6 h 2276475"/>
              <a:gd name="T80" fmla="*/ 24 w 2033587"/>
              <a:gd name="T81" fmla="*/ 6 h 2276475"/>
              <a:gd name="T82" fmla="*/ 65 w 2033587"/>
              <a:gd name="T83" fmla="*/ 0 h 2276475"/>
              <a:gd name="T84" fmla="*/ 66 w 2033587"/>
              <a:gd name="T85" fmla="*/ 1 h 2276475"/>
              <a:gd name="T86" fmla="*/ 68 w 2033587"/>
              <a:gd name="T87" fmla="*/ 2 h 2276475"/>
              <a:gd name="T88" fmla="*/ 69 w 2033587"/>
              <a:gd name="T89" fmla="*/ 3 h 2276475"/>
              <a:gd name="T90" fmla="*/ 70 w 2033587"/>
              <a:gd name="T91" fmla="*/ 5 h 2276475"/>
              <a:gd name="T92" fmla="*/ 70 w 2033587"/>
              <a:gd name="T93" fmla="*/ 73 h 2276475"/>
              <a:gd name="T94" fmla="*/ 69 w 2033587"/>
              <a:gd name="T95" fmla="*/ 75 h 2276475"/>
              <a:gd name="T96" fmla="*/ 68 w 2033587"/>
              <a:gd name="T97" fmla="*/ 77 h 2276475"/>
              <a:gd name="T98" fmla="*/ 67 w 2033587"/>
              <a:gd name="T99" fmla="*/ 78 h 2276475"/>
              <a:gd name="T100" fmla="*/ 66 w 2033587"/>
              <a:gd name="T101" fmla="*/ 79 h 2276475"/>
              <a:gd name="T102" fmla="*/ 64 w 2033587"/>
              <a:gd name="T103" fmla="*/ 80 h 2276475"/>
              <a:gd name="T104" fmla="*/ 5 w 2033587"/>
              <a:gd name="T105" fmla="*/ 80 h 2276475"/>
              <a:gd name="T106" fmla="*/ 4 w 2033587"/>
              <a:gd name="T107" fmla="*/ 79 h 2276475"/>
              <a:gd name="T108" fmla="*/ 2 w 2033587"/>
              <a:gd name="T109" fmla="*/ 78 h 2276475"/>
              <a:gd name="T110" fmla="*/ 1 w 2033587"/>
              <a:gd name="T111" fmla="*/ 76 h 2276475"/>
              <a:gd name="T112" fmla="*/ 0 w 2033587"/>
              <a:gd name="T113" fmla="*/ 75 h 2276475"/>
              <a:gd name="T114" fmla="*/ 20 w 2033587"/>
              <a:gd name="T115" fmla="*/ 0 h 227647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033587"/>
              <a:gd name="T175" fmla="*/ 0 h 2276475"/>
              <a:gd name="T176" fmla="*/ 2033587 w 2033587"/>
              <a:gd name="T177" fmla="*/ 2276475 h 227647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033587" h="2276475">
                <a:moveTo>
                  <a:pt x="312737" y="1411287"/>
                </a:moveTo>
                <a:lnTo>
                  <a:pt x="1422400" y="1411287"/>
                </a:lnTo>
                <a:lnTo>
                  <a:pt x="1422400" y="1552575"/>
                </a:lnTo>
                <a:lnTo>
                  <a:pt x="312737" y="1552575"/>
                </a:lnTo>
                <a:lnTo>
                  <a:pt x="312737" y="1411287"/>
                </a:lnTo>
                <a:close/>
                <a:moveTo>
                  <a:pt x="296862" y="1128712"/>
                </a:moveTo>
                <a:lnTo>
                  <a:pt x="1404937" y="1128712"/>
                </a:lnTo>
                <a:lnTo>
                  <a:pt x="1404937" y="1270000"/>
                </a:lnTo>
                <a:lnTo>
                  <a:pt x="296862" y="1270000"/>
                </a:lnTo>
                <a:lnTo>
                  <a:pt x="296862" y="1128712"/>
                </a:lnTo>
                <a:close/>
                <a:moveTo>
                  <a:pt x="296862" y="847725"/>
                </a:moveTo>
                <a:lnTo>
                  <a:pt x="1404937" y="847725"/>
                </a:lnTo>
                <a:lnTo>
                  <a:pt x="1404937" y="987425"/>
                </a:lnTo>
                <a:lnTo>
                  <a:pt x="296862" y="987425"/>
                </a:lnTo>
                <a:lnTo>
                  <a:pt x="296862" y="847725"/>
                </a:lnTo>
                <a:close/>
                <a:moveTo>
                  <a:pt x="869950" y="565150"/>
                </a:moveTo>
                <a:lnTo>
                  <a:pt x="1408113" y="565150"/>
                </a:lnTo>
                <a:lnTo>
                  <a:pt x="1408113" y="706438"/>
                </a:lnTo>
                <a:lnTo>
                  <a:pt x="869950" y="706438"/>
                </a:lnTo>
                <a:lnTo>
                  <a:pt x="869950" y="565150"/>
                </a:lnTo>
                <a:close/>
                <a:moveTo>
                  <a:pt x="1869440" y="276225"/>
                </a:moveTo>
                <a:lnTo>
                  <a:pt x="1877695" y="276543"/>
                </a:lnTo>
                <a:lnTo>
                  <a:pt x="1885950" y="276860"/>
                </a:lnTo>
                <a:lnTo>
                  <a:pt x="1894522" y="278130"/>
                </a:lnTo>
                <a:lnTo>
                  <a:pt x="1902460" y="279400"/>
                </a:lnTo>
                <a:lnTo>
                  <a:pt x="1910080" y="281305"/>
                </a:lnTo>
                <a:lnTo>
                  <a:pt x="1918017" y="283528"/>
                </a:lnTo>
                <a:lnTo>
                  <a:pt x="1925955" y="286068"/>
                </a:lnTo>
                <a:lnTo>
                  <a:pt x="1933257" y="288925"/>
                </a:lnTo>
                <a:lnTo>
                  <a:pt x="1940242" y="292418"/>
                </a:lnTo>
                <a:lnTo>
                  <a:pt x="1947545" y="296228"/>
                </a:lnTo>
                <a:lnTo>
                  <a:pt x="1954530" y="299720"/>
                </a:lnTo>
                <a:lnTo>
                  <a:pt x="1961197" y="304165"/>
                </a:lnTo>
                <a:lnTo>
                  <a:pt x="1967865" y="308928"/>
                </a:lnTo>
                <a:lnTo>
                  <a:pt x="1973897" y="313690"/>
                </a:lnTo>
                <a:lnTo>
                  <a:pt x="1979612" y="318770"/>
                </a:lnTo>
                <a:lnTo>
                  <a:pt x="1985645" y="324168"/>
                </a:lnTo>
                <a:lnTo>
                  <a:pt x="1991042" y="330200"/>
                </a:lnTo>
                <a:lnTo>
                  <a:pt x="1996122" y="335915"/>
                </a:lnTo>
                <a:lnTo>
                  <a:pt x="2000885" y="342265"/>
                </a:lnTo>
                <a:lnTo>
                  <a:pt x="2005647" y="348615"/>
                </a:lnTo>
                <a:lnTo>
                  <a:pt x="2010092" y="355283"/>
                </a:lnTo>
                <a:lnTo>
                  <a:pt x="2013585" y="362268"/>
                </a:lnTo>
                <a:lnTo>
                  <a:pt x="2017395" y="369570"/>
                </a:lnTo>
                <a:lnTo>
                  <a:pt x="2020570" y="376873"/>
                </a:lnTo>
                <a:lnTo>
                  <a:pt x="2023745" y="384175"/>
                </a:lnTo>
                <a:lnTo>
                  <a:pt x="2026285" y="391795"/>
                </a:lnTo>
                <a:lnTo>
                  <a:pt x="2028507" y="399733"/>
                </a:lnTo>
                <a:lnTo>
                  <a:pt x="2030412" y="407670"/>
                </a:lnTo>
                <a:lnTo>
                  <a:pt x="2032000" y="415608"/>
                </a:lnTo>
                <a:lnTo>
                  <a:pt x="2032952" y="423863"/>
                </a:lnTo>
                <a:lnTo>
                  <a:pt x="2033270" y="432118"/>
                </a:lnTo>
                <a:lnTo>
                  <a:pt x="2033587" y="440373"/>
                </a:lnTo>
                <a:lnTo>
                  <a:pt x="2033587" y="2112328"/>
                </a:lnTo>
                <a:lnTo>
                  <a:pt x="2033270" y="2120583"/>
                </a:lnTo>
                <a:lnTo>
                  <a:pt x="2032952" y="2128838"/>
                </a:lnTo>
                <a:lnTo>
                  <a:pt x="2032000" y="2137410"/>
                </a:lnTo>
                <a:lnTo>
                  <a:pt x="2030412" y="2145348"/>
                </a:lnTo>
                <a:lnTo>
                  <a:pt x="2028507" y="2153285"/>
                </a:lnTo>
                <a:lnTo>
                  <a:pt x="2026285" y="2160905"/>
                </a:lnTo>
                <a:lnTo>
                  <a:pt x="2023745" y="2168525"/>
                </a:lnTo>
                <a:lnTo>
                  <a:pt x="2020570" y="2175828"/>
                </a:lnTo>
                <a:lnTo>
                  <a:pt x="2017395" y="2183130"/>
                </a:lnTo>
                <a:lnTo>
                  <a:pt x="2013585" y="2190433"/>
                </a:lnTo>
                <a:lnTo>
                  <a:pt x="2010092" y="2197418"/>
                </a:lnTo>
                <a:lnTo>
                  <a:pt x="2005647" y="2204085"/>
                </a:lnTo>
                <a:lnTo>
                  <a:pt x="2000885" y="2210435"/>
                </a:lnTo>
                <a:lnTo>
                  <a:pt x="1996122" y="2216785"/>
                </a:lnTo>
                <a:lnTo>
                  <a:pt x="1991042" y="2222500"/>
                </a:lnTo>
                <a:lnTo>
                  <a:pt x="1985645" y="2228533"/>
                </a:lnTo>
                <a:lnTo>
                  <a:pt x="1979612" y="2233930"/>
                </a:lnTo>
                <a:lnTo>
                  <a:pt x="1973897" y="2239010"/>
                </a:lnTo>
                <a:lnTo>
                  <a:pt x="1967865" y="2243773"/>
                </a:lnTo>
                <a:lnTo>
                  <a:pt x="1961197" y="2248535"/>
                </a:lnTo>
                <a:lnTo>
                  <a:pt x="1954530" y="2252980"/>
                </a:lnTo>
                <a:lnTo>
                  <a:pt x="1947545" y="2256790"/>
                </a:lnTo>
                <a:lnTo>
                  <a:pt x="1940242" y="2260600"/>
                </a:lnTo>
                <a:lnTo>
                  <a:pt x="1933257" y="2263775"/>
                </a:lnTo>
                <a:lnTo>
                  <a:pt x="1925955" y="2266633"/>
                </a:lnTo>
                <a:lnTo>
                  <a:pt x="1918017" y="2269173"/>
                </a:lnTo>
                <a:lnTo>
                  <a:pt x="1910080" y="2271395"/>
                </a:lnTo>
                <a:lnTo>
                  <a:pt x="1902460" y="2273300"/>
                </a:lnTo>
                <a:lnTo>
                  <a:pt x="1894522" y="2274888"/>
                </a:lnTo>
                <a:lnTo>
                  <a:pt x="1885950" y="2275840"/>
                </a:lnTo>
                <a:lnTo>
                  <a:pt x="1877695" y="2276475"/>
                </a:lnTo>
                <a:lnTo>
                  <a:pt x="1869440" y="2276475"/>
                </a:lnTo>
                <a:lnTo>
                  <a:pt x="480377" y="2276475"/>
                </a:lnTo>
                <a:lnTo>
                  <a:pt x="471805" y="2276475"/>
                </a:lnTo>
                <a:lnTo>
                  <a:pt x="463550" y="2275840"/>
                </a:lnTo>
                <a:lnTo>
                  <a:pt x="455295" y="2274888"/>
                </a:lnTo>
                <a:lnTo>
                  <a:pt x="447040" y="2273300"/>
                </a:lnTo>
                <a:lnTo>
                  <a:pt x="439102" y="2271395"/>
                </a:lnTo>
                <a:lnTo>
                  <a:pt x="431482" y="2269173"/>
                </a:lnTo>
                <a:lnTo>
                  <a:pt x="423862" y="2266633"/>
                </a:lnTo>
                <a:lnTo>
                  <a:pt x="416242" y="2263775"/>
                </a:lnTo>
                <a:lnTo>
                  <a:pt x="408940" y="2260600"/>
                </a:lnTo>
                <a:lnTo>
                  <a:pt x="401955" y="2256790"/>
                </a:lnTo>
                <a:lnTo>
                  <a:pt x="394970" y="2252980"/>
                </a:lnTo>
                <a:lnTo>
                  <a:pt x="388620" y="2248535"/>
                </a:lnTo>
                <a:lnTo>
                  <a:pt x="381952" y="2243773"/>
                </a:lnTo>
                <a:lnTo>
                  <a:pt x="375602" y="2239010"/>
                </a:lnTo>
                <a:lnTo>
                  <a:pt x="369887" y="2233930"/>
                </a:lnTo>
                <a:lnTo>
                  <a:pt x="364172" y="2228533"/>
                </a:lnTo>
                <a:lnTo>
                  <a:pt x="358457" y="2222500"/>
                </a:lnTo>
                <a:lnTo>
                  <a:pt x="353377" y="2216785"/>
                </a:lnTo>
                <a:lnTo>
                  <a:pt x="348297" y="2210435"/>
                </a:lnTo>
                <a:lnTo>
                  <a:pt x="343852" y="2204085"/>
                </a:lnTo>
                <a:lnTo>
                  <a:pt x="339725" y="2197418"/>
                </a:lnTo>
                <a:lnTo>
                  <a:pt x="335597" y="2190433"/>
                </a:lnTo>
                <a:lnTo>
                  <a:pt x="332105" y="2183130"/>
                </a:lnTo>
                <a:lnTo>
                  <a:pt x="328612" y="2175828"/>
                </a:lnTo>
                <a:lnTo>
                  <a:pt x="325755" y="2168525"/>
                </a:lnTo>
                <a:lnTo>
                  <a:pt x="323215" y="2160905"/>
                </a:lnTo>
                <a:lnTo>
                  <a:pt x="320992" y="2153285"/>
                </a:lnTo>
                <a:lnTo>
                  <a:pt x="319087" y="2145348"/>
                </a:lnTo>
                <a:lnTo>
                  <a:pt x="317817" y="2137410"/>
                </a:lnTo>
                <a:lnTo>
                  <a:pt x="316547" y="2128838"/>
                </a:lnTo>
                <a:lnTo>
                  <a:pt x="315912" y="2120583"/>
                </a:lnTo>
                <a:lnTo>
                  <a:pt x="315912" y="2112328"/>
                </a:lnTo>
                <a:lnTo>
                  <a:pt x="456565" y="2112328"/>
                </a:lnTo>
                <a:lnTo>
                  <a:pt x="456882" y="2114868"/>
                </a:lnTo>
                <a:lnTo>
                  <a:pt x="457200" y="2116773"/>
                </a:lnTo>
                <a:lnTo>
                  <a:pt x="457835" y="2118995"/>
                </a:lnTo>
                <a:lnTo>
                  <a:pt x="458470" y="2121218"/>
                </a:lnTo>
                <a:lnTo>
                  <a:pt x="459422" y="2123440"/>
                </a:lnTo>
                <a:lnTo>
                  <a:pt x="460692" y="2125345"/>
                </a:lnTo>
                <a:lnTo>
                  <a:pt x="463550" y="2128838"/>
                </a:lnTo>
                <a:lnTo>
                  <a:pt x="467042" y="2132013"/>
                </a:lnTo>
                <a:lnTo>
                  <a:pt x="468947" y="2132965"/>
                </a:lnTo>
                <a:lnTo>
                  <a:pt x="471170" y="2133918"/>
                </a:lnTo>
                <a:lnTo>
                  <a:pt x="473392" y="2134870"/>
                </a:lnTo>
                <a:lnTo>
                  <a:pt x="475615" y="2135188"/>
                </a:lnTo>
                <a:lnTo>
                  <a:pt x="477837" y="2135505"/>
                </a:lnTo>
                <a:lnTo>
                  <a:pt x="480377" y="2135823"/>
                </a:lnTo>
                <a:lnTo>
                  <a:pt x="1869440" y="2135823"/>
                </a:lnTo>
                <a:lnTo>
                  <a:pt x="1871980" y="2135505"/>
                </a:lnTo>
                <a:lnTo>
                  <a:pt x="1874202" y="2135188"/>
                </a:lnTo>
                <a:lnTo>
                  <a:pt x="1876107" y="2134870"/>
                </a:lnTo>
                <a:lnTo>
                  <a:pt x="1878330" y="2133918"/>
                </a:lnTo>
                <a:lnTo>
                  <a:pt x="1880552" y="2132965"/>
                </a:lnTo>
                <a:lnTo>
                  <a:pt x="1882457" y="2132013"/>
                </a:lnTo>
                <a:lnTo>
                  <a:pt x="1885950" y="2128838"/>
                </a:lnTo>
                <a:lnTo>
                  <a:pt x="1888490" y="2125345"/>
                </a:lnTo>
                <a:lnTo>
                  <a:pt x="1890077" y="2123440"/>
                </a:lnTo>
                <a:lnTo>
                  <a:pt x="1890712" y="2121218"/>
                </a:lnTo>
                <a:lnTo>
                  <a:pt x="1891982" y="2118995"/>
                </a:lnTo>
                <a:lnTo>
                  <a:pt x="1892300" y="2116773"/>
                </a:lnTo>
                <a:lnTo>
                  <a:pt x="1892617" y="2114868"/>
                </a:lnTo>
                <a:lnTo>
                  <a:pt x="1892617" y="2112328"/>
                </a:lnTo>
                <a:lnTo>
                  <a:pt x="1892617" y="440373"/>
                </a:lnTo>
                <a:lnTo>
                  <a:pt x="1892617" y="438468"/>
                </a:lnTo>
                <a:lnTo>
                  <a:pt x="1892300" y="435928"/>
                </a:lnTo>
                <a:lnTo>
                  <a:pt x="1891982" y="433705"/>
                </a:lnTo>
                <a:lnTo>
                  <a:pt x="1890712" y="431483"/>
                </a:lnTo>
                <a:lnTo>
                  <a:pt x="1890077" y="429578"/>
                </a:lnTo>
                <a:lnTo>
                  <a:pt x="1888490" y="427355"/>
                </a:lnTo>
                <a:lnTo>
                  <a:pt x="1885950" y="424180"/>
                </a:lnTo>
                <a:lnTo>
                  <a:pt x="1882457" y="421323"/>
                </a:lnTo>
                <a:lnTo>
                  <a:pt x="1880552" y="420053"/>
                </a:lnTo>
                <a:lnTo>
                  <a:pt x="1878330" y="419100"/>
                </a:lnTo>
                <a:lnTo>
                  <a:pt x="1876107" y="418148"/>
                </a:lnTo>
                <a:lnTo>
                  <a:pt x="1874202" y="417513"/>
                </a:lnTo>
                <a:lnTo>
                  <a:pt x="1871980" y="417195"/>
                </a:lnTo>
                <a:lnTo>
                  <a:pt x="1869440" y="417195"/>
                </a:lnTo>
                <a:lnTo>
                  <a:pt x="1869440" y="276225"/>
                </a:lnTo>
                <a:close/>
                <a:moveTo>
                  <a:pt x="589072" y="140970"/>
                </a:moveTo>
                <a:lnTo>
                  <a:pt x="589072" y="424815"/>
                </a:lnTo>
                <a:lnTo>
                  <a:pt x="588754" y="433070"/>
                </a:lnTo>
                <a:lnTo>
                  <a:pt x="588436" y="441643"/>
                </a:lnTo>
                <a:lnTo>
                  <a:pt x="587166" y="449580"/>
                </a:lnTo>
                <a:lnTo>
                  <a:pt x="585896" y="458153"/>
                </a:lnTo>
                <a:lnTo>
                  <a:pt x="583991" y="465773"/>
                </a:lnTo>
                <a:lnTo>
                  <a:pt x="581768" y="473710"/>
                </a:lnTo>
                <a:lnTo>
                  <a:pt x="579227" y="481330"/>
                </a:lnTo>
                <a:lnTo>
                  <a:pt x="576052" y="488633"/>
                </a:lnTo>
                <a:lnTo>
                  <a:pt x="572876" y="495935"/>
                </a:lnTo>
                <a:lnTo>
                  <a:pt x="569065" y="503238"/>
                </a:lnTo>
                <a:lnTo>
                  <a:pt x="565572" y="509905"/>
                </a:lnTo>
                <a:lnTo>
                  <a:pt x="561126" y="516573"/>
                </a:lnTo>
                <a:lnTo>
                  <a:pt x="556363" y="522923"/>
                </a:lnTo>
                <a:lnTo>
                  <a:pt x="551600" y="528955"/>
                </a:lnTo>
                <a:lnTo>
                  <a:pt x="546519" y="535305"/>
                </a:lnTo>
                <a:lnTo>
                  <a:pt x="541120" y="541020"/>
                </a:lnTo>
                <a:lnTo>
                  <a:pt x="535087" y="546100"/>
                </a:lnTo>
                <a:lnTo>
                  <a:pt x="529371" y="551815"/>
                </a:lnTo>
                <a:lnTo>
                  <a:pt x="522702" y="556260"/>
                </a:lnTo>
                <a:lnTo>
                  <a:pt x="516668" y="561023"/>
                </a:lnTo>
                <a:lnTo>
                  <a:pt x="509682" y="565150"/>
                </a:lnTo>
                <a:lnTo>
                  <a:pt x="503013" y="569278"/>
                </a:lnTo>
                <a:lnTo>
                  <a:pt x="495709" y="572770"/>
                </a:lnTo>
                <a:lnTo>
                  <a:pt x="488406" y="575945"/>
                </a:lnTo>
                <a:lnTo>
                  <a:pt x="481102" y="579120"/>
                </a:lnTo>
                <a:lnTo>
                  <a:pt x="473480" y="581978"/>
                </a:lnTo>
                <a:lnTo>
                  <a:pt x="465541" y="584200"/>
                </a:lnTo>
                <a:lnTo>
                  <a:pt x="457602" y="585788"/>
                </a:lnTo>
                <a:lnTo>
                  <a:pt x="449663" y="587375"/>
                </a:lnTo>
                <a:lnTo>
                  <a:pt x="441407" y="588328"/>
                </a:lnTo>
                <a:lnTo>
                  <a:pt x="433150" y="588963"/>
                </a:lnTo>
                <a:lnTo>
                  <a:pt x="424576" y="589280"/>
                </a:lnTo>
                <a:lnTo>
                  <a:pt x="140678" y="589280"/>
                </a:lnTo>
                <a:lnTo>
                  <a:pt x="140678" y="1836103"/>
                </a:lnTo>
                <a:lnTo>
                  <a:pt x="140678" y="1838643"/>
                </a:lnTo>
                <a:lnTo>
                  <a:pt x="140996" y="1840548"/>
                </a:lnTo>
                <a:lnTo>
                  <a:pt x="141948" y="1842770"/>
                </a:lnTo>
                <a:lnTo>
                  <a:pt x="142584" y="1844993"/>
                </a:lnTo>
                <a:lnTo>
                  <a:pt x="143536" y="1847215"/>
                </a:lnTo>
                <a:lnTo>
                  <a:pt x="144807" y="1849120"/>
                </a:lnTo>
                <a:lnTo>
                  <a:pt x="147665" y="1852613"/>
                </a:lnTo>
                <a:lnTo>
                  <a:pt x="151475" y="1855470"/>
                </a:lnTo>
                <a:lnTo>
                  <a:pt x="153063" y="1856740"/>
                </a:lnTo>
                <a:lnTo>
                  <a:pt x="155286" y="1857693"/>
                </a:lnTo>
                <a:lnTo>
                  <a:pt x="157191" y="1858645"/>
                </a:lnTo>
                <a:lnTo>
                  <a:pt x="159732" y="1858963"/>
                </a:lnTo>
                <a:lnTo>
                  <a:pt x="161955" y="1859280"/>
                </a:lnTo>
                <a:lnTo>
                  <a:pt x="164495" y="1859598"/>
                </a:lnTo>
                <a:lnTo>
                  <a:pt x="1553180" y="1859598"/>
                </a:lnTo>
                <a:lnTo>
                  <a:pt x="1556038" y="1859280"/>
                </a:lnTo>
                <a:lnTo>
                  <a:pt x="1557943" y="1858963"/>
                </a:lnTo>
                <a:lnTo>
                  <a:pt x="1560484" y="1858645"/>
                </a:lnTo>
                <a:lnTo>
                  <a:pt x="1562389" y="1857693"/>
                </a:lnTo>
                <a:lnTo>
                  <a:pt x="1564612" y="1856740"/>
                </a:lnTo>
                <a:lnTo>
                  <a:pt x="1566517" y="1855470"/>
                </a:lnTo>
                <a:lnTo>
                  <a:pt x="1570010" y="1852613"/>
                </a:lnTo>
                <a:lnTo>
                  <a:pt x="1572868" y="1849120"/>
                </a:lnTo>
                <a:lnTo>
                  <a:pt x="1574139" y="1847215"/>
                </a:lnTo>
                <a:lnTo>
                  <a:pt x="1575091" y="1844993"/>
                </a:lnTo>
                <a:lnTo>
                  <a:pt x="1576044" y="1842770"/>
                </a:lnTo>
                <a:lnTo>
                  <a:pt x="1576679" y="1840548"/>
                </a:lnTo>
                <a:lnTo>
                  <a:pt x="1576997" y="1838643"/>
                </a:lnTo>
                <a:lnTo>
                  <a:pt x="1576997" y="1836103"/>
                </a:lnTo>
                <a:lnTo>
                  <a:pt x="1576997" y="164782"/>
                </a:lnTo>
                <a:lnTo>
                  <a:pt x="1576997" y="161925"/>
                </a:lnTo>
                <a:lnTo>
                  <a:pt x="1576679" y="160020"/>
                </a:lnTo>
                <a:lnTo>
                  <a:pt x="1576044" y="157480"/>
                </a:lnTo>
                <a:lnTo>
                  <a:pt x="1575091" y="155257"/>
                </a:lnTo>
                <a:lnTo>
                  <a:pt x="1574139" y="153352"/>
                </a:lnTo>
                <a:lnTo>
                  <a:pt x="1572868" y="151447"/>
                </a:lnTo>
                <a:lnTo>
                  <a:pt x="1570010" y="147955"/>
                </a:lnTo>
                <a:lnTo>
                  <a:pt x="1566517" y="145097"/>
                </a:lnTo>
                <a:lnTo>
                  <a:pt x="1564612" y="143827"/>
                </a:lnTo>
                <a:lnTo>
                  <a:pt x="1562389" y="142875"/>
                </a:lnTo>
                <a:lnTo>
                  <a:pt x="1560484" y="141922"/>
                </a:lnTo>
                <a:lnTo>
                  <a:pt x="1557943" y="141287"/>
                </a:lnTo>
                <a:lnTo>
                  <a:pt x="1556038" y="140970"/>
                </a:lnTo>
                <a:lnTo>
                  <a:pt x="1553180" y="140970"/>
                </a:lnTo>
                <a:lnTo>
                  <a:pt x="589072" y="140970"/>
                </a:lnTo>
                <a:close/>
                <a:moveTo>
                  <a:pt x="489358" y="0"/>
                </a:moveTo>
                <a:lnTo>
                  <a:pt x="1553180" y="0"/>
                </a:lnTo>
                <a:lnTo>
                  <a:pt x="1562071" y="317"/>
                </a:lnTo>
                <a:lnTo>
                  <a:pt x="1570010" y="952"/>
                </a:lnTo>
                <a:lnTo>
                  <a:pt x="1578584" y="2222"/>
                </a:lnTo>
                <a:lnTo>
                  <a:pt x="1586523" y="3492"/>
                </a:lnTo>
                <a:lnTo>
                  <a:pt x="1594462" y="5397"/>
                </a:lnTo>
                <a:lnTo>
                  <a:pt x="1602084" y="7620"/>
                </a:lnTo>
                <a:lnTo>
                  <a:pt x="1609705" y="10160"/>
                </a:lnTo>
                <a:lnTo>
                  <a:pt x="1617644" y="13017"/>
                </a:lnTo>
                <a:lnTo>
                  <a:pt x="1624630" y="16192"/>
                </a:lnTo>
                <a:lnTo>
                  <a:pt x="1631617" y="20002"/>
                </a:lnTo>
                <a:lnTo>
                  <a:pt x="1638603" y="23812"/>
                </a:lnTo>
                <a:lnTo>
                  <a:pt x="1645589" y="28257"/>
                </a:lnTo>
                <a:lnTo>
                  <a:pt x="1651623" y="32702"/>
                </a:lnTo>
                <a:lnTo>
                  <a:pt x="1657974" y="37782"/>
                </a:lnTo>
                <a:lnTo>
                  <a:pt x="1664008" y="42862"/>
                </a:lnTo>
                <a:lnTo>
                  <a:pt x="1669724" y="48260"/>
                </a:lnTo>
                <a:lnTo>
                  <a:pt x="1675122" y="53975"/>
                </a:lnTo>
                <a:lnTo>
                  <a:pt x="1680203" y="60007"/>
                </a:lnTo>
                <a:lnTo>
                  <a:pt x="1685284" y="66357"/>
                </a:lnTo>
                <a:lnTo>
                  <a:pt x="1689730" y="72390"/>
                </a:lnTo>
                <a:lnTo>
                  <a:pt x="1694176" y="79375"/>
                </a:lnTo>
                <a:lnTo>
                  <a:pt x="1697987" y="86360"/>
                </a:lnTo>
                <a:lnTo>
                  <a:pt x="1701797" y="93345"/>
                </a:lnTo>
                <a:lnTo>
                  <a:pt x="1704973" y="100647"/>
                </a:lnTo>
                <a:lnTo>
                  <a:pt x="1707831" y="108267"/>
                </a:lnTo>
                <a:lnTo>
                  <a:pt x="1710371" y="115570"/>
                </a:lnTo>
                <a:lnTo>
                  <a:pt x="1712594" y="123507"/>
                </a:lnTo>
                <a:lnTo>
                  <a:pt x="1714500" y="131445"/>
                </a:lnTo>
                <a:lnTo>
                  <a:pt x="1715770" y="139382"/>
                </a:lnTo>
                <a:lnTo>
                  <a:pt x="1717040" y="147637"/>
                </a:lnTo>
                <a:lnTo>
                  <a:pt x="1717675" y="155892"/>
                </a:lnTo>
                <a:lnTo>
                  <a:pt x="1717675" y="164782"/>
                </a:lnTo>
                <a:lnTo>
                  <a:pt x="1717675" y="1836103"/>
                </a:lnTo>
                <a:lnTo>
                  <a:pt x="1717675" y="1844358"/>
                </a:lnTo>
                <a:lnTo>
                  <a:pt x="1717040" y="1852613"/>
                </a:lnTo>
                <a:lnTo>
                  <a:pt x="1715770" y="1861185"/>
                </a:lnTo>
                <a:lnTo>
                  <a:pt x="1714500" y="1869123"/>
                </a:lnTo>
                <a:lnTo>
                  <a:pt x="1712594" y="1877060"/>
                </a:lnTo>
                <a:lnTo>
                  <a:pt x="1710371" y="1884680"/>
                </a:lnTo>
                <a:lnTo>
                  <a:pt x="1707831" y="1892300"/>
                </a:lnTo>
                <a:lnTo>
                  <a:pt x="1704973" y="1900238"/>
                </a:lnTo>
                <a:lnTo>
                  <a:pt x="1701797" y="1907223"/>
                </a:lnTo>
                <a:lnTo>
                  <a:pt x="1697987" y="1914208"/>
                </a:lnTo>
                <a:lnTo>
                  <a:pt x="1694176" y="1921193"/>
                </a:lnTo>
                <a:lnTo>
                  <a:pt x="1689730" y="1927860"/>
                </a:lnTo>
                <a:lnTo>
                  <a:pt x="1685284" y="1934210"/>
                </a:lnTo>
                <a:lnTo>
                  <a:pt x="1680203" y="1940560"/>
                </a:lnTo>
                <a:lnTo>
                  <a:pt x="1675122" y="1946275"/>
                </a:lnTo>
                <a:lnTo>
                  <a:pt x="1669724" y="1952308"/>
                </a:lnTo>
                <a:lnTo>
                  <a:pt x="1664008" y="1957705"/>
                </a:lnTo>
                <a:lnTo>
                  <a:pt x="1657974" y="1962785"/>
                </a:lnTo>
                <a:lnTo>
                  <a:pt x="1651623" y="1967865"/>
                </a:lnTo>
                <a:lnTo>
                  <a:pt x="1645589" y="1972310"/>
                </a:lnTo>
                <a:lnTo>
                  <a:pt x="1638603" y="1976755"/>
                </a:lnTo>
                <a:lnTo>
                  <a:pt x="1631617" y="1980565"/>
                </a:lnTo>
                <a:lnTo>
                  <a:pt x="1624630" y="1984375"/>
                </a:lnTo>
                <a:lnTo>
                  <a:pt x="1617644" y="1987550"/>
                </a:lnTo>
                <a:lnTo>
                  <a:pt x="1609705" y="1990408"/>
                </a:lnTo>
                <a:lnTo>
                  <a:pt x="1602084" y="1992948"/>
                </a:lnTo>
                <a:lnTo>
                  <a:pt x="1594462" y="1995170"/>
                </a:lnTo>
                <a:lnTo>
                  <a:pt x="1586523" y="1997075"/>
                </a:lnTo>
                <a:lnTo>
                  <a:pt x="1578584" y="1998345"/>
                </a:lnTo>
                <a:lnTo>
                  <a:pt x="1570010" y="1999615"/>
                </a:lnTo>
                <a:lnTo>
                  <a:pt x="1562071" y="2000250"/>
                </a:lnTo>
                <a:lnTo>
                  <a:pt x="1553180" y="2000250"/>
                </a:lnTo>
                <a:lnTo>
                  <a:pt x="164495" y="2000250"/>
                </a:lnTo>
                <a:lnTo>
                  <a:pt x="155604" y="2000250"/>
                </a:lnTo>
                <a:lnTo>
                  <a:pt x="147665" y="1999615"/>
                </a:lnTo>
                <a:lnTo>
                  <a:pt x="139408" y="1998345"/>
                </a:lnTo>
                <a:lnTo>
                  <a:pt x="131152" y="1997075"/>
                </a:lnTo>
                <a:lnTo>
                  <a:pt x="123213" y="1995170"/>
                </a:lnTo>
                <a:lnTo>
                  <a:pt x="115591" y="1992948"/>
                </a:lnTo>
                <a:lnTo>
                  <a:pt x="107970" y="1990408"/>
                </a:lnTo>
                <a:lnTo>
                  <a:pt x="100348" y="1987550"/>
                </a:lnTo>
                <a:lnTo>
                  <a:pt x="93044" y="1984375"/>
                </a:lnTo>
                <a:lnTo>
                  <a:pt x="86058" y="1980565"/>
                </a:lnTo>
                <a:lnTo>
                  <a:pt x="79072" y="1976755"/>
                </a:lnTo>
                <a:lnTo>
                  <a:pt x="72721" y="1972310"/>
                </a:lnTo>
                <a:lnTo>
                  <a:pt x="66052" y="1967865"/>
                </a:lnTo>
                <a:lnTo>
                  <a:pt x="59701" y="1962785"/>
                </a:lnTo>
                <a:lnTo>
                  <a:pt x="53667" y="1957705"/>
                </a:lnTo>
                <a:lnTo>
                  <a:pt x="48269" y="1952308"/>
                </a:lnTo>
                <a:lnTo>
                  <a:pt x="42553" y="1946275"/>
                </a:lnTo>
                <a:lnTo>
                  <a:pt x="37472" y="1940560"/>
                </a:lnTo>
                <a:lnTo>
                  <a:pt x="32391" y="1934210"/>
                </a:lnTo>
                <a:lnTo>
                  <a:pt x="27945" y="1927860"/>
                </a:lnTo>
                <a:lnTo>
                  <a:pt x="23817" y="1921193"/>
                </a:lnTo>
                <a:lnTo>
                  <a:pt x="19688" y="1914208"/>
                </a:lnTo>
                <a:lnTo>
                  <a:pt x="16195" y="1907223"/>
                </a:lnTo>
                <a:lnTo>
                  <a:pt x="12702" y="1900238"/>
                </a:lnTo>
                <a:lnTo>
                  <a:pt x="9844" y="1892300"/>
                </a:lnTo>
                <a:lnTo>
                  <a:pt x="7304" y="1884680"/>
                </a:lnTo>
                <a:lnTo>
                  <a:pt x="5081" y="1877060"/>
                </a:lnTo>
                <a:lnTo>
                  <a:pt x="3175" y="1869123"/>
                </a:lnTo>
                <a:lnTo>
                  <a:pt x="1905" y="1861185"/>
                </a:lnTo>
                <a:lnTo>
                  <a:pt x="635" y="1852613"/>
                </a:lnTo>
                <a:lnTo>
                  <a:pt x="0" y="1844358"/>
                </a:lnTo>
                <a:lnTo>
                  <a:pt x="0" y="1836103"/>
                </a:lnTo>
                <a:lnTo>
                  <a:pt x="0" y="489585"/>
                </a:lnTo>
                <a:lnTo>
                  <a:pt x="489358" y="0"/>
                </a:lnTo>
                <a:close/>
              </a:path>
            </a:pathLst>
          </a:custGeom>
          <a:solidFill>
            <a:srgbClr val="01A991"/>
          </a:solidFill>
          <a:ln w="9525" cmpd="sng">
            <a:solidFill>
              <a:srgbClr val="01A991"/>
            </a:solidFill>
            <a:bevel/>
          </a:ln>
        </p:spPr>
        <p:txBody>
          <a:bodyPr anchor="ctr"/>
          <a:lstStyle/>
          <a:p>
            <a:endParaRPr lang="zh-CN" altLang="en-US"/>
          </a:p>
        </p:txBody>
      </p:sp>
      <p:sp>
        <p:nvSpPr>
          <p:cNvPr id="7" name="矩形 6"/>
          <p:cNvSpPr>
            <a:spLocks noChangeArrowheads="1"/>
          </p:cNvSpPr>
          <p:nvPr/>
        </p:nvSpPr>
        <p:spPr bwMode="auto">
          <a:xfrm rot="10800000" flipV="1">
            <a:off x="329961" y="3142596"/>
            <a:ext cx="461665" cy="2211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dirty="0">
                <a:solidFill>
                  <a:srgbClr val="28A9D6"/>
                </a:solidFill>
                <a:latin typeface="微软雅黑" panose="020B0503020204020204" pitchFamily="34" charset="-122"/>
                <a:ea typeface="微软雅黑" panose="020B0503020204020204" pitchFamily="34" charset="-122"/>
                <a:sym typeface="微软雅黑" panose="020B0503020204020204" pitchFamily="34" charset="-122"/>
              </a:rPr>
              <a:t>简化预算编制</a:t>
            </a:r>
            <a:endParaRPr lang="en-US" altLang="zh-CN" sz="1400" dirty="0">
              <a:solidFill>
                <a:srgbClr val="28A9D6"/>
              </a:solidFill>
              <a:latin typeface="Calibri" panose="020F0502020204030204" charset="0"/>
              <a:sym typeface="Calibri" panose="020F0502020204030204" charset="0"/>
            </a:endParaRPr>
          </a:p>
        </p:txBody>
      </p:sp>
      <p:sp>
        <p:nvSpPr>
          <p:cNvPr id="8" name="KSO_Shape"/>
          <p:cNvSpPr>
            <a:spLocks noChangeArrowheads="1"/>
          </p:cNvSpPr>
          <p:nvPr/>
        </p:nvSpPr>
        <p:spPr bwMode="auto">
          <a:xfrm rot="5400000">
            <a:off x="2175971" y="2278525"/>
            <a:ext cx="464961" cy="474744"/>
          </a:xfrm>
          <a:custGeom>
            <a:avLst/>
            <a:gdLst>
              <a:gd name="T0" fmla="*/ 592 w 1589088"/>
              <a:gd name="T1" fmla="*/ 355 h 1589088"/>
              <a:gd name="T2" fmla="*/ 574 w 1589088"/>
              <a:gd name="T3" fmla="*/ 389 h 1589088"/>
              <a:gd name="T4" fmla="*/ 540 w 1589088"/>
              <a:gd name="T5" fmla="*/ 405 h 1589088"/>
              <a:gd name="T6" fmla="*/ 530 w 1589088"/>
              <a:gd name="T7" fmla="*/ 580 h 1589088"/>
              <a:gd name="T8" fmla="*/ 526 w 1589088"/>
              <a:gd name="T9" fmla="*/ 626 h 1589088"/>
              <a:gd name="T10" fmla="*/ 496 w 1589088"/>
              <a:gd name="T11" fmla="*/ 652 h 1589088"/>
              <a:gd name="T12" fmla="*/ 455 w 1589088"/>
              <a:gd name="T13" fmla="*/ 654 h 1589088"/>
              <a:gd name="T14" fmla="*/ 423 w 1589088"/>
              <a:gd name="T15" fmla="*/ 631 h 1589088"/>
              <a:gd name="T16" fmla="*/ 413 w 1589088"/>
              <a:gd name="T17" fmla="*/ 593 h 1589088"/>
              <a:gd name="T18" fmla="*/ 292 w 1589088"/>
              <a:gd name="T19" fmla="*/ 537 h 1589088"/>
              <a:gd name="T20" fmla="*/ 240 w 1589088"/>
              <a:gd name="T21" fmla="*/ 494 h 1589088"/>
              <a:gd name="T22" fmla="*/ 242 w 1589088"/>
              <a:gd name="T23" fmla="*/ 454 h 1589088"/>
              <a:gd name="T24" fmla="*/ 269 w 1589088"/>
              <a:gd name="T25" fmla="*/ 425 h 1589088"/>
              <a:gd name="T26" fmla="*/ 309 w 1589088"/>
              <a:gd name="T27" fmla="*/ 419 h 1589088"/>
              <a:gd name="T28" fmla="*/ 343 w 1589088"/>
              <a:gd name="T29" fmla="*/ 439 h 1589088"/>
              <a:gd name="T30" fmla="*/ 357 w 1589088"/>
              <a:gd name="T31" fmla="*/ 478 h 1589088"/>
              <a:gd name="T32" fmla="*/ 493 w 1589088"/>
              <a:gd name="T33" fmla="*/ 390 h 1589088"/>
              <a:gd name="T34" fmla="*/ 473 w 1589088"/>
              <a:gd name="T35" fmla="*/ 346 h 1589088"/>
              <a:gd name="T36" fmla="*/ 487 w 1589088"/>
              <a:gd name="T37" fmla="*/ 308 h 1589088"/>
              <a:gd name="T38" fmla="*/ 521 w 1589088"/>
              <a:gd name="T39" fmla="*/ 287 h 1589088"/>
              <a:gd name="T40" fmla="*/ 438 w 1589088"/>
              <a:gd name="T41" fmla="*/ 87 h 1589088"/>
              <a:gd name="T42" fmla="*/ 320 w 1589088"/>
              <a:gd name="T43" fmla="*/ 110 h 1589088"/>
              <a:gd name="T44" fmla="*/ 212 w 1589088"/>
              <a:gd name="T45" fmla="*/ 173 h 1589088"/>
              <a:gd name="T46" fmla="*/ 132 w 1589088"/>
              <a:gd name="T47" fmla="*/ 272 h 1589088"/>
              <a:gd name="T48" fmla="*/ 92 w 1589088"/>
              <a:gd name="T49" fmla="*/ 387 h 1589088"/>
              <a:gd name="T50" fmla="*/ 92 w 1589088"/>
              <a:gd name="T51" fmla="*/ 507 h 1589088"/>
              <a:gd name="T52" fmla="*/ 132 w 1589088"/>
              <a:gd name="T53" fmla="*/ 622 h 1589088"/>
              <a:gd name="T54" fmla="*/ 212 w 1589088"/>
              <a:gd name="T55" fmla="*/ 721 h 1589088"/>
              <a:gd name="T56" fmla="*/ 320 w 1589088"/>
              <a:gd name="T57" fmla="*/ 784 h 1589088"/>
              <a:gd name="T58" fmla="*/ 438 w 1589088"/>
              <a:gd name="T59" fmla="*/ 807 h 1589088"/>
              <a:gd name="T60" fmla="*/ 558 w 1589088"/>
              <a:gd name="T61" fmla="*/ 790 h 1589088"/>
              <a:gd name="T62" fmla="*/ 667 w 1589088"/>
              <a:gd name="T63" fmla="*/ 732 h 1589088"/>
              <a:gd name="T64" fmla="*/ 753 w 1589088"/>
              <a:gd name="T65" fmla="*/ 637 h 1589088"/>
              <a:gd name="T66" fmla="*/ 799 w 1589088"/>
              <a:gd name="T67" fmla="*/ 524 h 1589088"/>
              <a:gd name="T68" fmla="*/ 805 w 1589088"/>
              <a:gd name="T69" fmla="*/ 404 h 1589088"/>
              <a:gd name="T70" fmla="*/ 770 w 1589088"/>
              <a:gd name="T71" fmla="*/ 287 h 1589088"/>
              <a:gd name="T72" fmla="*/ 695 w 1589088"/>
              <a:gd name="T73" fmla="*/ 186 h 1589088"/>
              <a:gd name="T74" fmla="*/ 591 w 1589088"/>
              <a:gd name="T75" fmla="*/ 116 h 1589088"/>
              <a:gd name="T76" fmla="*/ 473 w 1589088"/>
              <a:gd name="T77" fmla="*/ 88 h 1589088"/>
              <a:gd name="T78" fmla="*/ 543 w 1589088"/>
              <a:gd name="T79" fmla="*/ 10 h 1589088"/>
              <a:gd name="T80" fmla="*/ 684 w 1589088"/>
              <a:gd name="T81" fmla="*/ 68 h 1589088"/>
              <a:gd name="T82" fmla="*/ 795 w 1589088"/>
              <a:gd name="T83" fmla="*/ 166 h 1589088"/>
              <a:gd name="T84" fmla="*/ 860 w 1589088"/>
              <a:gd name="T85" fmla="*/ 276 h 1589088"/>
              <a:gd name="T86" fmla="*/ 891 w 1589088"/>
              <a:gd name="T87" fmla="*/ 397 h 1589088"/>
              <a:gd name="T88" fmla="*/ 887 w 1589088"/>
              <a:gd name="T89" fmla="*/ 521 h 1589088"/>
              <a:gd name="T90" fmla="*/ 850 w 1589088"/>
              <a:gd name="T91" fmla="*/ 641 h 1589088"/>
              <a:gd name="T92" fmla="*/ 1139 w 1589088"/>
              <a:gd name="T93" fmla="*/ 984 h 1589088"/>
              <a:gd name="T94" fmla="*/ 1141 w 1589088"/>
              <a:gd name="T95" fmla="*/ 1058 h 1589088"/>
              <a:gd name="T96" fmla="*/ 1073 w 1589088"/>
              <a:gd name="T97" fmla="*/ 1135 h 1589088"/>
              <a:gd name="T98" fmla="*/ 1000 w 1589088"/>
              <a:gd name="T99" fmla="*/ 1143 h 1589088"/>
              <a:gd name="T100" fmla="*/ 665 w 1589088"/>
              <a:gd name="T101" fmla="*/ 837 h 1589088"/>
              <a:gd name="T102" fmla="*/ 547 w 1589088"/>
              <a:gd name="T103" fmla="*/ 882 h 1589088"/>
              <a:gd name="T104" fmla="*/ 424 w 1589088"/>
              <a:gd name="T105" fmla="*/ 893 h 1589088"/>
              <a:gd name="T106" fmla="*/ 301 w 1589088"/>
              <a:gd name="T107" fmla="*/ 869 h 1589088"/>
              <a:gd name="T108" fmla="*/ 188 w 1589088"/>
              <a:gd name="T109" fmla="*/ 812 h 1589088"/>
              <a:gd name="T110" fmla="*/ 87 w 1589088"/>
              <a:gd name="T111" fmla="*/ 711 h 1589088"/>
              <a:gd name="T112" fmla="*/ 18 w 1589088"/>
              <a:gd name="T113" fmla="*/ 574 h 1589088"/>
              <a:gd name="T114" fmla="*/ 0 w 1589088"/>
              <a:gd name="T115" fmla="*/ 425 h 1589088"/>
              <a:gd name="T116" fmla="*/ 33 w 1589088"/>
              <a:gd name="T117" fmla="*/ 279 h 1589088"/>
              <a:gd name="T118" fmla="*/ 115 w 1589088"/>
              <a:gd name="T119" fmla="*/ 148 h 1589088"/>
              <a:gd name="T120" fmla="*/ 239 w 1589088"/>
              <a:gd name="T121" fmla="*/ 51 h 1589088"/>
              <a:gd name="T122" fmla="*/ 383 w 1589088"/>
              <a:gd name="T123" fmla="*/ 5 h 158908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89088"/>
              <a:gd name="T187" fmla="*/ 0 h 1589088"/>
              <a:gd name="T188" fmla="*/ 1589088 w 1589088"/>
              <a:gd name="T189" fmla="*/ 1589088 h 158908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89088" h="1589088">
                <a:moveTo>
                  <a:pt x="916859" y="288925"/>
                </a:moveTo>
                <a:lnTo>
                  <a:pt x="954088" y="332030"/>
                </a:lnTo>
                <a:lnTo>
                  <a:pt x="816067" y="450682"/>
                </a:lnTo>
                <a:lnTo>
                  <a:pt x="817430" y="454085"/>
                </a:lnTo>
                <a:lnTo>
                  <a:pt x="818338" y="457488"/>
                </a:lnTo>
                <a:lnTo>
                  <a:pt x="819246" y="461118"/>
                </a:lnTo>
                <a:lnTo>
                  <a:pt x="820381" y="464748"/>
                </a:lnTo>
                <a:lnTo>
                  <a:pt x="820835" y="468378"/>
                </a:lnTo>
                <a:lnTo>
                  <a:pt x="821289" y="472008"/>
                </a:lnTo>
                <a:lnTo>
                  <a:pt x="821743" y="475865"/>
                </a:lnTo>
                <a:lnTo>
                  <a:pt x="821743" y="479722"/>
                </a:lnTo>
                <a:lnTo>
                  <a:pt x="821743" y="483805"/>
                </a:lnTo>
                <a:lnTo>
                  <a:pt x="821289" y="487662"/>
                </a:lnTo>
                <a:lnTo>
                  <a:pt x="820835" y="491746"/>
                </a:lnTo>
                <a:lnTo>
                  <a:pt x="820154" y="495602"/>
                </a:lnTo>
                <a:lnTo>
                  <a:pt x="819246" y="499459"/>
                </a:lnTo>
                <a:lnTo>
                  <a:pt x="818338" y="503089"/>
                </a:lnTo>
                <a:lnTo>
                  <a:pt x="816976" y="506946"/>
                </a:lnTo>
                <a:lnTo>
                  <a:pt x="815840" y="510349"/>
                </a:lnTo>
                <a:lnTo>
                  <a:pt x="814251" y="513979"/>
                </a:lnTo>
                <a:lnTo>
                  <a:pt x="812662" y="517382"/>
                </a:lnTo>
                <a:lnTo>
                  <a:pt x="810619" y="520785"/>
                </a:lnTo>
                <a:lnTo>
                  <a:pt x="808803" y="523961"/>
                </a:lnTo>
                <a:lnTo>
                  <a:pt x="806760" y="527137"/>
                </a:lnTo>
                <a:lnTo>
                  <a:pt x="804263" y="530313"/>
                </a:lnTo>
                <a:lnTo>
                  <a:pt x="801993" y="533036"/>
                </a:lnTo>
                <a:lnTo>
                  <a:pt x="799496" y="535985"/>
                </a:lnTo>
                <a:lnTo>
                  <a:pt x="796772" y="538707"/>
                </a:lnTo>
                <a:lnTo>
                  <a:pt x="794048" y="541203"/>
                </a:lnTo>
                <a:lnTo>
                  <a:pt x="791324" y="543698"/>
                </a:lnTo>
                <a:lnTo>
                  <a:pt x="788146" y="545967"/>
                </a:lnTo>
                <a:lnTo>
                  <a:pt x="785194" y="548009"/>
                </a:lnTo>
                <a:lnTo>
                  <a:pt x="781789" y="550051"/>
                </a:lnTo>
                <a:lnTo>
                  <a:pt x="778611" y="552093"/>
                </a:lnTo>
                <a:lnTo>
                  <a:pt x="775433" y="553908"/>
                </a:lnTo>
                <a:lnTo>
                  <a:pt x="771801" y="555496"/>
                </a:lnTo>
                <a:lnTo>
                  <a:pt x="768396" y="556857"/>
                </a:lnTo>
                <a:lnTo>
                  <a:pt x="764537" y="558218"/>
                </a:lnTo>
                <a:lnTo>
                  <a:pt x="760905" y="559352"/>
                </a:lnTo>
                <a:lnTo>
                  <a:pt x="757046" y="560260"/>
                </a:lnTo>
                <a:lnTo>
                  <a:pt x="753413" y="560940"/>
                </a:lnTo>
                <a:lnTo>
                  <a:pt x="749327" y="561621"/>
                </a:lnTo>
                <a:lnTo>
                  <a:pt x="745241" y="562075"/>
                </a:lnTo>
                <a:lnTo>
                  <a:pt x="692121" y="754005"/>
                </a:lnTo>
                <a:lnTo>
                  <a:pt x="697343" y="756728"/>
                </a:lnTo>
                <a:lnTo>
                  <a:pt x="702110" y="759904"/>
                </a:lnTo>
                <a:lnTo>
                  <a:pt x="706650" y="763080"/>
                </a:lnTo>
                <a:lnTo>
                  <a:pt x="710963" y="766937"/>
                </a:lnTo>
                <a:lnTo>
                  <a:pt x="715049" y="770794"/>
                </a:lnTo>
                <a:lnTo>
                  <a:pt x="718908" y="774877"/>
                </a:lnTo>
                <a:lnTo>
                  <a:pt x="722313" y="779188"/>
                </a:lnTo>
                <a:lnTo>
                  <a:pt x="725718" y="783952"/>
                </a:lnTo>
                <a:lnTo>
                  <a:pt x="728670" y="788943"/>
                </a:lnTo>
                <a:lnTo>
                  <a:pt x="731167" y="793934"/>
                </a:lnTo>
                <a:lnTo>
                  <a:pt x="733437" y="799379"/>
                </a:lnTo>
                <a:lnTo>
                  <a:pt x="735253" y="804824"/>
                </a:lnTo>
                <a:lnTo>
                  <a:pt x="736615" y="810496"/>
                </a:lnTo>
                <a:lnTo>
                  <a:pt x="737750" y="816167"/>
                </a:lnTo>
                <a:lnTo>
                  <a:pt x="738431" y="822066"/>
                </a:lnTo>
                <a:lnTo>
                  <a:pt x="738658" y="828191"/>
                </a:lnTo>
                <a:lnTo>
                  <a:pt x="738658" y="832729"/>
                </a:lnTo>
                <a:lnTo>
                  <a:pt x="738431" y="836812"/>
                </a:lnTo>
                <a:lnTo>
                  <a:pt x="737523" y="840896"/>
                </a:lnTo>
                <a:lnTo>
                  <a:pt x="736842" y="844980"/>
                </a:lnTo>
                <a:lnTo>
                  <a:pt x="735934" y="849063"/>
                </a:lnTo>
                <a:lnTo>
                  <a:pt x="734799" y="852920"/>
                </a:lnTo>
                <a:lnTo>
                  <a:pt x="733664" y="856777"/>
                </a:lnTo>
                <a:lnTo>
                  <a:pt x="732075" y="860407"/>
                </a:lnTo>
                <a:lnTo>
                  <a:pt x="730259" y="864263"/>
                </a:lnTo>
                <a:lnTo>
                  <a:pt x="728670" y="867666"/>
                </a:lnTo>
                <a:lnTo>
                  <a:pt x="726626" y="871296"/>
                </a:lnTo>
                <a:lnTo>
                  <a:pt x="724583" y="874699"/>
                </a:lnTo>
                <a:lnTo>
                  <a:pt x="722086" y="877876"/>
                </a:lnTo>
                <a:lnTo>
                  <a:pt x="719589" y="881052"/>
                </a:lnTo>
                <a:lnTo>
                  <a:pt x="717092" y="884228"/>
                </a:lnTo>
                <a:lnTo>
                  <a:pt x="714141" y="886950"/>
                </a:lnTo>
                <a:lnTo>
                  <a:pt x="711417" y="889673"/>
                </a:lnTo>
                <a:lnTo>
                  <a:pt x="708239" y="892395"/>
                </a:lnTo>
                <a:lnTo>
                  <a:pt x="705288" y="894891"/>
                </a:lnTo>
                <a:lnTo>
                  <a:pt x="702110" y="896933"/>
                </a:lnTo>
                <a:lnTo>
                  <a:pt x="698705" y="899428"/>
                </a:lnTo>
                <a:lnTo>
                  <a:pt x="695299" y="901243"/>
                </a:lnTo>
                <a:lnTo>
                  <a:pt x="691440" y="903058"/>
                </a:lnTo>
                <a:lnTo>
                  <a:pt x="688035" y="904646"/>
                </a:lnTo>
                <a:lnTo>
                  <a:pt x="684176" y="906234"/>
                </a:lnTo>
                <a:lnTo>
                  <a:pt x="680317" y="907595"/>
                </a:lnTo>
                <a:lnTo>
                  <a:pt x="676231" y="908730"/>
                </a:lnTo>
                <a:lnTo>
                  <a:pt x="672372" y="909637"/>
                </a:lnTo>
                <a:lnTo>
                  <a:pt x="668286" y="910318"/>
                </a:lnTo>
                <a:lnTo>
                  <a:pt x="664199" y="910771"/>
                </a:lnTo>
                <a:lnTo>
                  <a:pt x="659886" y="911225"/>
                </a:lnTo>
                <a:lnTo>
                  <a:pt x="655573" y="911225"/>
                </a:lnTo>
                <a:lnTo>
                  <a:pt x="651260" y="911225"/>
                </a:lnTo>
                <a:lnTo>
                  <a:pt x="646947" y="910771"/>
                </a:lnTo>
                <a:lnTo>
                  <a:pt x="643088" y="910318"/>
                </a:lnTo>
                <a:lnTo>
                  <a:pt x="638775" y="909637"/>
                </a:lnTo>
                <a:lnTo>
                  <a:pt x="634915" y="908730"/>
                </a:lnTo>
                <a:lnTo>
                  <a:pt x="630829" y="907595"/>
                </a:lnTo>
                <a:lnTo>
                  <a:pt x="627197" y="906234"/>
                </a:lnTo>
                <a:lnTo>
                  <a:pt x="623338" y="904646"/>
                </a:lnTo>
                <a:lnTo>
                  <a:pt x="619706" y="903058"/>
                </a:lnTo>
                <a:lnTo>
                  <a:pt x="616074" y="901243"/>
                </a:lnTo>
                <a:lnTo>
                  <a:pt x="612669" y="899428"/>
                </a:lnTo>
                <a:lnTo>
                  <a:pt x="609037" y="896933"/>
                </a:lnTo>
                <a:lnTo>
                  <a:pt x="605858" y="894891"/>
                </a:lnTo>
                <a:lnTo>
                  <a:pt x="602680" y="892395"/>
                </a:lnTo>
                <a:lnTo>
                  <a:pt x="599729" y="889673"/>
                </a:lnTo>
                <a:lnTo>
                  <a:pt x="596778" y="886950"/>
                </a:lnTo>
                <a:lnTo>
                  <a:pt x="594054" y="884228"/>
                </a:lnTo>
                <a:lnTo>
                  <a:pt x="591557" y="881052"/>
                </a:lnTo>
                <a:lnTo>
                  <a:pt x="588833" y="877876"/>
                </a:lnTo>
                <a:lnTo>
                  <a:pt x="586790" y="874699"/>
                </a:lnTo>
                <a:lnTo>
                  <a:pt x="584520" y="871296"/>
                </a:lnTo>
                <a:lnTo>
                  <a:pt x="582704" y="867666"/>
                </a:lnTo>
                <a:lnTo>
                  <a:pt x="580661" y="864263"/>
                </a:lnTo>
                <a:lnTo>
                  <a:pt x="579072" y="860407"/>
                </a:lnTo>
                <a:lnTo>
                  <a:pt x="577710" y="856777"/>
                </a:lnTo>
                <a:lnTo>
                  <a:pt x="576348" y="852920"/>
                </a:lnTo>
                <a:lnTo>
                  <a:pt x="575212" y="849063"/>
                </a:lnTo>
                <a:lnTo>
                  <a:pt x="574077" y="844980"/>
                </a:lnTo>
                <a:lnTo>
                  <a:pt x="573396" y="840896"/>
                </a:lnTo>
                <a:lnTo>
                  <a:pt x="572942" y="836812"/>
                </a:lnTo>
                <a:lnTo>
                  <a:pt x="572488" y="832729"/>
                </a:lnTo>
                <a:lnTo>
                  <a:pt x="572488" y="828191"/>
                </a:lnTo>
                <a:lnTo>
                  <a:pt x="572488" y="825242"/>
                </a:lnTo>
                <a:lnTo>
                  <a:pt x="572715" y="822066"/>
                </a:lnTo>
                <a:lnTo>
                  <a:pt x="573623" y="815940"/>
                </a:lnTo>
                <a:lnTo>
                  <a:pt x="574986" y="810042"/>
                </a:lnTo>
                <a:lnTo>
                  <a:pt x="576575" y="804370"/>
                </a:lnTo>
                <a:lnTo>
                  <a:pt x="454445" y="733134"/>
                </a:lnTo>
                <a:lnTo>
                  <a:pt x="449904" y="736083"/>
                </a:lnTo>
                <a:lnTo>
                  <a:pt x="444910" y="738352"/>
                </a:lnTo>
                <a:lnTo>
                  <a:pt x="439689" y="740166"/>
                </a:lnTo>
                <a:lnTo>
                  <a:pt x="434468" y="741981"/>
                </a:lnTo>
                <a:lnTo>
                  <a:pt x="429020" y="743569"/>
                </a:lnTo>
                <a:lnTo>
                  <a:pt x="423571" y="744477"/>
                </a:lnTo>
                <a:lnTo>
                  <a:pt x="417669" y="745158"/>
                </a:lnTo>
                <a:lnTo>
                  <a:pt x="412221" y="745384"/>
                </a:lnTo>
                <a:lnTo>
                  <a:pt x="408589" y="745158"/>
                </a:lnTo>
                <a:lnTo>
                  <a:pt x="405411" y="744931"/>
                </a:lnTo>
                <a:lnTo>
                  <a:pt x="398828" y="744023"/>
                </a:lnTo>
                <a:lnTo>
                  <a:pt x="305755" y="898294"/>
                </a:lnTo>
                <a:lnTo>
                  <a:pt x="257175" y="869255"/>
                </a:lnTo>
                <a:lnTo>
                  <a:pt x="349113" y="716118"/>
                </a:lnTo>
                <a:lnTo>
                  <a:pt x="347070" y="713396"/>
                </a:lnTo>
                <a:lnTo>
                  <a:pt x="344573" y="710220"/>
                </a:lnTo>
                <a:lnTo>
                  <a:pt x="342757" y="707497"/>
                </a:lnTo>
                <a:lnTo>
                  <a:pt x="340714" y="704321"/>
                </a:lnTo>
                <a:lnTo>
                  <a:pt x="339125" y="701145"/>
                </a:lnTo>
                <a:lnTo>
                  <a:pt x="337536" y="697969"/>
                </a:lnTo>
                <a:lnTo>
                  <a:pt x="335720" y="694793"/>
                </a:lnTo>
                <a:lnTo>
                  <a:pt x="334358" y="691390"/>
                </a:lnTo>
                <a:lnTo>
                  <a:pt x="333223" y="687987"/>
                </a:lnTo>
                <a:lnTo>
                  <a:pt x="332087" y="684584"/>
                </a:lnTo>
                <a:lnTo>
                  <a:pt x="331179" y="680954"/>
                </a:lnTo>
                <a:lnTo>
                  <a:pt x="330498" y="677324"/>
                </a:lnTo>
                <a:lnTo>
                  <a:pt x="329590" y="673467"/>
                </a:lnTo>
                <a:lnTo>
                  <a:pt x="329136" y="670064"/>
                </a:lnTo>
                <a:lnTo>
                  <a:pt x="328909" y="665981"/>
                </a:lnTo>
                <a:lnTo>
                  <a:pt x="328909" y="662351"/>
                </a:lnTo>
                <a:lnTo>
                  <a:pt x="328909" y="658040"/>
                </a:lnTo>
                <a:lnTo>
                  <a:pt x="329363" y="653730"/>
                </a:lnTo>
                <a:lnTo>
                  <a:pt x="330044" y="649646"/>
                </a:lnTo>
                <a:lnTo>
                  <a:pt x="330725" y="645335"/>
                </a:lnTo>
                <a:lnTo>
                  <a:pt x="331633" y="641479"/>
                </a:lnTo>
                <a:lnTo>
                  <a:pt x="332768" y="637395"/>
                </a:lnTo>
                <a:lnTo>
                  <a:pt x="333904" y="633765"/>
                </a:lnTo>
                <a:lnTo>
                  <a:pt x="335493" y="629908"/>
                </a:lnTo>
                <a:lnTo>
                  <a:pt x="337082" y="626279"/>
                </a:lnTo>
                <a:lnTo>
                  <a:pt x="339125" y="622649"/>
                </a:lnTo>
                <a:lnTo>
                  <a:pt x="340941" y="619246"/>
                </a:lnTo>
                <a:lnTo>
                  <a:pt x="342984" y="615843"/>
                </a:lnTo>
                <a:lnTo>
                  <a:pt x="345481" y="612666"/>
                </a:lnTo>
                <a:lnTo>
                  <a:pt x="347978" y="609263"/>
                </a:lnTo>
                <a:lnTo>
                  <a:pt x="350475" y="606314"/>
                </a:lnTo>
                <a:lnTo>
                  <a:pt x="353426" y="603592"/>
                </a:lnTo>
                <a:lnTo>
                  <a:pt x="356150" y="600642"/>
                </a:lnTo>
                <a:lnTo>
                  <a:pt x="359101" y="598147"/>
                </a:lnTo>
                <a:lnTo>
                  <a:pt x="362279" y="595878"/>
                </a:lnTo>
                <a:lnTo>
                  <a:pt x="365458" y="593383"/>
                </a:lnTo>
                <a:lnTo>
                  <a:pt x="369090" y="591341"/>
                </a:lnTo>
                <a:lnTo>
                  <a:pt x="372495" y="589299"/>
                </a:lnTo>
                <a:lnTo>
                  <a:pt x="376127" y="587484"/>
                </a:lnTo>
                <a:lnTo>
                  <a:pt x="379759" y="585669"/>
                </a:lnTo>
                <a:lnTo>
                  <a:pt x="383618" y="584308"/>
                </a:lnTo>
                <a:lnTo>
                  <a:pt x="387250" y="582947"/>
                </a:lnTo>
                <a:lnTo>
                  <a:pt x="391336" y="581812"/>
                </a:lnTo>
                <a:lnTo>
                  <a:pt x="395196" y="580905"/>
                </a:lnTo>
                <a:lnTo>
                  <a:pt x="399509" y="580224"/>
                </a:lnTo>
                <a:lnTo>
                  <a:pt x="403368" y="579544"/>
                </a:lnTo>
                <a:lnTo>
                  <a:pt x="407681" y="579317"/>
                </a:lnTo>
                <a:lnTo>
                  <a:pt x="412221" y="579090"/>
                </a:lnTo>
                <a:lnTo>
                  <a:pt x="416307" y="579317"/>
                </a:lnTo>
                <a:lnTo>
                  <a:pt x="420620" y="579544"/>
                </a:lnTo>
                <a:lnTo>
                  <a:pt x="424707" y="580224"/>
                </a:lnTo>
                <a:lnTo>
                  <a:pt x="428793" y="580905"/>
                </a:lnTo>
                <a:lnTo>
                  <a:pt x="432652" y="581812"/>
                </a:lnTo>
                <a:lnTo>
                  <a:pt x="436738" y="582947"/>
                </a:lnTo>
                <a:lnTo>
                  <a:pt x="440597" y="584308"/>
                </a:lnTo>
                <a:lnTo>
                  <a:pt x="444456" y="585669"/>
                </a:lnTo>
                <a:lnTo>
                  <a:pt x="447861" y="587484"/>
                </a:lnTo>
                <a:lnTo>
                  <a:pt x="451720" y="589299"/>
                </a:lnTo>
                <a:lnTo>
                  <a:pt x="454899" y="591341"/>
                </a:lnTo>
                <a:lnTo>
                  <a:pt x="458531" y="593383"/>
                </a:lnTo>
                <a:lnTo>
                  <a:pt x="461709" y="595878"/>
                </a:lnTo>
                <a:lnTo>
                  <a:pt x="464887" y="598147"/>
                </a:lnTo>
                <a:lnTo>
                  <a:pt x="467838" y="600642"/>
                </a:lnTo>
                <a:lnTo>
                  <a:pt x="470562" y="603592"/>
                </a:lnTo>
                <a:lnTo>
                  <a:pt x="473513" y="606314"/>
                </a:lnTo>
                <a:lnTo>
                  <a:pt x="476010" y="609263"/>
                </a:lnTo>
                <a:lnTo>
                  <a:pt x="478734" y="612666"/>
                </a:lnTo>
                <a:lnTo>
                  <a:pt x="481004" y="615843"/>
                </a:lnTo>
                <a:lnTo>
                  <a:pt x="483047" y="619246"/>
                </a:lnTo>
                <a:lnTo>
                  <a:pt x="484864" y="622649"/>
                </a:lnTo>
                <a:lnTo>
                  <a:pt x="486907" y="626279"/>
                </a:lnTo>
                <a:lnTo>
                  <a:pt x="488496" y="629908"/>
                </a:lnTo>
                <a:lnTo>
                  <a:pt x="490085" y="633765"/>
                </a:lnTo>
                <a:lnTo>
                  <a:pt x="491220" y="637395"/>
                </a:lnTo>
                <a:lnTo>
                  <a:pt x="492355" y="641479"/>
                </a:lnTo>
                <a:lnTo>
                  <a:pt x="493490" y="645335"/>
                </a:lnTo>
                <a:lnTo>
                  <a:pt x="494171" y="649646"/>
                </a:lnTo>
                <a:lnTo>
                  <a:pt x="494625" y="653730"/>
                </a:lnTo>
                <a:lnTo>
                  <a:pt x="495079" y="658040"/>
                </a:lnTo>
                <a:lnTo>
                  <a:pt x="495079" y="662351"/>
                </a:lnTo>
                <a:lnTo>
                  <a:pt x="495079" y="665527"/>
                </a:lnTo>
                <a:lnTo>
                  <a:pt x="494852" y="669157"/>
                </a:lnTo>
                <a:lnTo>
                  <a:pt x="494398" y="672333"/>
                </a:lnTo>
                <a:lnTo>
                  <a:pt x="493944" y="675509"/>
                </a:lnTo>
                <a:lnTo>
                  <a:pt x="492355" y="682088"/>
                </a:lnTo>
                <a:lnTo>
                  <a:pt x="490539" y="688214"/>
                </a:lnTo>
                <a:lnTo>
                  <a:pt x="610853" y="758543"/>
                </a:lnTo>
                <a:lnTo>
                  <a:pt x="616528" y="755140"/>
                </a:lnTo>
                <a:lnTo>
                  <a:pt x="622430" y="752417"/>
                </a:lnTo>
                <a:lnTo>
                  <a:pt x="628559" y="749922"/>
                </a:lnTo>
                <a:lnTo>
                  <a:pt x="634915" y="748107"/>
                </a:lnTo>
                <a:lnTo>
                  <a:pt x="690305" y="547101"/>
                </a:lnTo>
                <a:lnTo>
                  <a:pt x="686673" y="544152"/>
                </a:lnTo>
                <a:lnTo>
                  <a:pt x="682814" y="540976"/>
                </a:lnTo>
                <a:lnTo>
                  <a:pt x="679409" y="537800"/>
                </a:lnTo>
                <a:lnTo>
                  <a:pt x="676004" y="533943"/>
                </a:lnTo>
                <a:lnTo>
                  <a:pt x="673053" y="530540"/>
                </a:lnTo>
                <a:lnTo>
                  <a:pt x="670102" y="526456"/>
                </a:lnTo>
                <a:lnTo>
                  <a:pt x="667605" y="522373"/>
                </a:lnTo>
                <a:lnTo>
                  <a:pt x="665107" y="518062"/>
                </a:lnTo>
                <a:lnTo>
                  <a:pt x="662837" y="513979"/>
                </a:lnTo>
                <a:lnTo>
                  <a:pt x="661021" y="509214"/>
                </a:lnTo>
                <a:lnTo>
                  <a:pt x="659432" y="504450"/>
                </a:lnTo>
                <a:lnTo>
                  <a:pt x="658070" y="499913"/>
                </a:lnTo>
                <a:lnTo>
                  <a:pt x="657162" y="494922"/>
                </a:lnTo>
                <a:lnTo>
                  <a:pt x="656027" y="489931"/>
                </a:lnTo>
                <a:lnTo>
                  <a:pt x="655573" y="484940"/>
                </a:lnTo>
                <a:lnTo>
                  <a:pt x="655573" y="479722"/>
                </a:lnTo>
                <a:lnTo>
                  <a:pt x="655573" y="475411"/>
                </a:lnTo>
                <a:lnTo>
                  <a:pt x="655800" y="471327"/>
                </a:lnTo>
                <a:lnTo>
                  <a:pt x="656708" y="467017"/>
                </a:lnTo>
                <a:lnTo>
                  <a:pt x="657389" y="463160"/>
                </a:lnTo>
                <a:lnTo>
                  <a:pt x="658297" y="458850"/>
                </a:lnTo>
                <a:lnTo>
                  <a:pt x="659432" y="455220"/>
                </a:lnTo>
                <a:lnTo>
                  <a:pt x="660567" y="451136"/>
                </a:lnTo>
                <a:lnTo>
                  <a:pt x="661929" y="447506"/>
                </a:lnTo>
                <a:lnTo>
                  <a:pt x="663745" y="443649"/>
                </a:lnTo>
                <a:lnTo>
                  <a:pt x="665561" y="440246"/>
                </a:lnTo>
                <a:lnTo>
                  <a:pt x="667605" y="436617"/>
                </a:lnTo>
                <a:lnTo>
                  <a:pt x="669648" y="433440"/>
                </a:lnTo>
                <a:lnTo>
                  <a:pt x="672145" y="430037"/>
                </a:lnTo>
                <a:lnTo>
                  <a:pt x="674642" y="426861"/>
                </a:lnTo>
                <a:lnTo>
                  <a:pt x="677139" y="423912"/>
                </a:lnTo>
                <a:lnTo>
                  <a:pt x="679863" y="420963"/>
                </a:lnTo>
                <a:lnTo>
                  <a:pt x="682814" y="418240"/>
                </a:lnTo>
                <a:lnTo>
                  <a:pt x="685765" y="415518"/>
                </a:lnTo>
                <a:lnTo>
                  <a:pt x="688943" y="413249"/>
                </a:lnTo>
                <a:lnTo>
                  <a:pt x="692121" y="410980"/>
                </a:lnTo>
                <a:lnTo>
                  <a:pt x="695526" y="408712"/>
                </a:lnTo>
                <a:lnTo>
                  <a:pt x="698932" y="406670"/>
                </a:lnTo>
                <a:lnTo>
                  <a:pt x="702791" y="404855"/>
                </a:lnTo>
                <a:lnTo>
                  <a:pt x="706196" y="403267"/>
                </a:lnTo>
                <a:lnTo>
                  <a:pt x="710055" y="401679"/>
                </a:lnTo>
                <a:lnTo>
                  <a:pt x="713914" y="400318"/>
                </a:lnTo>
                <a:lnTo>
                  <a:pt x="718000" y="399410"/>
                </a:lnTo>
                <a:lnTo>
                  <a:pt x="721859" y="398503"/>
                </a:lnTo>
                <a:lnTo>
                  <a:pt x="725945" y="397595"/>
                </a:lnTo>
                <a:lnTo>
                  <a:pt x="730032" y="397141"/>
                </a:lnTo>
                <a:lnTo>
                  <a:pt x="734345" y="396915"/>
                </a:lnTo>
                <a:lnTo>
                  <a:pt x="738658" y="396688"/>
                </a:lnTo>
                <a:lnTo>
                  <a:pt x="744106" y="396915"/>
                </a:lnTo>
                <a:lnTo>
                  <a:pt x="749554" y="397595"/>
                </a:lnTo>
                <a:lnTo>
                  <a:pt x="754775" y="398276"/>
                </a:lnTo>
                <a:lnTo>
                  <a:pt x="759770" y="399637"/>
                </a:lnTo>
                <a:lnTo>
                  <a:pt x="764764" y="400998"/>
                </a:lnTo>
                <a:lnTo>
                  <a:pt x="769758" y="403040"/>
                </a:lnTo>
                <a:lnTo>
                  <a:pt x="774298" y="405082"/>
                </a:lnTo>
                <a:lnTo>
                  <a:pt x="778838" y="407577"/>
                </a:lnTo>
                <a:lnTo>
                  <a:pt x="916859" y="288925"/>
                </a:lnTo>
                <a:close/>
                <a:moveTo>
                  <a:pt x="607752" y="120128"/>
                </a:moveTo>
                <a:lnTo>
                  <a:pt x="595738" y="120581"/>
                </a:lnTo>
                <a:lnTo>
                  <a:pt x="583950" y="121488"/>
                </a:lnTo>
                <a:lnTo>
                  <a:pt x="571936" y="122621"/>
                </a:lnTo>
                <a:lnTo>
                  <a:pt x="559921" y="123755"/>
                </a:lnTo>
                <a:lnTo>
                  <a:pt x="548133" y="125341"/>
                </a:lnTo>
                <a:lnTo>
                  <a:pt x="536119" y="127154"/>
                </a:lnTo>
                <a:lnTo>
                  <a:pt x="524331" y="129421"/>
                </a:lnTo>
                <a:lnTo>
                  <a:pt x="512543" y="131688"/>
                </a:lnTo>
                <a:lnTo>
                  <a:pt x="500755" y="134407"/>
                </a:lnTo>
                <a:lnTo>
                  <a:pt x="489194" y="137581"/>
                </a:lnTo>
                <a:lnTo>
                  <a:pt x="477406" y="140754"/>
                </a:lnTo>
                <a:lnTo>
                  <a:pt x="466072" y="144380"/>
                </a:lnTo>
                <a:lnTo>
                  <a:pt x="454511" y="148234"/>
                </a:lnTo>
                <a:lnTo>
                  <a:pt x="443176" y="152313"/>
                </a:lnTo>
                <a:lnTo>
                  <a:pt x="431615" y="156620"/>
                </a:lnTo>
                <a:lnTo>
                  <a:pt x="420508" y="161380"/>
                </a:lnTo>
                <a:lnTo>
                  <a:pt x="409400" y="166593"/>
                </a:lnTo>
                <a:lnTo>
                  <a:pt x="398519" y="171579"/>
                </a:lnTo>
                <a:lnTo>
                  <a:pt x="387411" y="177246"/>
                </a:lnTo>
                <a:lnTo>
                  <a:pt x="376530" y="183139"/>
                </a:lnTo>
                <a:lnTo>
                  <a:pt x="365876" y="189485"/>
                </a:lnTo>
                <a:lnTo>
                  <a:pt x="355221" y="195831"/>
                </a:lnTo>
                <a:lnTo>
                  <a:pt x="344794" y="202631"/>
                </a:lnTo>
                <a:lnTo>
                  <a:pt x="334593" y="209431"/>
                </a:lnTo>
                <a:lnTo>
                  <a:pt x="324392" y="216684"/>
                </a:lnTo>
                <a:lnTo>
                  <a:pt x="314191" y="224163"/>
                </a:lnTo>
                <a:lnTo>
                  <a:pt x="304443" y="232323"/>
                </a:lnTo>
                <a:lnTo>
                  <a:pt x="294695" y="240483"/>
                </a:lnTo>
                <a:lnTo>
                  <a:pt x="284948" y="248869"/>
                </a:lnTo>
                <a:lnTo>
                  <a:pt x="275654" y="257482"/>
                </a:lnTo>
                <a:lnTo>
                  <a:pt x="266359" y="266548"/>
                </a:lnTo>
                <a:lnTo>
                  <a:pt x="257518" y="275614"/>
                </a:lnTo>
                <a:lnTo>
                  <a:pt x="248678" y="285134"/>
                </a:lnTo>
                <a:lnTo>
                  <a:pt x="240290" y="294654"/>
                </a:lnTo>
                <a:lnTo>
                  <a:pt x="232129" y="304400"/>
                </a:lnTo>
                <a:lnTo>
                  <a:pt x="224195" y="314373"/>
                </a:lnTo>
                <a:lnTo>
                  <a:pt x="216714" y="324346"/>
                </a:lnTo>
                <a:lnTo>
                  <a:pt x="209460" y="334545"/>
                </a:lnTo>
                <a:lnTo>
                  <a:pt x="202433" y="344971"/>
                </a:lnTo>
                <a:lnTo>
                  <a:pt x="195632" y="355397"/>
                </a:lnTo>
                <a:lnTo>
                  <a:pt x="189058" y="366050"/>
                </a:lnTo>
                <a:lnTo>
                  <a:pt x="183164" y="376703"/>
                </a:lnTo>
                <a:lnTo>
                  <a:pt x="177271" y="387583"/>
                </a:lnTo>
                <a:lnTo>
                  <a:pt x="171603" y="398462"/>
                </a:lnTo>
                <a:lnTo>
                  <a:pt x="166390" y="409342"/>
                </a:lnTo>
                <a:lnTo>
                  <a:pt x="161402" y="420448"/>
                </a:lnTo>
                <a:lnTo>
                  <a:pt x="156642" y="431554"/>
                </a:lnTo>
                <a:lnTo>
                  <a:pt x="152108" y="443114"/>
                </a:lnTo>
                <a:lnTo>
                  <a:pt x="148028" y="454673"/>
                </a:lnTo>
                <a:lnTo>
                  <a:pt x="144174" y="466006"/>
                </a:lnTo>
                <a:lnTo>
                  <a:pt x="140774" y="477565"/>
                </a:lnTo>
                <a:lnTo>
                  <a:pt x="137373" y="489125"/>
                </a:lnTo>
                <a:lnTo>
                  <a:pt x="134426" y="500911"/>
                </a:lnTo>
                <a:lnTo>
                  <a:pt x="131706" y="512470"/>
                </a:lnTo>
                <a:lnTo>
                  <a:pt x="129213" y="524256"/>
                </a:lnTo>
                <a:lnTo>
                  <a:pt x="127172" y="536269"/>
                </a:lnTo>
                <a:lnTo>
                  <a:pt x="125359" y="548055"/>
                </a:lnTo>
                <a:lnTo>
                  <a:pt x="123772" y="560068"/>
                </a:lnTo>
                <a:lnTo>
                  <a:pt x="122185" y="571854"/>
                </a:lnTo>
                <a:lnTo>
                  <a:pt x="121278" y="583867"/>
                </a:lnTo>
                <a:lnTo>
                  <a:pt x="120598" y="595880"/>
                </a:lnTo>
                <a:lnTo>
                  <a:pt x="120145" y="607666"/>
                </a:lnTo>
                <a:lnTo>
                  <a:pt x="120145" y="619905"/>
                </a:lnTo>
                <a:lnTo>
                  <a:pt x="120145" y="631918"/>
                </a:lnTo>
                <a:lnTo>
                  <a:pt x="120598" y="643704"/>
                </a:lnTo>
                <a:lnTo>
                  <a:pt x="121278" y="655717"/>
                </a:lnTo>
                <a:lnTo>
                  <a:pt x="122185" y="667503"/>
                </a:lnTo>
                <a:lnTo>
                  <a:pt x="123772" y="679516"/>
                </a:lnTo>
                <a:lnTo>
                  <a:pt x="125359" y="691529"/>
                </a:lnTo>
                <a:lnTo>
                  <a:pt x="127172" y="703315"/>
                </a:lnTo>
                <a:lnTo>
                  <a:pt x="129213" y="715328"/>
                </a:lnTo>
                <a:lnTo>
                  <a:pt x="131706" y="726887"/>
                </a:lnTo>
                <a:lnTo>
                  <a:pt x="134426" y="738673"/>
                </a:lnTo>
                <a:lnTo>
                  <a:pt x="137373" y="750460"/>
                </a:lnTo>
                <a:lnTo>
                  <a:pt x="140774" y="762019"/>
                </a:lnTo>
                <a:lnTo>
                  <a:pt x="144174" y="773579"/>
                </a:lnTo>
                <a:lnTo>
                  <a:pt x="148028" y="784911"/>
                </a:lnTo>
                <a:lnTo>
                  <a:pt x="152108" y="796471"/>
                </a:lnTo>
                <a:lnTo>
                  <a:pt x="156642" y="807804"/>
                </a:lnTo>
                <a:lnTo>
                  <a:pt x="161402" y="819136"/>
                </a:lnTo>
                <a:lnTo>
                  <a:pt x="166390" y="830016"/>
                </a:lnTo>
                <a:lnTo>
                  <a:pt x="171603" y="841122"/>
                </a:lnTo>
                <a:lnTo>
                  <a:pt x="177271" y="852002"/>
                </a:lnTo>
                <a:lnTo>
                  <a:pt x="183164" y="862881"/>
                </a:lnTo>
                <a:lnTo>
                  <a:pt x="189058" y="873534"/>
                </a:lnTo>
                <a:lnTo>
                  <a:pt x="195632" y="884187"/>
                </a:lnTo>
                <a:lnTo>
                  <a:pt x="202433" y="894613"/>
                </a:lnTo>
                <a:lnTo>
                  <a:pt x="209460" y="904813"/>
                </a:lnTo>
                <a:lnTo>
                  <a:pt x="216714" y="915239"/>
                </a:lnTo>
                <a:lnTo>
                  <a:pt x="224195" y="925212"/>
                </a:lnTo>
                <a:lnTo>
                  <a:pt x="232129" y="934958"/>
                </a:lnTo>
                <a:lnTo>
                  <a:pt x="240290" y="944931"/>
                </a:lnTo>
                <a:lnTo>
                  <a:pt x="248678" y="954450"/>
                </a:lnTo>
                <a:lnTo>
                  <a:pt x="257518" y="963743"/>
                </a:lnTo>
                <a:lnTo>
                  <a:pt x="266359" y="973036"/>
                </a:lnTo>
                <a:lnTo>
                  <a:pt x="275654" y="982102"/>
                </a:lnTo>
                <a:lnTo>
                  <a:pt x="284948" y="990715"/>
                </a:lnTo>
                <a:lnTo>
                  <a:pt x="294695" y="999102"/>
                </a:lnTo>
                <a:lnTo>
                  <a:pt x="304443" y="1007261"/>
                </a:lnTo>
                <a:lnTo>
                  <a:pt x="314191" y="1015194"/>
                </a:lnTo>
                <a:lnTo>
                  <a:pt x="324392" y="1022674"/>
                </a:lnTo>
                <a:lnTo>
                  <a:pt x="334593" y="1029927"/>
                </a:lnTo>
                <a:lnTo>
                  <a:pt x="344794" y="1036953"/>
                </a:lnTo>
                <a:lnTo>
                  <a:pt x="355221" y="1043753"/>
                </a:lnTo>
                <a:lnTo>
                  <a:pt x="365876" y="1050099"/>
                </a:lnTo>
                <a:lnTo>
                  <a:pt x="376530" y="1056446"/>
                </a:lnTo>
                <a:lnTo>
                  <a:pt x="387411" y="1062339"/>
                </a:lnTo>
                <a:lnTo>
                  <a:pt x="398292" y="1067779"/>
                </a:lnTo>
                <a:lnTo>
                  <a:pt x="409400" y="1072992"/>
                </a:lnTo>
                <a:lnTo>
                  <a:pt x="420508" y="1078205"/>
                </a:lnTo>
                <a:lnTo>
                  <a:pt x="431615" y="1082738"/>
                </a:lnTo>
                <a:lnTo>
                  <a:pt x="443176" y="1087271"/>
                </a:lnTo>
                <a:lnTo>
                  <a:pt x="454511" y="1091351"/>
                </a:lnTo>
                <a:lnTo>
                  <a:pt x="466072" y="1095204"/>
                </a:lnTo>
                <a:lnTo>
                  <a:pt x="477406" y="1098830"/>
                </a:lnTo>
                <a:lnTo>
                  <a:pt x="489194" y="1102004"/>
                </a:lnTo>
                <a:lnTo>
                  <a:pt x="500755" y="1104950"/>
                </a:lnTo>
                <a:lnTo>
                  <a:pt x="512543" y="1107897"/>
                </a:lnTo>
                <a:lnTo>
                  <a:pt x="524331" y="1110163"/>
                </a:lnTo>
                <a:lnTo>
                  <a:pt x="536119" y="1112203"/>
                </a:lnTo>
                <a:lnTo>
                  <a:pt x="548133" y="1114243"/>
                </a:lnTo>
                <a:lnTo>
                  <a:pt x="559921" y="1115830"/>
                </a:lnTo>
                <a:lnTo>
                  <a:pt x="571936" y="1116963"/>
                </a:lnTo>
                <a:lnTo>
                  <a:pt x="583950" y="1118096"/>
                </a:lnTo>
                <a:lnTo>
                  <a:pt x="595738" y="1118776"/>
                </a:lnTo>
                <a:lnTo>
                  <a:pt x="607752" y="1119230"/>
                </a:lnTo>
                <a:lnTo>
                  <a:pt x="619540" y="1119230"/>
                </a:lnTo>
                <a:lnTo>
                  <a:pt x="631782" y="1119230"/>
                </a:lnTo>
                <a:lnTo>
                  <a:pt x="643796" y="1118776"/>
                </a:lnTo>
                <a:lnTo>
                  <a:pt x="655584" y="1118096"/>
                </a:lnTo>
                <a:lnTo>
                  <a:pt x="667598" y="1116963"/>
                </a:lnTo>
                <a:lnTo>
                  <a:pt x="679613" y="1115830"/>
                </a:lnTo>
                <a:lnTo>
                  <a:pt x="691401" y="1114243"/>
                </a:lnTo>
                <a:lnTo>
                  <a:pt x="703415" y="1112203"/>
                </a:lnTo>
                <a:lnTo>
                  <a:pt x="715203" y="1110163"/>
                </a:lnTo>
                <a:lnTo>
                  <a:pt x="726991" y="1107897"/>
                </a:lnTo>
                <a:lnTo>
                  <a:pt x="738779" y="1104950"/>
                </a:lnTo>
                <a:lnTo>
                  <a:pt x="750340" y="1102004"/>
                </a:lnTo>
                <a:lnTo>
                  <a:pt x="762128" y="1098830"/>
                </a:lnTo>
                <a:lnTo>
                  <a:pt x="773462" y="1095204"/>
                </a:lnTo>
                <a:lnTo>
                  <a:pt x="785023" y="1091351"/>
                </a:lnTo>
                <a:lnTo>
                  <a:pt x="796358" y="1087271"/>
                </a:lnTo>
                <a:lnTo>
                  <a:pt x="807692" y="1082738"/>
                </a:lnTo>
                <a:lnTo>
                  <a:pt x="819026" y="1078205"/>
                </a:lnTo>
                <a:lnTo>
                  <a:pt x="830134" y="1072992"/>
                </a:lnTo>
                <a:lnTo>
                  <a:pt x="841015" y="1067779"/>
                </a:lnTo>
                <a:lnTo>
                  <a:pt x="852123" y="1062339"/>
                </a:lnTo>
                <a:lnTo>
                  <a:pt x="862777" y="1056446"/>
                </a:lnTo>
                <a:lnTo>
                  <a:pt x="873658" y="1050099"/>
                </a:lnTo>
                <a:lnTo>
                  <a:pt x="884086" y="1043753"/>
                </a:lnTo>
                <a:lnTo>
                  <a:pt x="894740" y="1036953"/>
                </a:lnTo>
                <a:lnTo>
                  <a:pt x="904941" y="1029927"/>
                </a:lnTo>
                <a:lnTo>
                  <a:pt x="915142" y="1022674"/>
                </a:lnTo>
                <a:lnTo>
                  <a:pt x="925343" y="1015194"/>
                </a:lnTo>
                <a:lnTo>
                  <a:pt x="935091" y="1007261"/>
                </a:lnTo>
                <a:lnTo>
                  <a:pt x="944839" y="999102"/>
                </a:lnTo>
                <a:lnTo>
                  <a:pt x="954586" y="990715"/>
                </a:lnTo>
                <a:lnTo>
                  <a:pt x="963880" y="982102"/>
                </a:lnTo>
                <a:lnTo>
                  <a:pt x="972948" y="973036"/>
                </a:lnTo>
                <a:lnTo>
                  <a:pt x="982016" y="963743"/>
                </a:lnTo>
                <a:lnTo>
                  <a:pt x="990856" y="954450"/>
                </a:lnTo>
                <a:lnTo>
                  <a:pt x="999244" y="944931"/>
                </a:lnTo>
                <a:lnTo>
                  <a:pt x="1007405" y="934958"/>
                </a:lnTo>
                <a:lnTo>
                  <a:pt x="1015339" y="925212"/>
                </a:lnTo>
                <a:lnTo>
                  <a:pt x="1022820" y="915239"/>
                </a:lnTo>
                <a:lnTo>
                  <a:pt x="1030074" y="904813"/>
                </a:lnTo>
                <a:lnTo>
                  <a:pt x="1037101" y="894613"/>
                </a:lnTo>
                <a:lnTo>
                  <a:pt x="1043902" y="884187"/>
                </a:lnTo>
                <a:lnTo>
                  <a:pt x="1050249" y="873534"/>
                </a:lnTo>
                <a:lnTo>
                  <a:pt x="1056370" y="862881"/>
                </a:lnTo>
                <a:lnTo>
                  <a:pt x="1062263" y="852002"/>
                </a:lnTo>
                <a:lnTo>
                  <a:pt x="1067931" y="841122"/>
                </a:lnTo>
                <a:lnTo>
                  <a:pt x="1073144" y="830016"/>
                </a:lnTo>
                <a:lnTo>
                  <a:pt x="1078132" y="819136"/>
                </a:lnTo>
                <a:lnTo>
                  <a:pt x="1082892" y="807804"/>
                </a:lnTo>
                <a:lnTo>
                  <a:pt x="1087426" y="796471"/>
                </a:lnTo>
                <a:lnTo>
                  <a:pt x="1091280" y="784911"/>
                </a:lnTo>
                <a:lnTo>
                  <a:pt x="1095360" y="773579"/>
                </a:lnTo>
                <a:lnTo>
                  <a:pt x="1098760" y="762019"/>
                </a:lnTo>
                <a:lnTo>
                  <a:pt x="1102161" y="750460"/>
                </a:lnTo>
                <a:lnTo>
                  <a:pt x="1105108" y="738673"/>
                </a:lnTo>
                <a:lnTo>
                  <a:pt x="1107828" y="726887"/>
                </a:lnTo>
                <a:lnTo>
                  <a:pt x="1110321" y="715328"/>
                </a:lnTo>
                <a:lnTo>
                  <a:pt x="1112362" y="703315"/>
                </a:lnTo>
                <a:lnTo>
                  <a:pt x="1114175" y="691529"/>
                </a:lnTo>
                <a:lnTo>
                  <a:pt x="1115762" y="679516"/>
                </a:lnTo>
                <a:lnTo>
                  <a:pt x="1117122" y="667503"/>
                </a:lnTo>
                <a:lnTo>
                  <a:pt x="1118256" y="655717"/>
                </a:lnTo>
                <a:lnTo>
                  <a:pt x="1118936" y="643704"/>
                </a:lnTo>
                <a:lnTo>
                  <a:pt x="1119389" y="631918"/>
                </a:lnTo>
                <a:lnTo>
                  <a:pt x="1119389" y="619905"/>
                </a:lnTo>
                <a:lnTo>
                  <a:pt x="1119389" y="607666"/>
                </a:lnTo>
                <a:lnTo>
                  <a:pt x="1118936" y="595880"/>
                </a:lnTo>
                <a:lnTo>
                  <a:pt x="1118256" y="583867"/>
                </a:lnTo>
                <a:lnTo>
                  <a:pt x="1117122" y="571854"/>
                </a:lnTo>
                <a:lnTo>
                  <a:pt x="1115762" y="560068"/>
                </a:lnTo>
                <a:lnTo>
                  <a:pt x="1114175" y="548055"/>
                </a:lnTo>
                <a:lnTo>
                  <a:pt x="1112362" y="536269"/>
                </a:lnTo>
                <a:lnTo>
                  <a:pt x="1110321" y="524256"/>
                </a:lnTo>
                <a:lnTo>
                  <a:pt x="1107828" y="512470"/>
                </a:lnTo>
                <a:lnTo>
                  <a:pt x="1105108" y="500911"/>
                </a:lnTo>
                <a:lnTo>
                  <a:pt x="1102161" y="489125"/>
                </a:lnTo>
                <a:lnTo>
                  <a:pt x="1098760" y="477565"/>
                </a:lnTo>
                <a:lnTo>
                  <a:pt x="1095360" y="466006"/>
                </a:lnTo>
                <a:lnTo>
                  <a:pt x="1091280" y="454673"/>
                </a:lnTo>
                <a:lnTo>
                  <a:pt x="1087426" y="443114"/>
                </a:lnTo>
                <a:lnTo>
                  <a:pt x="1082892" y="431554"/>
                </a:lnTo>
                <a:lnTo>
                  <a:pt x="1078132" y="420448"/>
                </a:lnTo>
                <a:lnTo>
                  <a:pt x="1073144" y="409342"/>
                </a:lnTo>
                <a:lnTo>
                  <a:pt x="1067931" y="398462"/>
                </a:lnTo>
                <a:lnTo>
                  <a:pt x="1062263" y="387583"/>
                </a:lnTo>
                <a:lnTo>
                  <a:pt x="1056370" y="376703"/>
                </a:lnTo>
                <a:lnTo>
                  <a:pt x="1050249" y="366050"/>
                </a:lnTo>
                <a:lnTo>
                  <a:pt x="1043902" y="355397"/>
                </a:lnTo>
                <a:lnTo>
                  <a:pt x="1037101" y="344971"/>
                </a:lnTo>
                <a:lnTo>
                  <a:pt x="1030074" y="334545"/>
                </a:lnTo>
                <a:lnTo>
                  <a:pt x="1022820" y="324346"/>
                </a:lnTo>
                <a:lnTo>
                  <a:pt x="1015339" y="314373"/>
                </a:lnTo>
                <a:lnTo>
                  <a:pt x="1007405" y="304400"/>
                </a:lnTo>
                <a:lnTo>
                  <a:pt x="999244" y="294654"/>
                </a:lnTo>
                <a:lnTo>
                  <a:pt x="990856" y="285134"/>
                </a:lnTo>
                <a:lnTo>
                  <a:pt x="982016" y="275614"/>
                </a:lnTo>
                <a:lnTo>
                  <a:pt x="972948" y="266548"/>
                </a:lnTo>
                <a:lnTo>
                  <a:pt x="963880" y="257482"/>
                </a:lnTo>
                <a:lnTo>
                  <a:pt x="954586" y="248869"/>
                </a:lnTo>
                <a:lnTo>
                  <a:pt x="944839" y="240483"/>
                </a:lnTo>
                <a:lnTo>
                  <a:pt x="935091" y="232323"/>
                </a:lnTo>
                <a:lnTo>
                  <a:pt x="925343" y="224163"/>
                </a:lnTo>
                <a:lnTo>
                  <a:pt x="915142" y="216684"/>
                </a:lnTo>
                <a:lnTo>
                  <a:pt x="904941" y="209431"/>
                </a:lnTo>
                <a:lnTo>
                  <a:pt x="894740" y="202631"/>
                </a:lnTo>
                <a:lnTo>
                  <a:pt x="884086" y="195831"/>
                </a:lnTo>
                <a:lnTo>
                  <a:pt x="873658" y="189485"/>
                </a:lnTo>
                <a:lnTo>
                  <a:pt x="862777" y="183139"/>
                </a:lnTo>
                <a:lnTo>
                  <a:pt x="852123" y="177246"/>
                </a:lnTo>
                <a:lnTo>
                  <a:pt x="841015" y="171579"/>
                </a:lnTo>
                <a:lnTo>
                  <a:pt x="830134" y="166593"/>
                </a:lnTo>
                <a:lnTo>
                  <a:pt x="819026" y="161380"/>
                </a:lnTo>
                <a:lnTo>
                  <a:pt x="807692" y="156620"/>
                </a:lnTo>
                <a:lnTo>
                  <a:pt x="796358" y="152313"/>
                </a:lnTo>
                <a:lnTo>
                  <a:pt x="785023" y="148234"/>
                </a:lnTo>
                <a:lnTo>
                  <a:pt x="773462" y="144380"/>
                </a:lnTo>
                <a:lnTo>
                  <a:pt x="762128" y="140754"/>
                </a:lnTo>
                <a:lnTo>
                  <a:pt x="750340" y="137581"/>
                </a:lnTo>
                <a:lnTo>
                  <a:pt x="738779" y="134407"/>
                </a:lnTo>
                <a:lnTo>
                  <a:pt x="726991" y="131688"/>
                </a:lnTo>
                <a:lnTo>
                  <a:pt x="715203" y="129421"/>
                </a:lnTo>
                <a:lnTo>
                  <a:pt x="703415" y="127154"/>
                </a:lnTo>
                <a:lnTo>
                  <a:pt x="691401" y="125341"/>
                </a:lnTo>
                <a:lnTo>
                  <a:pt x="679613" y="123755"/>
                </a:lnTo>
                <a:lnTo>
                  <a:pt x="667598" y="122621"/>
                </a:lnTo>
                <a:lnTo>
                  <a:pt x="655584" y="121488"/>
                </a:lnTo>
                <a:lnTo>
                  <a:pt x="643796" y="120581"/>
                </a:lnTo>
                <a:lnTo>
                  <a:pt x="631782" y="120128"/>
                </a:lnTo>
                <a:lnTo>
                  <a:pt x="619540" y="120128"/>
                </a:lnTo>
                <a:lnTo>
                  <a:pt x="607752" y="120128"/>
                </a:lnTo>
                <a:close/>
                <a:moveTo>
                  <a:pt x="619540" y="0"/>
                </a:moveTo>
                <a:lnTo>
                  <a:pt x="634502" y="227"/>
                </a:lnTo>
                <a:lnTo>
                  <a:pt x="649690" y="907"/>
                </a:lnTo>
                <a:lnTo>
                  <a:pt x="664198" y="1587"/>
                </a:lnTo>
                <a:lnTo>
                  <a:pt x="678933" y="3173"/>
                </a:lnTo>
                <a:lnTo>
                  <a:pt x="694121" y="4533"/>
                </a:lnTo>
                <a:lnTo>
                  <a:pt x="708629" y="6573"/>
                </a:lnTo>
                <a:lnTo>
                  <a:pt x="723364" y="8840"/>
                </a:lnTo>
                <a:lnTo>
                  <a:pt x="738098" y="11560"/>
                </a:lnTo>
                <a:lnTo>
                  <a:pt x="752607" y="14506"/>
                </a:lnTo>
                <a:lnTo>
                  <a:pt x="767115" y="17906"/>
                </a:lnTo>
                <a:lnTo>
                  <a:pt x="781623" y="21533"/>
                </a:lnTo>
                <a:lnTo>
                  <a:pt x="796131" y="25839"/>
                </a:lnTo>
                <a:lnTo>
                  <a:pt x="810412" y="30146"/>
                </a:lnTo>
                <a:lnTo>
                  <a:pt x="824694" y="34905"/>
                </a:lnTo>
                <a:lnTo>
                  <a:pt x="838975" y="40118"/>
                </a:lnTo>
                <a:lnTo>
                  <a:pt x="853030" y="45558"/>
                </a:lnTo>
                <a:lnTo>
                  <a:pt x="866858" y="51451"/>
                </a:lnTo>
                <a:lnTo>
                  <a:pt x="880686" y="57571"/>
                </a:lnTo>
                <a:lnTo>
                  <a:pt x="894514" y="64144"/>
                </a:lnTo>
                <a:lnTo>
                  <a:pt x="907888" y="71170"/>
                </a:lnTo>
                <a:lnTo>
                  <a:pt x="921263" y="78423"/>
                </a:lnTo>
                <a:lnTo>
                  <a:pt x="934638" y="85903"/>
                </a:lnTo>
                <a:lnTo>
                  <a:pt x="947786" y="93836"/>
                </a:lnTo>
                <a:lnTo>
                  <a:pt x="960934" y="102222"/>
                </a:lnTo>
                <a:lnTo>
                  <a:pt x="973401" y="110835"/>
                </a:lnTo>
                <a:lnTo>
                  <a:pt x="986096" y="119901"/>
                </a:lnTo>
                <a:lnTo>
                  <a:pt x="998791" y="129421"/>
                </a:lnTo>
                <a:lnTo>
                  <a:pt x="1010805" y="139167"/>
                </a:lnTo>
                <a:lnTo>
                  <a:pt x="1023046" y="149140"/>
                </a:lnTo>
                <a:lnTo>
                  <a:pt x="1034607" y="159793"/>
                </a:lnTo>
                <a:lnTo>
                  <a:pt x="1046395" y="170446"/>
                </a:lnTo>
                <a:lnTo>
                  <a:pt x="1057956" y="181779"/>
                </a:lnTo>
                <a:lnTo>
                  <a:pt x="1067251" y="191072"/>
                </a:lnTo>
                <a:lnTo>
                  <a:pt x="1076318" y="200591"/>
                </a:lnTo>
                <a:lnTo>
                  <a:pt x="1084932" y="210564"/>
                </a:lnTo>
                <a:lnTo>
                  <a:pt x="1093546" y="220310"/>
                </a:lnTo>
                <a:lnTo>
                  <a:pt x="1101934" y="230283"/>
                </a:lnTo>
                <a:lnTo>
                  <a:pt x="1110095" y="240709"/>
                </a:lnTo>
                <a:lnTo>
                  <a:pt x="1117802" y="250909"/>
                </a:lnTo>
                <a:lnTo>
                  <a:pt x="1125510" y="261108"/>
                </a:lnTo>
                <a:lnTo>
                  <a:pt x="1132764" y="271988"/>
                </a:lnTo>
                <a:lnTo>
                  <a:pt x="1139791" y="282414"/>
                </a:lnTo>
                <a:lnTo>
                  <a:pt x="1146592" y="293294"/>
                </a:lnTo>
                <a:lnTo>
                  <a:pt x="1153166" y="304173"/>
                </a:lnTo>
                <a:lnTo>
                  <a:pt x="1159513" y="315279"/>
                </a:lnTo>
                <a:lnTo>
                  <a:pt x="1165634" y="326159"/>
                </a:lnTo>
                <a:lnTo>
                  <a:pt x="1171527" y="337492"/>
                </a:lnTo>
                <a:lnTo>
                  <a:pt x="1177195" y="348598"/>
                </a:lnTo>
                <a:lnTo>
                  <a:pt x="1182408" y="360157"/>
                </a:lnTo>
                <a:lnTo>
                  <a:pt x="1187622" y="371490"/>
                </a:lnTo>
                <a:lnTo>
                  <a:pt x="1192610" y="383050"/>
                </a:lnTo>
                <a:lnTo>
                  <a:pt x="1197143" y="394609"/>
                </a:lnTo>
                <a:lnTo>
                  <a:pt x="1201677" y="406395"/>
                </a:lnTo>
                <a:lnTo>
                  <a:pt x="1205984" y="418181"/>
                </a:lnTo>
                <a:lnTo>
                  <a:pt x="1209611" y="429741"/>
                </a:lnTo>
                <a:lnTo>
                  <a:pt x="1213465" y="441754"/>
                </a:lnTo>
                <a:lnTo>
                  <a:pt x="1216865" y="453540"/>
                </a:lnTo>
                <a:lnTo>
                  <a:pt x="1219812" y="465552"/>
                </a:lnTo>
                <a:lnTo>
                  <a:pt x="1222986" y="477792"/>
                </a:lnTo>
                <a:lnTo>
                  <a:pt x="1225706" y="489578"/>
                </a:lnTo>
                <a:lnTo>
                  <a:pt x="1228200" y="501818"/>
                </a:lnTo>
                <a:lnTo>
                  <a:pt x="1230240" y="514057"/>
                </a:lnTo>
                <a:lnTo>
                  <a:pt x="1232280" y="526070"/>
                </a:lnTo>
                <a:lnTo>
                  <a:pt x="1233867" y="538536"/>
                </a:lnTo>
                <a:lnTo>
                  <a:pt x="1235680" y="550775"/>
                </a:lnTo>
                <a:lnTo>
                  <a:pt x="1236814" y="563015"/>
                </a:lnTo>
                <a:lnTo>
                  <a:pt x="1237720" y="575254"/>
                </a:lnTo>
                <a:lnTo>
                  <a:pt x="1238401" y="587720"/>
                </a:lnTo>
                <a:lnTo>
                  <a:pt x="1239081" y="599733"/>
                </a:lnTo>
                <a:lnTo>
                  <a:pt x="1239307" y="612199"/>
                </a:lnTo>
                <a:lnTo>
                  <a:pt x="1239307" y="624665"/>
                </a:lnTo>
                <a:lnTo>
                  <a:pt x="1239081" y="636678"/>
                </a:lnTo>
                <a:lnTo>
                  <a:pt x="1238627" y="649144"/>
                </a:lnTo>
                <a:lnTo>
                  <a:pt x="1237947" y="661610"/>
                </a:lnTo>
                <a:lnTo>
                  <a:pt x="1237040" y="673623"/>
                </a:lnTo>
                <a:lnTo>
                  <a:pt x="1235907" y="686089"/>
                </a:lnTo>
                <a:lnTo>
                  <a:pt x="1234320" y="698102"/>
                </a:lnTo>
                <a:lnTo>
                  <a:pt x="1232507" y="710341"/>
                </a:lnTo>
                <a:lnTo>
                  <a:pt x="1230693" y="722807"/>
                </a:lnTo>
                <a:lnTo>
                  <a:pt x="1228653" y="734820"/>
                </a:lnTo>
                <a:lnTo>
                  <a:pt x="1226159" y="746833"/>
                </a:lnTo>
                <a:lnTo>
                  <a:pt x="1223439" y="759073"/>
                </a:lnTo>
                <a:lnTo>
                  <a:pt x="1220719" y="771085"/>
                </a:lnTo>
                <a:lnTo>
                  <a:pt x="1217545" y="783098"/>
                </a:lnTo>
                <a:lnTo>
                  <a:pt x="1214145" y="795111"/>
                </a:lnTo>
                <a:lnTo>
                  <a:pt x="1210518" y="806897"/>
                </a:lnTo>
                <a:lnTo>
                  <a:pt x="1206664" y="818683"/>
                </a:lnTo>
                <a:lnTo>
                  <a:pt x="1202357" y="830469"/>
                </a:lnTo>
                <a:lnTo>
                  <a:pt x="1198277" y="842255"/>
                </a:lnTo>
                <a:lnTo>
                  <a:pt x="1193516" y="853588"/>
                </a:lnTo>
                <a:lnTo>
                  <a:pt x="1188529" y="865374"/>
                </a:lnTo>
                <a:lnTo>
                  <a:pt x="1183769" y="876934"/>
                </a:lnTo>
                <a:lnTo>
                  <a:pt x="1178328" y="888267"/>
                </a:lnTo>
                <a:lnTo>
                  <a:pt x="1172661" y="899599"/>
                </a:lnTo>
                <a:lnTo>
                  <a:pt x="1166767" y="910706"/>
                </a:lnTo>
                <a:lnTo>
                  <a:pt x="1160646" y="921812"/>
                </a:lnTo>
                <a:lnTo>
                  <a:pt x="1534229" y="1295115"/>
                </a:lnTo>
                <a:lnTo>
                  <a:pt x="1540350" y="1301461"/>
                </a:lnTo>
                <a:lnTo>
                  <a:pt x="1545790" y="1308034"/>
                </a:lnTo>
                <a:lnTo>
                  <a:pt x="1551231" y="1314607"/>
                </a:lnTo>
                <a:lnTo>
                  <a:pt x="1556445" y="1321407"/>
                </a:lnTo>
                <a:lnTo>
                  <a:pt x="1560752" y="1328433"/>
                </a:lnTo>
                <a:lnTo>
                  <a:pt x="1565286" y="1335460"/>
                </a:lnTo>
                <a:lnTo>
                  <a:pt x="1569366" y="1342713"/>
                </a:lnTo>
                <a:lnTo>
                  <a:pt x="1572766" y="1349966"/>
                </a:lnTo>
                <a:lnTo>
                  <a:pt x="1576167" y="1357219"/>
                </a:lnTo>
                <a:lnTo>
                  <a:pt x="1578887" y="1364698"/>
                </a:lnTo>
                <a:lnTo>
                  <a:pt x="1581381" y="1372178"/>
                </a:lnTo>
                <a:lnTo>
                  <a:pt x="1583648" y="1379658"/>
                </a:lnTo>
                <a:lnTo>
                  <a:pt x="1585461" y="1387137"/>
                </a:lnTo>
                <a:lnTo>
                  <a:pt x="1586821" y="1394617"/>
                </a:lnTo>
                <a:lnTo>
                  <a:pt x="1587955" y="1402323"/>
                </a:lnTo>
                <a:lnTo>
                  <a:pt x="1588635" y="1409803"/>
                </a:lnTo>
                <a:lnTo>
                  <a:pt x="1589088" y="1417283"/>
                </a:lnTo>
                <a:lnTo>
                  <a:pt x="1589088" y="1424762"/>
                </a:lnTo>
                <a:lnTo>
                  <a:pt x="1588861" y="1432242"/>
                </a:lnTo>
                <a:lnTo>
                  <a:pt x="1588181" y="1439495"/>
                </a:lnTo>
                <a:lnTo>
                  <a:pt x="1587274" y="1446748"/>
                </a:lnTo>
                <a:lnTo>
                  <a:pt x="1585914" y="1454001"/>
                </a:lnTo>
                <a:lnTo>
                  <a:pt x="1584101" y="1461027"/>
                </a:lnTo>
                <a:lnTo>
                  <a:pt x="1581834" y="1467827"/>
                </a:lnTo>
                <a:lnTo>
                  <a:pt x="1579340" y="1474627"/>
                </a:lnTo>
                <a:lnTo>
                  <a:pt x="1576620" y="1481200"/>
                </a:lnTo>
                <a:lnTo>
                  <a:pt x="1573220" y="1487773"/>
                </a:lnTo>
                <a:lnTo>
                  <a:pt x="1569593" y="1494119"/>
                </a:lnTo>
                <a:lnTo>
                  <a:pt x="1565512" y="1500239"/>
                </a:lnTo>
                <a:lnTo>
                  <a:pt x="1561432" y="1506132"/>
                </a:lnTo>
                <a:lnTo>
                  <a:pt x="1556445" y="1511572"/>
                </a:lnTo>
                <a:lnTo>
                  <a:pt x="1551231" y="1517011"/>
                </a:lnTo>
                <a:lnTo>
                  <a:pt x="1517228" y="1551237"/>
                </a:lnTo>
                <a:lnTo>
                  <a:pt x="1511787" y="1556223"/>
                </a:lnTo>
                <a:lnTo>
                  <a:pt x="1506120" y="1561209"/>
                </a:lnTo>
                <a:lnTo>
                  <a:pt x="1500226" y="1565516"/>
                </a:lnTo>
                <a:lnTo>
                  <a:pt x="1494106" y="1569369"/>
                </a:lnTo>
                <a:lnTo>
                  <a:pt x="1487985" y="1573222"/>
                </a:lnTo>
                <a:lnTo>
                  <a:pt x="1481411" y="1576395"/>
                </a:lnTo>
                <a:lnTo>
                  <a:pt x="1474837" y="1579342"/>
                </a:lnTo>
                <a:lnTo>
                  <a:pt x="1468036" y="1581835"/>
                </a:lnTo>
                <a:lnTo>
                  <a:pt x="1461009" y="1583875"/>
                </a:lnTo>
                <a:lnTo>
                  <a:pt x="1453982" y="1585688"/>
                </a:lnTo>
                <a:lnTo>
                  <a:pt x="1446728" y="1587275"/>
                </a:lnTo>
                <a:lnTo>
                  <a:pt x="1439474" y="1588182"/>
                </a:lnTo>
                <a:lnTo>
                  <a:pt x="1432219" y="1588862"/>
                </a:lnTo>
                <a:lnTo>
                  <a:pt x="1424739" y="1589088"/>
                </a:lnTo>
                <a:lnTo>
                  <a:pt x="1417258" y="1589088"/>
                </a:lnTo>
                <a:lnTo>
                  <a:pt x="1409777" y="1588862"/>
                </a:lnTo>
                <a:lnTo>
                  <a:pt x="1402296" y="1587955"/>
                </a:lnTo>
                <a:lnTo>
                  <a:pt x="1394589" y="1587048"/>
                </a:lnTo>
                <a:lnTo>
                  <a:pt x="1387108" y="1585235"/>
                </a:lnTo>
                <a:lnTo>
                  <a:pt x="1379628" y="1583422"/>
                </a:lnTo>
                <a:lnTo>
                  <a:pt x="1372147" y="1581382"/>
                </a:lnTo>
                <a:lnTo>
                  <a:pt x="1364666" y="1578662"/>
                </a:lnTo>
                <a:lnTo>
                  <a:pt x="1357186" y="1575942"/>
                </a:lnTo>
                <a:lnTo>
                  <a:pt x="1349931" y="1572769"/>
                </a:lnTo>
                <a:lnTo>
                  <a:pt x="1342677" y="1569142"/>
                </a:lnTo>
                <a:lnTo>
                  <a:pt x="1335423" y="1565289"/>
                </a:lnTo>
                <a:lnTo>
                  <a:pt x="1328396" y="1560756"/>
                </a:lnTo>
                <a:lnTo>
                  <a:pt x="1321369" y="1556223"/>
                </a:lnTo>
                <a:lnTo>
                  <a:pt x="1314568" y="1551237"/>
                </a:lnTo>
                <a:lnTo>
                  <a:pt x="1307994" y="1545797"/>
                </a:lnTo>
                <a:lnTo>
                  <a:pt x="1301420" y="1540130"/>
                </a:lnTo>
                <a:lnTo>
                  <a:pt x="1295299" y="1534011"/>
                </a:lnTo>
                <a:lnTo>
                  <a:pt x="921716" y="1160708"/>
                </a:lnTo>
                <a:lnTo>
                  <a:pt x="910835" y="1166827"/>
                </a:lnTo>
                <a:lnTo>
                  <a:pt x="899501" y="1172720"/>
                </a:lnTo>
                <a:lnTo>
                  <a:pt x="888166" y="1178160"/>
                </a:lnTo>
                <a:lnTo>
                  <a:pt x="876832" y="1183600"/>
                </a:lnTo>
                <a:lnTo>
                  <a:pt x="865498" y="1188586"/>
                </a:lnTo>
                <a:lnTo>
                  <a:pt x="853710" y="1193346"/>
                </a:lnTo>
                <a:lnTo>
                  <a:pt x="842375" y="1198106"/>
                </a:lnTo>
                <a:lnTo>
                  <a:pt x="830588" y="1202412"/>
                </a:lnTo>
                <a:lnTo>
                  <a:pt x="818573" y="1206492"/>
                </a:lnTo>
                <a:lnTo>
                  <a:pt x="807012" y="1210572"/>
                </a:lnTo>
                <a:lnTo>
                  <a:pt x="794997" y="1213972"/>
                </a:lnTo>
                <a:lnTo>
                  <a:pt x="783210" y="1217598"/>
                </a:lnTo>
                <a:lnTo>
                  <a:pt x="771195" y="1220545"/>
                </a:lnTo>
                <a:lnTo>
                  <a:pt x="758954" y="1223265"/>
                </a:lnTo>
                <a:lnTo>
                  <a:pt x="746939" y="1226211"/>
                </a:lnTo>
                <a:lnTo>
                  <a:pt x="734698" y="1228478"/>
                </a:lnTo>
                <a:lnTo>
                  <a:pt x="722457" y="1230518"/>
                </a:lnTo>
                <a:lnTo>
                  <a:pt x="710442" y="1232784"/>
                </a:lnTo>
                <a:lnTo>
                  <a:pt x="698201" y="1234371"/>
                </a:lnTo>
                <a:lnTo>
                  <a:pt x="685960" y="1235731"/>
                </a:lnTo>
                <a:lnTo>
                  <a:pt x="673719" y="1236864"/>
                </a:lnTo>
                <a:lnTo>
                  <a:pt x="661478" y="1237771"/>
                </a:lnTo>
                <a:lnTo>
                  <a:pt x="649010" y="1238451"/>
                </a:lnTo>
                <a:lnTo>
                  <a:pt x="636769" y="1239131"/>
                </a:lnTo>
                <a:lnTo>
                  <a:pt x="624527" y="1239357"/>
                </a:lnTo>
                <a:lnTo>
                  <a:pt x="612060" y="1239357"/>
                </a:lnTo>
                <a:lnTo>
                  <a:pt x="599818" y="1239131"/>
                </a:lnTo>
                <a:lnTo>
                  <a:pt x="587577" y="1238451"/>
                </a:lnTo>
                <a:lnTo>
                  <a:pt x="575109" y="1237544"/>
                </a:lnTo>
                <a:lnTo>
                  <a:pt x="562868" y="1236638"/>
                </a:lnTo>
                <a:lnTo>
                  <a:pt x="550627" y="1235504"/>
                </a:lnTo>
                <a:lnTo>
                  <a:pt x="538612" y="1233918"/>
                </a:lnTo>
                <a:lnTo>
                  <a:pt x="526145" y="1232331"/>
                </a:lnTo>
                <a:lnTo>
                  <a:pt x="513903" y="1230291"/>
                </a:lnTo>
                <a:lnTo>
                  <a:pt x="501889" y="1228025"/>
                </a:lnTo>
                <a:lnTo>
                  <a:pt x="489648" y="1225758"/>
                </a:lnTo>
                <a:lnTo>
                  <a:pt x="477633" y="1222811"/>
                </a:lnTo>
                <a:lnTo>
                  <a:pt x="465619" y="1219865"/>
                </a:lnTo>
                <a:lnTo>
                  <a:pt x="453604" y="1216918"/>
                </a:lnTo>
                <a:lnTo>
                  <a:pt x="441590" y="1213292"/>
                </a:lnTo>
                <a:lnTo>
                  <a:pt x="429802" y="1209665"/>
                </a:lnTo>
                <a:lnTo>
                  <a:pt x="418014" y="1205812"/>
                </a:lnTo>
                <a:lnTo>
                  <a:pt x="406453" y="1201506"/>
                </a:lnTo>
                <a:lnTo>
                  <a:pt x="394665" y="1197199"/>
                </a:lnTo>
                <a:lnTo>
                  <a:pt x="383104" y="1192440"/>
                </a:lnTo>
                <a:lnTo>
                  <a:pt x="371543" y="1187680"/>
                </a:lnTo>
                <a:lnTo>
                  <a:pt x="359982" y="1182467"/>
                </a:lnTo>
                <a:lnTo>
                  <a:pt x="348647" y="1177027"/>
                </a:lnTo>
                <a:lnTo>
                  <a:pt x="337313" y="1171360"/>
                </a:lnTo>
                <a:lnTo>
                  <a:pt x="326205" y="1165694"/>
                </a:lnTo>
                <a:lnTo>
                  <a:pt x="315097" y="1159574"/>
                </a:lnTo>
                <a:lnTo>
                  <a:pt x="304216" y="1153228"/>
                </a:lnTo>
                <a:lnTo>
                  <a:pt x="293109" y="1146655"/>
                </a:lnTo>
                <a:lnTo>
                  <a:pt x="282454" y="1139629"/>
                </a:lnTo>
                <a:lnTo>
                  <a:pt x="272026" y="1132602"/>
                </a:lnTo>
                <a:lnTo>
                  <a:pt x="261145" y="1125349"/>
                </a:lnTo>
                <a:lnTo>
                  <a:pt x="250944" y="1117643"/>
                </a:lnTo>
                <a:lnTo>
                  <a:pt x="240517" y="1109937"/>
                </a:lnTo>
                <a:lnTo>
                  <a:pt x="230316" y="1101777"/>
                </a:lnTo>
                <a:lnTo>
                  <a:pt x="220341" y="1093617"/>
                </a:lnTo>
                <a:lnTo>
                  <a:pt x="210367" y="1085004"/>
                </a:lnTo>
                <a:lnTo>
                  <a:pt x="200620" y="1076391"/>
                </a:lnTo>
                <a:lnTo>
                  <a:pt x="191099" y="1067099"/>
                </a:lnTo>
                <a:lnTo>
                  <a:pt x="181578" y="1057806"/>
                </a:lnTo>
                <a:lnTo>
                  <a:pt x="170470" y="1046473"/>
                </a:lnTo>
                <a:lnTo>
                  <a:pt x="159589" y="1034913"/>
                </a:lnTo>
                <a:lnTo>
                  <a:pt x="149161" y="1022901"/>
                </a:lnTo>
                <a:lnTo>
                  <a:pt x="139187" y="1010888"/>
                </a:lnTo>
                <a:lnTo>
                  <a:pt x="129213" y="998648"/>
                </a:lnTo>
                <a:lnTo>
                  <a:pt x="119918" y="985956"/>
                </a:lnTo>
                <a:lnTo>
                  <a:pt x="110851" y="973489"/>
                </a:lnTo>
                <a:lnTo>
                  <a:pt x="102237" y="960797"/>
                </a:lnTo>
                <a:lnTo>
                  <a:pt x="93849" y="947651"/>
                </a:lnTo>
                <a:lnTo>
                  <a:pt x="85688" y="934505"/>
                </a:lnTo>
                <a:lnTo>
                  <a:pt x="78208" y="921358"/>
                </a:lnTo>
                <a:lnTo>
                  <a:pt x="70954" y="907986"/>
                </a:lnTo>
                <a:lnTo>
                  <a:pt x="64153" y="894386"/>
                </a:lnTo>
                <a:lnTo>
                  <a:pt x="57579" y="880560"/>
                </a:lnTo>
                <a:lnTo>
                  <a:pt x="51232" y="866734"/>
                </a:lnTo>
                <a:lnTo>
                  <a:pt x="45338" y="852908"/>
                </a:lnTo>
                <a:lnTo>
                  <a:pt x="39897" y="838856"/>
                </a:lnTo>
                <a:lnTo>
                  <a:pt x="34910" y="824803"/>
                </a:lnTo>
                <a:lnTo>
                  <a:pt x="30150" y="810524"/>
                </a:lnTo>
                <a:lnTo>
                  <a:pt x="25616" y="796244"/>
                </a:lnTo>
                <a:lnTo>
                  <a:pt x="21535" y="781738"/>
                </a:lnTo>
                <a:lnTo>
                  <a:pt x="17682" y="767232"/>
                </a:lnTo>
                <a:lnTo>
                  <a:pt x="14508" y="752726"/>
                </a:lnTo>
                <a:lnTo>
                  <a:pt x="11334" y="738220"/>
                </a:lnTo>
                <a:lnTo>
                  <a:pt x="8841" y="723487"/>
                </a:lnTo>
                <a:lnTo>
                  <a:pt x="6574" y="708755"/>
                </a:lnTo>
                <a:lnTo>
                  <a:pt x="4307" y="694022"/>
                </a:lnTo>
                <a:lnTo>
                  <a:pt x="2947" y="679289"/>
                </a:lnTo>
                <a:lnTo>
                  <a:pt x="1587" y="664330"/>
                </a:lnTo>
                <a:lnTo>
                  <a:pt x="680" y="649597"/>
                </a:lnTo>
                <a:lnTo>
                  <a:pt x="227" y="634638"/>
                </a:lnTo>
                <a:lnTo>
                  <a:pt x="0" y="619905"/>
                </a:lnTo>
                <a:lnTo>
                  <a:pt x="227" y="604946"/>
                </a:lnTo>
                <a:lnTo>
                  <a:pt x="680" y="589987"/>
                </a:lnTo>
                <a:lnTo>
                  <a:pt x="1587" y="575254"/>
                </a:lnTo>
                <a:lnTo>
                  <a:pt x="2947" y="560295"/>
                </a:lnTo>
                <a:lnTo>
                  <a:pt x="4307" y="545562"/>
                </a:lnTo>
                <a:lnTo>
                  <a:pt x="6574" y="530830"/>
                </a:lnTo>
                <a:lnTo>
                  <a:pt x="8841" y="516097"/>
                </a:lnTo>
                <a:lnTo>
                  <a:pt x="11334" y="501364"/>
                </a:lnTo>
                <a:lnTo>
                  <a:pt x="14508" y="486858"/>
                </a:lnTo>
                <a:lnTo>
                  <a:pt x="17682" y="472352"/>
                </a:lnTo>
                <a:lnTo>
                  <a:pt x="21535" y="457846"/>
                </a:lnTo>
                <a:lnTo>
                  <a:pt x="25616" y="443340"/>
                </a:lnTo>
                <a:lnTo>
                  <a:pt x="30150" y="429061"/>
                </a:lnTo>
                <a:lnTo>
                  <a:pt x="34910" y="414781"/>
                </a:lnTo>
                <a:lnTo>
                  <a:pt x="39897" y="400502"/>
                </a:lnTo>
                <a:lnTo>
                  <a:pt x="45338" y="386449"/>
                </a:lnTo>
                <a:lnTo>
                  <a:pt x="51232" y="372850"/>
                </a:lnTo>
                <a:lnTo>
                  <a:pt x="57579" y="359024"/>
                </a:lnTo>
                <a:lnTo>
                  <a:pt x="64153" y="345198"/>
                </a:lnTo>
                <a:lnTo>
                  <a:pt x="70954" y="331599"/>
                </a:lnTo>
                <a:lnTo>
                  <a:pt x="78208" y="318226"/>
                </a:lnTo>
                <a:lnTo>
                  <a:pt x="85688" y="304853"/>
                </a:lnTo>
                <a:lnTo>
                  <a:pt x="93849" y="291934"/>
                </a:lnTo>
                <a:lnTo>
                  <a:pt x="102237" y="278788"/>
                </a:lnTo>
                <a:lnTo>
                  <a:pt x="110851" y="266095"/>
                </a:lnTo>
                <a:lnTo>
                  <a:pt x="119918" y="253402"/>
                </a:lnTo>
                <a:lnTo>
                  <a:pt x="129213" y="240936"/>
                </a:lnTo>
                <a:lnTo>
                  <a:pt x="139187" y="228697"/>
                </a:lnTo>
                <a:lnTo>
                  <a:pt x="149161" y="216457"/>
                </a:lnTo>
                <a:lnTo>
                  <a:pt x="159589" y="204671"/>
                </a:lnTo>
                <a:lnTo>
                  <a:pt x="170470" y="193111"/>
                </a:lnTo>
                <a:lnTo>
                  <a:pt x="181578" y="181779"/>
                </a:lnTo>
                <a:lnTo>
                  <a:pt x="193139" y="170446"/>
                </a:lnTo>
                <a:lnTo>
                  <a:pt x="204473" y="159793"/>
                </a:lnTo>
                <a:lnTo>
                  <a:pt x="216488" y="149140"/>
                </a:lnTo>
                <a:lnTo>
                  <a:pt x="228729" y="139167"/>
                </a:lnTo>
                <a:lnTo>
                  <a:pt x="240743" y="129421"/>
                </a:lnTo>
                <a:lnTo>
                  <a:pt x="253438" y="119901"/>
                </a:lnTo>
                <a:lnTo>
                  <a:pt x="266133" y="110835"/>
                </a:lnTo>
                <a:lnTo>
                  <a:pt x="278600" y="102222"/>
                </a:lnTo>
                <a:lnTo>
                  <a:pt x="291748" y="93836"/>
                </a:lnTo>
                <a:lnTo>
                  <a:pt x="304896" y="85903"/>
                </a:lnTo>
                <a:lnTo>
                  <a:pt x="318271" y="78423"/>
                </a:lnTo>
                <a:lnTo>
                  <a:pt x="331646" y="71170"/>
                </a:lnTo>
                <a:lnTo>
                  <a:pt x="345020" y="64144"/>
                </a:lnTo>
                <a:lnTo>
                  <a:pt x="358848" y="57571"/>
                </a:lnTo>
                <a:lnTo>
                  <a:pt x="372676" y="51451"/>
                </a:lnTo>
                <a:lnTo>
                  <a:pt x="386504" y="45558"/>
                </a:lnTo>
                <a:lnTo>
                  <a:pt x="400559" y="40118"/>
                </a:lnTo>
                <a:lnTo>
                  <a:pt x="414840" y="34905"/>
                </a:lnTo>
                <a:lnTo>
                  <a:pt x="429122" y="30146"/>
                </a:lnTo>
                <a:lnTo>
                  <a:pt x="443403" y="25839"/>
                </a:lnTo>
                <a:lnTo>
                  <a:pt x="457911" y="21533"/>
                </a:lnTo>
                <a:lnTo>
                  <a:pt x="472419" y="17906"/>
                </a:lnTo>
                <a:lnTo>
                  <a:pt x="486927" y="14506"/>
                </a:lnTo>
                <a:lnTo>
                  <a:pt x="501435" y="11560"/>
                </a:lnTo>
                <a:lnTo>
                  <a:pt x="515944" y="8840"/>
                </a:lnTo>
                <a:lnTo>
                  <a:pt x="530678" y="6573"/>
                </a:lnTo>
                <a:lnTo>
                  <a:pt x="545413" y="4533"/>
                </a:lnTo>
                <a:lnTo>
                  <a:pt x="560148" y="3173"/>
                </a:lnTo>
                <a:lnTo>
                  <a:pt x="575109" y="1587"/>
                </a:lnTo>
                <a:lnTo>
                  <a:pt x="589844" y="907"/>
                </a:lnTo>
                <a:lnTo>
                  <a:pt x="604806" y="227"/>
                </a:lnTo>
                <a:lnTo>
                  <a:pt x="619540" y="0"/>
                </a:lnTo>
                <a:close/>
              </a:path>
            </a:pathLst>
          </a:custGeom>
          <a:solidFill>
            <a:srgbClr val="01A991"/>
          </a:solidFill>
          <a:ln w="9525" cmpd="sng">
            <a:solidFill>
              <a:srgbClr val="01A991"/>
            </a:solidFill>
            <a:bevel/>
          </a:ln>
        </p:spPr>
        <p:txBody>
          <a:bodyPr anchor="ctr"/>
          <a:lstStyle/>
          <a:p>
            <a:endParaRPr lang="zh-CN" altLang="en-US"/>
          </a:p>
        </p:txBody>
      </p:sp>
      <p:sp>
        <p:nvSpPr>
          <p:cNvPr id="9" name="KSO_Shape"/>
          <p:cNvSpPr>
            <a:spLocks noChangeArrowheads="1"/>
          </p:cNvSpPr>
          <p:nvPr/>
        </p:nvSpPr>
        <p:spPr bwMode="auto">
          <a:xfrm rot="512327">
            <a:off x="1291824" y="2252738"/>
            <a:ext cx="404260" cy="539652"/>
          </a:xfrm>
          <a:custGeom>
            <a:avLst/>
            <a:gdLst>
              <a:gd name="T0" fmla="*/ 37 w 1966913"/>
              <a:gd name="T1" fmla="*/ 45 h 2327275"/>
              <a:gd name="T2" fmla="*/ 33 w 1966913"/>
              <a:gd name="T3" fmla="*/ 41 h 2327275"/>
              <a:gd name="T4" fmla="*/ 32 w 1966913"/>
              <a:gd name="T5" fmla="*/ 42 h 2327275"/>
              <a:gd name="T6" fmla="*/ 40 w 1966913"/>
              <a:gd name="T7" fmla="*/ 42 h 2327275"/>
              <a:gd name="T8" fmla="*/ 39 w 1966913"/>
              <a:gd name="T9" fmla="*/ 41 h 2327275"/>
              <a:gd name="T10" fmla="*/ 32 w 1966913"/>
              <a:gd name="T11" fmla="*/ 39 h 2327275"/>
              <a:gd name="T12" fmla="*/ 40 w 1966913"/>
              <a:gd name="T13" fmla="*/ 40 h 2327275"/>
              <a:gd name="T14" fmla="*/ 40 w 1966913"/>
              <a:gd name="T15" fmla="*/ 38 h 2327275"/>
              <a:gd name="T16" fmla="*/ 48 w 1966913"/>
              <a:gd name="T17" fmla="*/ 34 h 2327275"/>
              <a:gd name="T18" fmla="*/ 49 w 1966913"/>
              <a:gd name="T19" fmla="*/ 32 h 2327275"/>
              <a:gd name="T20" fmla="*/ 22 w 1966913"/>
              <a:gd name="T21" fmla="*/ 33 h 2327275"/>
              <a:gd name="T22" fmla="*/ 26 w 1966913"/>
              <a:gd name="T23" fmla="*/ 31 h 2327275"/>
              <a:gd name="T24" fmla="*/ 54 w 1966913"/>
              <a:gd name="T25" fmla="*/ 21 h 2327275"/>
              <a:gd name="T26" fmla="*/ 54 w 1966913"/>
              <a:gd name="T27" fmla="*/ 20 h 2327275"/>
              <a:gd name="T28" fmla="*/ 17 w 1966913"/>
              <a:gd name="T29" fmla="*/ 21 h 2327275"/>
              <a:gd name="T30" fmla="*/ 23 w 1966913"/>
              <a:gd name="T31" fmla="*/ 20 h 2327275"/>
              <a:gd name="T32" fmla="*/ 36 w 1966913"/>
              <a:gd name="T33" fmla="*/ 14 h 2327275"/>
              <a:gd name="T34" fmla="*/ 34 w 1966913"/>
              <a:gd name="T35" fmla="*/ 15 h 2327275"/>
              <a:gd name="T36" fmla="*/ 30 w 1966913"/>
              <a:gd name="T37" fmla="*/ 18 h 2327275"/>
              <a:gd name="T38" fmla="*/ 29 w 1966913"/>
              <a:gd name="T39" fmla="*/ 22 h 2327275"/>
              <a:gd name="T40" fmla="*/ 27 w 1966913"/>
              <a:gd name="T41" fmla="*/ 21 h 2327275"/>
              <a:gd name="T42" fmla="*/ 29 w 1966913"/>
              <a:gd name="T43" fmla="*/ 15 h 2327275"/>
              <a:gd name="T44" fmla="*/ 35 w 1966913"/>
              <a:gd name="T45" fmla="*/ 13 h 2327275"/>
              <a:gd name="T46" fmla="*/ 29 w 1966913"/>
              <a:gd name="T47" fmla="*/ 12 h 2327275"/>
              <a:gd name="T48" fmla="*/ 24 w 1966913"/>
              <a:gd name="T49" fmla="*/ 19 h 2327275"/>
              <a:gd name="T50" fmla="*/ 25 w 1966913"/>
              <a:gd name="T51" fmla="*/ 26 h 2327275"/>
              <a:gd name="T52" fmla="*/ 29 w 1966913"/>
              <a:gd name="T53" fmla="*/ 31 h 2327275"/>
              <a:gd name="T54" fmla="*/ 30 w 1966913"/>
              <a:gd name="T55" fmla="*/ 35 h 2327275"/>
              <a:gd name="T56" fmla="*/ 32 w 1966913"/>
              <a:gd name="T57" fmla="*/ 37 h 2327275"/>
              <a:gd name="T58" fmla="*/ 41 w 1966913"/>
              <a:gd name="T59" fmla="*/ 36 h 2327275"/>
              <a:gd name="T60" fmla="*/ 42 w 1966913"/>
              <a:gd name="T61" fmla="*/ 34 h 2327275"/>
              <a:gd name="T62" fmla="*/ 45 w 1966913"/>
              <a:gd name="T63" fmla="*/ 28 h 2327275"/>
              <a:gd name="T64" fmla="*/ 47 w 1966913"/>
              <a:gd name="T65" fmla="*/ 21 h 2327275"/>
              <a:gd name="T66" fmla="*/ 44 w 1966913"/>
              <a:gd name="T67" fmla="*/ 13 h 2327275"/>
              <a:gd name="T68" fmla="*/ 37 w 1966913"/>
              <a:gd name="T69" fmla="*/ 10 h 2327275"/>
              <a:gd name="T70" fmla="*/ 44 w 1966913"/>
              <a:gd name="T71" fmla="*/ 11 h 2327275"/>
              <a:gd name="T72" fmla="*/ 49 w 1966913"/>
              <a:gd name="T73" fmla="*/ 8 h 2327275"/>
              <a:gd name="T74" fmla="*/ 23 w 1966913"/>
              <a:gd name="T75" fmla="*/ 8 h 2327275"/>
              <a:gd name="T76" fmla="*/ 27 w 1966913"/>
              <a:gd name="T77" fmla="*/ 12 h 2327275"/>
              <a:gd name="T78" fmla="*/ 35 w 1966913"/>
              <a:gd name="T79" fmla="*/ 3 h 2327275"/>
              <a:gd name="T80" fmla="*/ 37 w 1966913"/>
              <a:gd name="T81" fmla="*/ 4 h 2327275"/>
              <a:gd name="T82" fmla="*/ 39 w 1966913"/>
              <a:gd name="T83" fmla="*/ 0 h 2327275"/>
              <a:gd name="T84" fmla="*/ 56 w 1966913"/>
              <a:gd name="T85" fmla="*/ 6 h 2327275"/>
              <a:gd name="T86" fmla="*/ 63 w 1966913"/>
              <a:gd name="T87" fmla="*/ 12 h 2327275"/>
              <a:gd name="T88" fmla="*/ 67 w 1966913"/>
              <a:gd name="T89" fmla="*/ 19 h 2327275"/>
              <a:gd name="T90" fmla="*/ 68 w 1966913"/>
              <a:gd name="T91" fmla="*/ 29 h 2327275"/>
              <a:gd name="T92" fmla="*/ 67 w 1966913"/>
              <a:gd name="T93" fmla="*/ 38 h 2327275"/>
              <a:gd name="T94" fmla="*/ 59 w 1966913"/>
              <a:gd name="T95" fmla="*/ 52 h 2327275"/>
              <a:gd name="T96" fmla="*/ 24 w 1966913"/>
              <a:gd name="T97" fmla="*/ 70 h 2327275"/>
              <a:gd name="T98" fmla="*/ 14 w 1966913"/>
              <a:gd name="T99" fmla="*/ 72 h 2327275"/>
              <a:gd name="T100" fmla="*/ 10 w 1966913"/>
              <a:gd name="T101" fmla="*/ 69 h 2327275"/>
              <a:gd name="T102" fmla="*/ 10 w 1966913"/>
              <a:gd name="T103" fmla="*/ 64 h 2327275"/>
              <a:gd name="T104" fmla="*/ 6 w 1966913"/>
              <a:gd name="T105" fmla="*/ 59 h 2327275"/>
              <a:gd name="T106" fmla="*/ 8 w 1966913"/>
              <a:gd name="T107" fmla="*/ 57 h 2327275"/>
              <a:gd name="T108" fmla="*/ 4 w 1966913"/>
              <a:gd name="T109" fmla="*/ 53 h 2327275"/>
              <a:gd name="T110" fmla="*/ 5 w 1966913"/>
              <a:gd name="T111" fmla="*/ 51 h 2327275"/>
              <a:gd name="T112" fmla="*/ 2 w 1966913"/>
              <a:gd name="T113" fmla="*/ 50 h 2327275"/>
              <a:gd name="T114" fmla="*/ 0 w 1966913"/>
              <a:gd name="T115" fmla="*/ 47 h 2327275"/>
              <a:gd name="T116" fmla="*/ 5 w 1966913"/>
              <a:gd name="T117" fmla="*/ 35 h 2327275"/>
              <a:gd name="T118" fmla="*/ 5 w 1966913"/>
              <a:gd name="T119" fmla="*/ 30 h 2327275"/>
              <a:gd name="T120" fmla="*/ 8 w 1966913"/>
              <a:gd name="T121" fmla="*/ 15 h 2327275"/>
              <a:gd name="T122" fmla="*/ 18 w 1966913"/>
              <a:gd name="T123" fmla="*/ 4 h 2327275"/>
              <a:gd name="T124" fmla="*/ 33 w 1966913"/>
              <a:gd name="T125" fmla="*/ 0 h 232727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966913"/>
              <a:gd name="T190" fmla="*/ 0 h 2327275"/>
              <a:gd name="T191" fmla="*/ 1966913 w 1966913"/>
              <a:gd name="T192" fmla="*/ 2327275 h 232727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966913" h="2327275">
                <a:moveTo>
                  <a:pt x="954753" y="1302893"/>
                </a:moveTo>
                <a:lnTo>
                  <a:pt x="954489" y="1306067"/>
                </a:lnTo>
                <a:lnTo>
                  <a:pt x="954753" y="1309506"/>
                </a:lnTo>
                <a:lnTo>
                  <a:pt x="955547" y="1313209"/>
                </a:lnTo>
                <a:lnTo>
                  <a:pt x="957134" y="1316118"/>
                </a:lnTo>
                <a:lnTo>
                  <a:pt x="959251" y="1319292"/>
                </a:lnTo>
                <a:lnTo>
                  <a:pt x="961896" y="1322466"/>
                </a:lnTo>
                <a:lnTo>
                  <a:pt x="965071" y="1325111"/>
                </a:lnTo>
                <a:lnTo>
                  <a:pt x="968510" y="1328020"/>
                </a:lnTo>
                <a:lnTo>
                  <a:pt x="972478" y="1330136"/>
                </a:lnTo>
                <a:lnTo>
                  <a:pt x="976182" y="1332517"/>
                </a:lnTo>
                <a:lnTo>
                  <a:pt x="980679" y="1334368"/>
                </a:lnTo>
                <a:lnTo>
                  <a:pt x="985176" y="1336219"/>
                </a:lnTo>
                <a:lnTo>
                  <a:pt x="990467" y="1337542"/>
                </a:lnTo>
                <a:lnTo>
                  <a:pt x="995229" y="1338864"/>
                </a:lnTo>
                <a:lnTo>
                  <a:pt x="1000255" y="1339658"/>
                </a:lnTo>
                <a:lnTo>
                  <a:pt x="1005282" y="1339922"/>
                </a:lnTo>
                <a:lnTo>
                  <a:pt x="1010308" y="1340451"/>
                </a:lnTo>
                <a:lnTo>
                  <a:pt x="1015335" y="1340451"/>
                </a:lnTo>
                <a:lnTo>
                  <a:pt x="1050255" y="1340451"/>
                </a:lnTo>
                <a:lnTo>
                  <a:pt x="1055017" y="1340451"/>
                </a:lnTo>
                <a:lnTo>
                  <a:pt x="1060043" y="1339922"/>
                </a:lnTo>
                <a:lnTo>
                  <a:pt x="1065070" y="1339658"/>
                </a:lnTo>
                <a:lnTo>
                  <a:pt x="1070096" y="1338864"/>
                </a:lnTo>
                <a:lnTo>
                  <a:pt x="1075123" y="1337542"/>
                </a:lnTo>
                <a:lnTo>
                  <a:pt x="1079884" y="1336219"/>
                </a:lnTo>
                <a:lnTo>
                  <a:pt x="1084646" y="1334368"/>
                </a:lnTo>
                <a:lnTo>
                  <a:pt x="1088879" y="1332517"/>
                </a:lnTo>
                <a:lnTo>
                  <a:pt x="1093112" y="1330136"/>
                </a:lnTo>
                <a:lnTo>
                  <a:pt x="1097080" y="1328020"/>
                </a:lnTo>
                <a:lnTo>
                  <a:pt x="1100519" y="1325111"/>
                </a:lnTo>
                <a:lnTo>
                  <a:pt x="1103429" y="1322466"/>
                </a:lnTo>
                <a:lnTo>
                  <a:pt x="1106075" y="1319292"/>
                </a:lnTo>
                <a:lnTo>
                  <a:pt x="1108191" y="1316118"/>
                </a:lnTo>
                <a:lnTo>
                  <a:pt x="1109778" y="1313209"/>
                </a:lnTo>
                <a:lnTo>
                  <a:pt x="1110836" y="1309506"/>
                </a:lnTo>
                <a:lnTo>
                  <a:pt x="1111101" y="1306067"/>
                </a:lnTo>
                <a:lnTo>
                  <a:pt x="1110836" y="1302893"/>
                </a:lnTo>
                <a:lnTo>
                  <a:pt x="1048668" y="1302893"/>
                </a:lnTo>
                <a:lnTo>
                  <a:pt x="1016657" y="1302893"/>
                </a:lnTo>
                <a:lnTo>
                  <a:pt x="954753" y="1302893"/>
                </a:lnTo>
                <a:close/>
                <a:moveTo>
                  <a:pt x="941261" y="1215611"/>
                </a:moveTo>
                <a:lnTo>
                  <a:pt x="937822" y="1215875"/>
                </a:lnTo>
                <a:lnTo>
                  <a:pt x="934383" y="1216404"/>
                </a:lnTo>
                <a:lnTo>
                  <a:pt x="931208" y="1217462"/>
                </a:lnTo>
                <a:lnTo>
                  <a:pt x="928034" y="1218520"/>
                </a:lnTo>
                <a:lnTo>
                  <a:pt x="924859" y="1219842"/>
                </a:lnTo>
                <a:lnTo>
                  <a:pt x="922214" y="1221694"/>
                </a:lnTo>
                <a:lnTo>
                  <a:pt x="919568" y="1223545"/>
                </a:lnTo>
                <a:lnTo>
                  <a:pt x="916923" y="1225661"/>
                </a:lnTo>
                <a:lnTo>
                  <a:pt x="914806" y="1228306"/>
                </a:lnTo>
                <a:lnTo>
                  <a:pt x="912955" y="1230951"/>
                </a:lnTo>
                <a:lnTo>
                  <a:pt x="911103" y="1233596"/>
                </a:lnTo>
                <a:lnTo>
                  <a:pt x="909780" y="1236770"/>
                </a:lnTo>
                <a:lnTo>
                  <a:pt x="908722" y="1239944"/>
                </a:lnTo>
                <a:lnTo>
                  <a:pt x="907664" y="1243118"/>
                </a:lnTo>
                <a:lnTo>
                  <a:pt x="907135" y="1246556"/>
                </a:lnTo>
                <a:lnTo>
                  <a:pt x="906870" y="1249995"/>
                </a:lnTo>
                <a:lnTo>
                  <a:pt x="907135" y="1253698"/>
                </a:lnTo>
                <a:lnTo>
                  <a:pt x="907664" y="1256872"/>
                </a:lnTo>
                <a:lnTo>
                  <a:pt x="908722" y="1260310"/>
                </a:lnTo>
                <a:lnTo>
                  <a:pt x="909780" y="1263484"/>
                </a:lnTo>
                <a:lnTo>
                  <a:pt x="911103" y="1266129"/>
                </a:lnTo>
                <a:lnTo>
                  <a:pt x="912955" y="1269303"/>
                </a:lnTo>
                <a:lnTo>
                  <a:pt x="914806" y="1271948"/>
                </a:lnTo>
                <a:lnTo>
                  <a:pt x="916923" y="1274328"/>
                </a:lnTo>
                <a:lnTo>
                  <a:pt x="919568" y="1276444"/>
                </a:lnTo>
                <a:lnTo>
                  <a:pt x="922214" y="1278560"/>
                </a:lnTo>
                <a:lnTo>
                  <a:pt x="924859" y="1280147"/>
                </a:lnTo>
                <a:lnTo>
                  <a:pt x="928034" y="1281734"/>
                </a:lnTo>
                <a:lnTo>
                  <a:pt x="931208" y="1282792"/>
                </a:lnTo>
                <a:lnTo>
                  <a:pt x="934383" y="1283585"/>
                </a:lnTo>
                <a:lnTo>
                  <a:pt x="937822" y="1284114"/>
                </a:lnTo>
                <a:lnTo>
                  <a:pt x="941261" y="1284114"/>
                </a:lnTo>
                <a:lnTo>
                  <a:pt x="1124064" y="1284114"/>
                </a:lnTo>
                <a:lnTo>
                  <a:pt x="1127768" y="1284114"/>
                </a:lnTo>
                <a:lnTo>
                  <a:pt x="1130942" y="1283585"/>
                </a:lnTo>
                <a:lnTo>
                  <a:pt x="1134381" y="1282792"/>
                </a:lnTo>
                <a:lnTo>
                  <a:pt x="1137556" y="1281734"/>
                </a:lnTo>
                <a:lnTo>
                  <a:pt x="1140466" y="1280147"/>
                </a:lnTo>
                <a:lnTo>
                  <a:pt x="1143376" y="1278560"/>
                </a:lnTo>
                <a:lnTo>
                  <a:pt x="1146021" y="1276444"/>
                </a:lnTo>
                <a:lnTo>
                  <a:pt x="1148402" y="1274328"/>
                </a:lnTo>
                <a:lnTo>
                  <a:pt x="1150783" y="1271948"/>
                </a:lnTo>
                <a:lnTo>
                  <a:pt x="1152635" y="1269303"/>
                </a:lnTo>
                <a:lnTo>
                  <a:pt x="1154222" y="1266129"/>
                </a:lnTo>
                <a:lnTo>
                  <a:pt x="1155810" y="1263484"/>
                </a:lnTo>
                <a:lnTo>
                  <a:pt x="1156868" y="1260310"/>
                </a:lnTo>
                <a:lnTo>
                  <a:pt x="1157661" y="1256872"/>
                </a:lnTo>
                <a:lnTo>
                  <a:pt x="1158191" y="1253698"/>
                </a:lnTo>
                <a:lnTo>
                  <a:pt x="1158191" y="1249995"/>
                </a:lnTo>
                <a:lnTo>
                  <a:pt x="1158191" y="1246556"/>
                </a:lnTo>
                <a:lnTo>
                  <a:pt x="1157661" y="1243118"/>
                </a:lnTo>
                <a:lnTo>
                  <a:pt x="1156868" y="1239944"/>
                </a:lnTo>
                <a:lnTo>
                  <a:pt x="1155810" y="1236770"/>
                </a:lnTo>
                <a:lnTo>
                  <a:pt x="1154222" y="1233596"/>
                </a:lnTo>
                <a:lnTo>
                  <a:pt x="1152635" y="1230951"/>
                </a:lnTo>
                <a:lnTo>
                  <a:pt x="1150783" y="1228306"/>
                </a:lnTo>
                <a:lnTo>
                  <a:pt x="1148402" y="1225661"/>
                </a:lnTo>
                <a:lnTo>
                  <a:pt x="1146021" y="1223545"/>
                </a:lnTo>
                <a:lnTo>
                  <a:pt x="1143376" y="1221694"/>
                </a:lnTo>
                <a:lnTo>
                  <a:pt x="1140466" y="1219842"/>
                </a:lnTo>
                <a:lnTo>
                  <a:pt x="1137556" y="1218520"/>
                </a:lnTo>
                <a:lnTo>
                  <a:pt x="1134381" y="1217462"/>
                </a:lnTo>
                <a:lnTo>
                  <a:pt x="1130942" y="1216404"/>
                </a:lnTo>
                <a:lnTo>
                  <a:pt x="1127768" y="1215875"/>
                </a:lnTo>
                <a:lnTo>
                  <a:pt x="1124064" y="1215611"/>
                </a:lnTo>
                <a:lnTo>
                  <a:pt x="941261" y="1215611"/>
                </a:lnTo>
                <a:close/>
                <a:moveTo>
                  <a:pt x="941261" y="1129121"/>
                </a:moveTo>
                <a:lnTo>
                  <a:pt x="937822" y="1129386"/>
                </a:lnTo>
                <a:lnTo>
                  <a:pt x="934383" y="1130179"/>
                </a:lnTo>
                <a:lnTo>
                  <a:pt x="931208" y="1130973"/>
                </a:lnTo>
                <a:lnTo>
                  <a:pt x="928034" y="1132031"/>
                </a:lnTo>
                <a:lnTo>
                  <a:pt x="924859" y="1133353"/>
                </a:lnTo>
                <a:lnTo>
                  <a:pt x="922214" y="1135205"/>
                </a:lnTo>
                <a:lnTo>
                  <a:pt x="919568" y="1137056"/>
                </a:lnTo>
                <a:lnTo>
                  <a:pt x="916923" y="1139437"/>
                </a:lnTo>
                <a:lnTo>
                  <a:pt x="914806" y="1141817"/>
                </a:lnTo>
                <a:lnTo>
                  <a:pt x="912955" y="1144462"/>
                </a:lnTo>
                <a:lnTo>
                  <a:pt x="911103" y="1147107"/>
                </a:lnTo>
                <a:lnTo>
                  <a:pt x="909780" y="1150281"/>
                </a:lnTo>
                <a:lnTo>
                  <a:pt x="908722" y="1153455"/>
                </a:lnTo>
                <a:lnTo>
                  <a:pt x="907664" y="1156629"/>
                </a:lnTo>
                <a:lnTo>
                  <a:pt x="907135" y="1160067"/>
                </a:lnTo>
                <a:lnTo>
                  <a:pt x="906870" y="1163505"/>
                </a:lnTo>
                <a:lnTo>
                  <a:pt x="907135" y="1167208"/>
                </a:lnTo>
                <a:lnTo>
                  <a:pt x="907664" y="1170382"/>
                </a:lnTo>
                <a:lnTo>
                  <a:pt x="908722" y="1173821"/>
                </a:lnTo>
                <a:lnTo>
                  <a:pt x="909780" y="1176995"/>
                </a:lnTo>
                <a:lnTo>
                  <a:pt x="911103" y="1179640"/>
                </a:lnTo>
                <a:lnTo>
                  <a:pt x="912955" y="1182813"/>
                </a:lnTo>
                <a:lnTo>
                  <a:pt x="914806" y="1185458"/>
                </a:lnTo>
                <a:lnTo>
                  <a:pt x="916923" y="1187839"/>
                </a:lnTo>
                <a:lnTo>
                  <a:pt x="919568" y="1189955"/>
                </a:lnTo>
                <a:lnTo>
                  <a:pt x="922214" y="1191806"/>
                </a:lnTo>
                <a:lnTo>
                  <a:pt x="924859" y="1193658"/>
                </a:lnTo>
                <a:lnTo>
                  <a:pt x="928034" y="1195245"/>
                </a:lnTo>
                <a:lnTo>
                  <a:pt x="931208" y="1196303"/>
                </a:lnTo>
                <a:lnTo>
                  <a:pt x="934383" y="1197096"/>
                </a:lnTo>
                <a:lnTo>
                  <a:pt x="937822" y="1197625"/>
                </a:lnTo>
                <a:lnTo>
                  <a:pt x="941261" y="1197625"/>
                </a:lnTo>
                <a:lnTo>
                  <a:pt x="1124064" y="1197625"/>
                </a:lnTo>
                <a:lnTo>
                  <a:pt x="1127768" y="1197625"/>
                </a:lnTo>
                <a:lnTo>
                  <a:pt x="1130942" y="1197096"/>
                </a:lnTo>
                <a:lnTo>
                  <a:pt x="1134381" y="1196303"/>
                </a:lnTo>
                <a:lnTo>
                  <a:pt x="1137556" y="1195245"/>
                </a:lnTo>
                <a:lnTo>
                  <a:pt x="1140466" y="1193658"/>
                </a:lnTo>
                <a:lnTo>
                  <a:pt x="1143376" y="1191806"/>
                </a:lnTo>
                <a:lnTo>
                  <a:pt x="1146021" y="1189955"/>
                </a:lnTo>
                <a:lnTo>
                  <a:pt x="1148402" y="1187839"/>
                </a:lnTo>
                <a:lnTo>
                  <a:pt x="1150783" y="1185458"/>
                </a:lnTo>
                <a:lnTo>
                  <a:pt x="1152635" y="1182813"/>
                </a:lnTo>
                <a:lnTo>
                  <a:pt x="1154222" y="1179640"/>
                </a:lnTo>
                <a:lnTo>
                  <a:pt x="1155810" y="1176995"/>
                </a:lnTo>
                <a:lnTo>
                  <a:pt x="1156868" y="1173821"/>
                </a:lnTo>
                <a:lnTo>
                  <a:pt x="1157661" y="1170382"/>
                </a:lnTo>
                <a:lnTo>
                  <a:pt x="1158191" y="1167208"/>
                </a:lnTo>
                <a:lnTo>
                  <a:pt x="1158191" y="1163505"/>
                </a:lnTo>
                <a:lnTo>
                  <a:pt x="1158191" y="1160067"/>
                </a:lnTo>
                <a:lnTo>
                  <a:pt x="1157661" y="1156629"/>
                </a:lnTo>
                <a:lnTo>
                  <a:pt x="1156868" y="1153455"/>
                </a:lnTo>
                <a:lnTo>
                  <a:pt x="1155810" y="1150281"/>
                </a:lnTo>
                <a:lnTo>
                  <a:pt x="1154222" y="1147107"/>
                </a:lnTo>
                <a:lnTo>
                  <a:pt x="1152635" y="1144462"/>
                </a:lnTo>
                <a:lnTo>
                  <a:pt x="1150783" y="1141817"/>
                </a:lnTo>
                <a:lnTo>
                  <a:pt x="1148402" y="1139437"/>
                </a:lnTo>
                <a:lnTo>
                  <a:pt x="1146021" y="1137056"/>
                </a:lnTo>
                <a:lnTo>
                  <a:pt x="1143376" y="1135205"/>
                </a:lnTo>
                <a:lnTo>
                  <a:pt x="1140466" y="1133353"/>
                </a:lnTo>
                <a:lnTo>
                  <a:pt x="1137556" y="1132031"/>
                </a:lnTo>
                <a:lnTo>
                  <a:pt x="1134381" y="1130973"/>
                </a:lnTo>
                <a:lnTo>
                  <a:pt x="1130942" y="1130179"/>
                </a:lnTo>
                <a:lnTo>
                  <a:pt x="1127768" y="1129386"/>
                </a:lnTo>
                <a:lnTo>
                  <a:pt x="1124064" y="1129121"/>
                </a:lnTo>
                <a:lnTo>
                  <a:pt x="941261" y="1129121"/>
                </a:lnTo>
                <a:close/>
                <a:moveTo>
                  <a:pt x="1341787" y="876266"/>
                </a:moveTo>
                <a:lnTo>
                  <a:pt x="1336231" y="884201"/>
                </a:lnTo>
                <a:lnTo>
                  <a:pt x="1330676" y="891871"/>
                </a:lnTo>
                <a:lnTo>
                  <a:pt x="1325120" y="899277"/>
                </a:lnTo>
                <a:lnTo>
                  <a:pt x="1319565" y="906418"/>
                </a:lnTo>
                <a:lnTo>
                  <a:pt x="1308189" y="920172"/>
                </a:lnTo>
                <a:lnTo>
                  <a:pt x="1297078" y="932867"/>
                </a:lnTo>
                <a:lnTo>
                  <a:pt x="1362686" y="998726"/>
                </a:lnTo>
                <a:lnTo>
                  <a:pt x="1365596" y="1001107"/>
                </a:lnTo>
                <a:lnTo>
                  <a:pt x="1368241" y="1003223"/>
                </a:lnTo>
                <a:lnTo>
                  <a:pt x="1371416" y="1005074"/>
                </a:lnTo>
                <a:lnTo>
                  <a:pt x="1374591" y="1006396"/>
                </a:lnTo>
                <a:lnTo>
                  <a:pt x="1377765" y="1007719"/>
                </a:lnTo>
                <a:lnTo>
                  <a:pt x="1381204" y="1008512"/>
                </a:lnTo>
                <a:lnTo>
                  <a:pt x="1384643" y="1009041"/>
                </a:lnTo>
                <a:lnTo>
                  <a:pt x="1388083" y="1009041"/>
                </a:lnTo>
                <a:lnTo>
                  <a:pt x="1391522" y="1009041"/>
                </a:lnTo>
                <a:lnTo>
                  <a:pt x="1394961" y="1008512"/>
                </a:lnTo>
                <a:lnTo>
                  <a:pt x="1398400" y="1007719"/>
                </a:lnTo>
                <a:lnTo>
                  <a:pt x="1401839" y="1006396"/>
                </a:lnTo>
                <a:lnTo>
                  <a:pt x="1404749" y="1005074"/>
                </a:lnTo>
                <a:lnTo>
                  <a:pt x="1407924" y="1003223"/>
                </a:lnTo>
                <a:lnTo>
                  <a:pt x="1410834" y="1001107"/>
                </a:lnTo>
                <a:lnTo>
                  <a:pt x="1413479" y="998726"/>
                </a:lnTo>
                <a:lnTo>
                  <a:pt x="1416125" y="995817"/>
                </a:lnTo>
                <a:lnTo>
                  <a:pt x="1417976" y="993172"/>
                </a:lnTo>
                <a:lnTo>
                  <a:pt x="1420093" y="989998"/>
                </a:lnTo>
                <a:lnTo>
                  <a:pt x="1421416" y="986824"/>
                </a:lnTo>
                <a:lnTo>
                  <a:pt x="1422474" y="983386"/>
                </a:lnTo>
                <a:lnTo>
                  <a:pt x="1423267" y="980212"/>
                </a:lnTo>
                <a:lnTo>
                  <a:pt x="1423797" y="976773"/>
                </a:lnTo>
                <a:lnTo>
                  <a:pt x="1423797" y="973335"/>
                </a:lnTo>
                <a:lnTo>
                  <a:pt x="1423797" y="969632"/>
                </a:lnTo>
                <a:lnTo>
                  <a:pt x="1423267" y="966458"/>
                </a:lnTo>
                <a:lnTo>
                  <a:pt x="1422474" y="963020"/>
                </a:lnTo>
                <a:lnTo>
                  <a:pt x="1421416" y="959581"/>
                </a:lnTo>
                <a:lnTo>
                  <a:pt x="1420093" y="956672"/>
                </a:lnTo>
                <a:lnTo>
                  <a:pt x="1417976" y="953498"/>
                </a:lnTo>
                <a:lnTo>
                  <a:pt x="1416125" y="950588"/>
                </a:lnTo>
                <a:lnTo>
                  <a:pt x="1413479" y="947944"/>
                </a:lnTo>
                <a:lnTo>
                  <a:pt x="1341787" y="876266"/>
                </a:lnTo>
                <a:close/>
                <a:moveTo>
                  <a:pt x="723538" y="876266"/>
                </a:moveTo>
                <a:lnTo>
                  <a:pt x="651846" y="947944"/>
                </a:lnTo>
                <a:lnTo>
                  <a:pt x="649465" y="950588"/>
                </a:lnTo>
                <a:lnTo>
                  <a:pt x="647084" y="953498"/>
                </a:lnTo>
                <a:lnTo>
                  <a:pt x="645497" y="956672"/>
                </a:lnTo>
                <a:lnTo>
                  <a:pt x="644174" y="959581"/>
                </a:lnTo>
                <a:lnTo>
                  <a:pt x="642587" y="963020"/>
                </a:lnTo>
                <a:lnTo>
                  <a:pt x="642058" y="966458"/>
                </a:lnTo>
                <a:lnTo>
                  <a:pt x="641529" y="969632"/>
                </a:lnTo>
                <a:lnTo>
                  <a:pt x="641264" y="973335"/>
                </a:lnTo>
                <a:lnTo>
                  <a:pt x="641529" y="976773"/>
                </a:lnTo>
                <a:lnTo>
                  <a:pt x="642058" y="980212"/>
                </a:lnTo>
                <a:lnTo>
                  <a:pt x="642587" y="983386"/>
                </a:lnTo>
                <a:lnTo>
                  <a:pt x="644174" y="986824"/>
                </a:lnTo>
                <a:lnTo>
                  <a:pt x="645497" y="989998"/>
                </a:lnTo>
                <a:lnTo>
                  <a:pt x="647084" y="993172"/>
                </a:lnTo>
                <a:lnTo>
                  <a:pt x="649465" y="995817"/>
                </a:lnTo>
                <a:lnTo>
                  <a:pt x="651846" y="998726"/>
                </a:lnTo>
                <a:lnTo>
                  <a:pt x="654491" y="1001107"/>
                </a:lnTo>
                <a:lnTo>
                  <a:pt x="657666" y="1003223"/>
                </a:lnTo>
                <a:lnTo>
                  <a:pt x="660576" y="1005074"/>
                </a:lnTo>
                <a:lnTo>
                  <a:pt x="663751" y="1006396"/>
                </a:lnTo>
                <a:lnTo>
                  <a:pt x="667190" y="1007719"/>
                </a:lnTo>
                <a:lnTo>
                  <a:pt x="670629" y="1008512"/>
                </a:lnTo>
                <a:lnTo>
                  <a:pt x="673803" y="1009041"/>
                </a:lnTo>
                <a:lnTo>
                  <a:pt x="677243" y="1009041"/>
                </a:lnTo>
                <a:lnTo>
                  <a:pt x="680682" y="1009041"/>
                </a:lnTo>
                <a:lnTo>
                  <a:pt x="683856" y="1008512"/>
                </a:lnTo>
                <a:lnTo>
                  <a:pt x="687295" y="1007719"/>
                </a:lnTo>
                <a:lnTo>
                  <a:pt x="690734" y="1006396"/>
                </a:lnTo>
                <a:lnTo>
                  <a:pt x="694174" y="1005074"/>
                </a:lnTo>
                <a:lnTo>
                  <a:pt x="696819" y="1003223"/>
                </a:lnTo>
                <a:lnTo>
                  <a:pt x="699994" y="1001107"/>
                </a:lnTo>
                <a:lnTo>
                  <a:pt x="702639" y="998726"/>
                </a:lnTo>
                <a:lnTo>
                  <a:pt x="768512" y="932867"/>
                </a:lnTo>
                <a:lnTo>
                  <a:pt x="757401" y="920172"/>
                </a:lnTo>
                <a:lnTo>
                  <a:pt x="745760" y="906418"/>
                </a:lnTo>
                <a:lnTo>
                  <a:pt x="740205" y="899277"/>
                </a:lnTo>
                <a:lnTo>
                  <a:pt x="734649" y="891606"/>
                </a:lnTo>
                <a:lnTo>
                  <a:pt x="728829" y="884201"/>
                </a:lnTo>
                <a:lnTo>
                  <a:pt x="723538" y="876266"/>
                </a:lnTo>
                <a:close/>
                <a:moveTo>
                  <a:pt x="1407659" y="582150"/>
                </a:moveTo>
                <a:lnTo>
                  <a:pt x="1408982" y="594581"/>
                </a:lnTo>
                <a:lnTo>
                  <a:pt x="1410040" y="607276"/>
                </a:lnTo>
                <a:lnTo>
                  <a:pt x="1411098" y="620237"/>
                </a:lnTo>
                <a:lnTo>
                  <a:pt x="1411098" y="633197"/>
                </a:lnTo>
                <a:lnTo>
                  <a:pt x="1411098" y="643512"/>
                </a:lnTo>
                <a:lnTo>
                  <a:pt x="1410834" y="653827"/>
                </a:lnTo>
                <a:lnTo>
                  <a:pt x="1535436" y="653827"/>
                </a:lnTo>
                <a:lnTo>
                  <a:pt x="1539139" y="653563"/>
                </a:lnTo>
                <a:lnTo>
                  <a:pt x="1542314" y="653034"/>
                </a:lnTo>
                <a:lnTo>
                  <a:pt x="1546018" y="652240"/>
                </a:lnTo>
                <a:lnTo>
                  <a:pt x="1549192" y="651182"/>
                </a:lnTo>
                <a:lnTo>
                  <a:pt x="1552631" y="649331"/>
                </a:lnTo>
                <a:lnTo>
                  <a:pt x="1555277" y="647744"/>
                </a:lnTo>
                <a:lnTo>
                  <a:pt x="1558187" y="645628"/>
                </a:lnTo>
                <a:lnTo>
                  <a:pt x="1560568" y="643247"/>
                </a:lnTo>
                <a:lnTo>
                  <a:pt x="1562949" y="640603"/>
                </a:lnTo>
                <a:lnTo>
                  <a:pt x="1565065" y="637958"/>
                </a:lnTo>
                <a:lnTo>
                  <a:pt x="1566917" y="635048"/>
                </a:lnTo>
                <a:lnTo>
                  <a:pt x="1568504" y="631874"/>
                </a:lnTo>
                <a:lnTo>
                  <a:pt x="1569562" y="628700"/>
                </a:lnTo>
                <a:lnTo>
                  <a:pt x="1570356" y="625262"/>
                </a:lnTo>
                <a:lnTo>
                  <a:pt x="1571150" y="621559"/>
                </a:lnTo>
                <a:lnTo>
                  <a:pt x="1571414" y="617856"/>
                </a:lnTo>
                <a:lnTo>
                  <a:pt x="1571150" y="614418"/>
                </a:lnTo>
                <a:lnTo>
                  <a:pt x="1570356" y="610715"/>
                </a:lnTo>
                <a:lnTo>
                  <a:pt x="1569562" y="607276"/>
                </a:lnTo>
                <a:lnTo>
                  <a:pt x="1568504" y="603838"/>
                </a:lnTo>
                <a:lnTo>
                  <a:pt x="1566917" y="600929"/>
                </a:lnTo>
                <a:lnTo>
                  <a:pt x="1565065" y="598019"/>
                </a:lnTo>
                <a:lnTo>
                  <a:pt x="1562949" y="595110"/>
                </a:lnTo>
                <a:lnTo>
                  <a:pt x="1560568" y="592729"/>
                </a:lnTo>
                <a:lnTo>
                  <a:pt x="1558187" y="590084"/>
                </a:lnTo>
                <a:lnTo>
                  <a:pt x="1555277" y="588233"/>
                </a:lnTo>
                <a:lnTo>
                  <a:pt x="1552631" y="586646"/>
                </a:lnTo>
                <a:lnTo>
                  <a:pt x="1549192" y="584794"/>
                </a:lnTo>
                <a:lnTo>
                  <a:pt x="1546018" y="583736"/>
                </a:lnTo>
                <a:lnTo>
                  <a:pt x="1542314" y="582943"/>
                </a:lnTo>
                <a:lnTo>
                  <a:pt x="1539139" y="582414"/>
                </a:lnTo>
                <a:lnTo>
                  <a:pt x="1535436" y="582150"/>
                </a:lnTo>
                <a:lnTo>
                  <a:pt x="1407659" y="582150"/>
                </a:lnTo>
                <a:close/>
                <a:moveTo>
                  <a:pt x="530154" y="582150"/>
                </a:moveTo>
                <a:lnTo>
                  <a:pt x="526450" y="582414"/>
                </a:lnTo>
                <a:lnTo>
                  <a:pt x="522747" y="582943"/>
                </a:lnTo>
                <a:lnTo>
                  <a:pt x="519308" y="583736"/>
                </a:lnTo>
                <a:lnTo>
                  <a:pt x="516133" y="584794"/>
                </a:lnTo>
                <a:lnTo>
                  <a:pt x="512958" y="586646"/>
                </a:lnTo>
                <a:lnTo>
                  <a:pt x="509784" y="588233"/>
                </a:lnTo>
                <a:lnTo>
                  <a:pt x="507403" y="590084"/>
                </a:lnTo>
                <a:lnTo>
                  <a:pt x="504493" y="592729"/>
                </a:lnTo>
                <a:lnTo>
                  <a:pt x="502376" y="595110"/>
                </a:lnTo>
                <a:lnTo>
                  <a:pt x="500260" y="598019"/>
                </a:lnTo>
                <a:lnTo>
                  <a:pt x="498408" y="600929"/>
                </a:lnTo>
                <a:lnTo>
                  <a:pt x="497085" y="603838"/>
                </a:lnTo>
                <a:lnTo>
                  <a:pt x="495763" y="607276"/>
                </a:lnTo>
                <a:lnTo>
                  <a:pt x="494969" y="610715"/>
                </a:lnTo>
                <a:lnTo>
                  <a:pt x="494440" y="614418"/>
                </a:lnTo>
                <a:lnTo>
                  <a:pt x="494175" y="617856"/>
                </a:lnTo>
                <a:lnTo>
                  <a:pt x="494440" y="621559"/>
                </a:lnTo>
                <a:lnTo>
                  <a:pt x="494969" y="625262"/>
                </a:lnTo>
                <a:lnTo>
                  <a:pt x="495763" y="628700"/>
                </a:lnTo>
                <a:lnTo>
                  <a:pt x="497085" y="631874"/>
                </a:lnTo>
                <a:lnTo>
                  <a:pt x="498408" y="635048"/>
                </a:lnTo>
                <a:lnTo>
                  <a:pt x="500260" y="637958"/>
                </a:lnTo>
                <a:lnTo>
                  <a:pt x="502376" y="640603"/>
                </a:lnTo>
                <a:lnTo>
                  <a:pt x="504493" y="643247"/>
                </a:lnTo>
                <a:lnTo>
                  <a:pt x="507403" y="645628"/>
                </a:lnTo>
                <a:lnTo>
                  <a:pt x="509784" y="647744"/>
                </a:lnTo>
                <a:lnTo>
                  <a:pt x="512958" y="649331"/>
                </a:lnTo>
                <a:lnTo>
                  <a:pt x="516133" y="651182"/>
                </a:lnTo>
                <a:lnTo>
                  <a:pt x="519308" y="652240"/>
                </a:lnTo>
                <a:lnTo>
                  <a:pt x="522747" y="653034"/>
                </a:lnTo>
                <a:lnTo>
                  <a:pt x="526450" y="653563"/>
                </a:lnTo>
                <a:lnTo>
                  <a:pt x="530154" y="653827"/>
                </a:lnTo>
                <a:lnTo>
                  <a:pt x="654756" y="653827"/>
                </a:lnTo>
                <a:lnTo>
                  <a:pt x="654491" y="643512"/>
                </a:lnTo>
                <a:lnTo>
                  <a:pt x="654227" y="633197"/>
                </a:lnTo>
                <a:lnTo>
                  <a:pt x="654491" y="620237"/>
                </a:lnTo>
                <a:lnTo>
                  <a:pt x="655285" y="607276"/>
                </a:lnTo>
                <a:lnTo>
                  <a:pt x="656079" y="594581"/>
                </a:lnTo>
                <a:lnTo>
                  <a:pt x="657666" y="582150"/>
                </a:lnTo>
                <a:lnTo>
                  <a:pt x="530154" y="582150"/>
                </a:lnTo>
                <a:close/>
                <a:moveTo>
                  <a:pt x="1010822" y="371475"/>
                </a:moveTo>
                <a:lnTo>
                  <a:pt x="1014779" y="372005"/>
                </a:lnTo>
                <a:lnTo>
                  <a:pt x="1018472" y="372270"/>
                </a:lnTo>
                <a:lnTo>
                  <a:pt x="1021902" y="373065"/>
                </a:lnTo>
                <a:lnTo>
                  <a:pt x="1025331" y="374126"/>
                </a:lnTo>
                <a:lnTo>
                  <a:pt x="1028497" y="375451"/>
                </a:lnTo>
                <a:lnTo>
                  <a:pt x="1031927" y="377306"/>
                </a:lnTo>
                <a:lnTo>
                  <a:pt x="1034565" y="379427"/>
                </a:lnTo>
                <a:lnTo>
                  <a:pt x="1037467" y="381813"/>
                </a:lnTo>
                <a:lnTo>
                  <a:pt x="1039841" y="384198"/>
                </a:lnTo>
                <a:lnTo>
                  <a:pt x="1041951" y="387114"/>
                </a:lnTo>
                <a:lnTo>
                  <a:pt x="1043798" y="389764"/>
                </a:lnTo>
                <a:lnTo>
                  <a:pt x="1045645" y="393210"/>
                </a:lnTo>
                <a:lnTo>
                  <a:pt x="1046964" y="396656"/>
                </a:lnTo>
                <a:lnTo>
                  <a:pt x="1048019" y="400102"/>
                </a:lnTo>
                <a:lnTo>
                  <a:pt x="1048547" y="403548"/>
                </a:lnTo>
                <a:lnTo>
                  <a:pt x="1049338" y="407523"/>
                </a:lnTo>
                <a:lnTo>
                  <a:pt x="1049074" y="411234"/>
                </a:lnTo>
                <a:lnTo>
                  <a:pt x="1048547" y="414945"/>
                </a:lnTo>
                <a:lnTo>
                  <a:pt x="1047755" y="418656"/>
                </a:lnTo>
                <a:lnTo>
                  <a:pt x="1046700" y="421837"/>
                </a:lnTo>
                <a:lnTo>
                  <a:pt x="1045381" y="425283"/>
                </a:lnTo>
                <a:lnTo>
                  <a:pt x="1043534" y="428463"/>
                </a:lnTo>
                <a:lnTo>
                  <a:pt x="1041424" y="431644"/>
                </a:lnTo>
                <a:lnTo>
                  <a:pt x="1039049" y="434030"/>
                </a:lnTo>
                <a:lnTo>
                  <a:pt x="1036675" y="436680"/>
                </a:lnTo>
                <a:lnTo>
                  <a:pt x="1033773" y="438801"/>
                </a:lnTo>
                <a:lnTo>
                  <a:pt x="1031135" y="440921"/>
                </a:lnTo>
                <a:lnTo>
                  <a:pt x="1027706" y="442512"/>
                </a:lnTo>
                <a:lnTo>
                  <a:pt x="1024276" y="443837"/>
                </a:lnTo>
                <a:lnTo>
                  <a:pt x="1020846" y="445162"/>
                </a:lnTo>
                <a:lnTo>
                  <a:pt x="1017417" y="445692"/>
                </a:lnTo>
                <a:lnTo>
                  <a:pt x="1013460" y="445957"/>
                </a:lnTo>
                <a:lnTo>
                  <a:pt x="1005809" y="446487"/>
                </a:lnTo>
                <a:lnTo>
                  <a:pt x="998422" y="447018"/>
                </a:lnTo>
                <a:lnTo>
                  <a:pt x="991563" y="447813"/>
                </a:lnTo>
                <a:lnTo>
                  <a:pt x="984704" y="448873"/>
                </a:lnTo>
                <a:lnTo>
                  <a:pt x="978373" y="450198"/>
                </a:lnTo>
                <a:lnTo>
                  <a:pt x="972305" y="451524"/>
                </a:lnTo>
                <a:lnTo>
                  <a:pt x="965973" y="453114"/>
                </a:lnTo>
                <a:lnTo>
                  <a:pt x="960433" y="454969"/>
                </a:lnTo>
                <a:lnTo>
                  <a:pt x="954893" y="456825"/>
                </a:lnTo>
                <a:lnTo>
                  <a:pt x="949881" y="458945"/>
                </a:lnTo>
                <a:lnTo>
                  <a:pt x="944868" y="461066"/>
                </a:lnTo>
                <a:lnTo>
                  <a:pt x="939856" y="463716"/>
                </a:lnTo>
                <a:lnTo>
                  <a:pt x="935371" y="466102"/>
                </a:lnTo>
                <a:lnTo>
                  <a:pt x="930886" y="468753"/>
                </a:lnTo>
                <a:lnTo>
                  <a:pt x="926665" y="471403"/>
                </a:lnTo>
                <a:lnTo>
                  <a:pt x="922444" y="474319"/>
                </a:lnTo>
                <a:lnTo>
                  <a:pt x="918487" y="477235"/>
                </a:lnTo>
                <a:lnTo>
                  <a:pt x="914530" y="480150"/>
                </a:lnTo>
                <a:lnTo>
                  <a:pt x="910837" y="483331"/>
                </a:lnTo>
                <a:lnTo>
                  <a:pt x="907671" y="486777"/>
                </a:lnTo>
                <a:lnTo>
                  <a:pt x="900812" y="493403"/>
                </a:lnTo>
                <a:lnTo>
                  <a:pt x="894744" y="500825"/>
                </a:lnTo>
                <a:lnTo>
                  <a:pt x="888940" y="508247"/>
                </a:lnTo>
                <a:lnTo>
                  <a:pt x="883928" y="516199"/>
                </a:lnTo>
                <a:lnTo>
                  <a:pt x="879443" y="524150"/>
                </a:lnTo>
                <a:lnTo>
                  <a:pt x="874958" y="532367"/>
                </a:lnTo>
                <a:lnTo>
                  <a:pt x="871529" y="540319"/>
                </a:lnTo>
                <a:lnTo>
                  <a:pt x="868099" y="548801"/>
                </a:lnTo>
                <a:lnTo>
                  <a:pt x="864933" y="557018"/>
                </a:lnTo>
                <a:lnTo>
                  <a:pt x="862559" y="565235"/>
                </a:lnTo>
                <a:lnTo>
                  <a:pt x="860185" y="573452"/>
                </a:lnTo>
                <a:lnTo>
                  <a:pt x="858338" y="580874"/>
                </a:lnTo>
                <a:lnTo>
                  <a:pt x="856491" y="588295"/>
                </a:lnTo>
                <a:lnTo>
                  <a:pt x="855436" y="595187"/>
                </a:lnTo>
                <a:lnTo>
                  <a:pt x="853589" y="607645"/>
                </a:lnTo>
                <a:lnTo>
                  <a:pt x="852270" y="617717"/>
                </a:lnTo>
                <a:lnTo>
                  <a:pt x="852006" y="624874"/>
                </a:lnTo>
                <a:lnTo>
                  <a:pt x="851743" y="627789"/>
                </a:lnTo>
                <a:lnTo>
                  <a:pt x="851743" y="631765"/>
                </a:lnTo>
                <a:lnTo>
                  <a:pt x="851215" y="635476"/>
                </a:lnTo>
                <a:lnTo>
                  <a:pt x="850160" y="638922"/>
                </a:lnTo>
                <a:lnTo>
                  <a:pt x="849104" y="642633"/>
                </a:lnTo>
                <a:lnTo>
                  <a:pt x="847258" y="645549"/>
                </a:lnTo>
                <a:lnTo>
                  <a:pt x="845675" y="648729"/>
                </a:lnTo>
                <a:lnTo>
                  <a:pt x="843301" y="651645"/>
                </a:lnTo>
                <a:lnTo>
                  <a:pt x="841190" y="654296"/>
                </a:lnTo>
                <a:lnTo>
                  <a:pt x="838288" y="656681"/>
                </a:lnTo>
                <a:lnTo>
                  <a:pt x="835650" y="658802"/>
                </a:lnTo>
                <a:lnTo>
                  <a:pt x="832484" y="660657"/>
                </a:lnTo>
                <a:lnTo>
                  <a:pt x="829319" y="662247"/>
                </a:lnTo>
                <a:lnTo>
                  <a:pt x="826153" y="663308"/>
                </a:lnTo>
                <a:lnTo>
                  <a:pt x="822459" y="664103"/>
                </a:lnTo>
                <a:lnTo>
                  <a:pt x="818766" y="664898"/>
                </a:lnTo>
                <a:lnTo>
                  <a:pt x="814809" y="665163"/>
                </a:lnTo>
                <a:lnTo>
                  <a:pt x="811115" y="664898"/>
                </a:lnTo>
                <a:lnTo>
                  <a:pt x="807686" y="664103"/>
                </a:lnTo>
                <a:lnTo>
                  <a:pt x="803993" y="663308"/>
                </a:lnTo>
                <a:lnTo>
                  <a:pt x="800563" y="662247"/>
                </a:lnTo>
                <a:lnTo>
                  <a:pt x="797133" y="660657"/>
                </a:lnTo>
                <a:lnTo>
                  <a:pt x="794495" y="658802"/>
                </a:lnTo>
                <a:lnTo>
                  <a:pt x="791330" y="656681"/>
                </a:lnTo>
                <a:lnTo>
                  <a:pt x="788691" y="654296"/>
                </a:lnTo>
                <a:lnTo>
                  <a:pt x="786317" y="651645"/>
                </a:lnTo>
                <a:lnTo>
                  <a:pt x="784207" y="648729"/>
                </a:lnTo>
                <a:lnTo>
                  <a:pt x="782360" y="645549"/>
                </a:lnTo>
                <a:lnTo>
                  <a:pt x="781041" y="642633"/>
                </a:lnTo>
                <a:lnTo>
                  <a:pt x="779458" y="638922"/>
                </a:lnTo>
                <a:lnTo>
                  <a:pt x="778667" y="635476"/>
                </a:lnTo>
                <a:lnTo>
                  <a:pt x="778139" y="631765"/>
                </a:lnTo>
                <a:lnTo>
                  <a:pt x="777875" y="627789"/>
                </a:lnTo>
                <a:lnTo>
                  <a:pt x="778139" y="623814"/>
                </a:lnTo>
                <a:lnTo>
                  <a:pt x="778667" y="613741"/>
                </a:lnTo>
                <a:lnTo>
                  <a:pt x="779194" y="606850"/>
                </a:lnTo>
                <a:lnTo>
                  <a:pt x="780249" y="598898"/>
                </a:lnTo>
                <a:lnTo>
                  <a:pt x="781305" y="590151"/>
                </a:lnTo>
                <a:lnTo>
                  <a:pt x="782888" y="580343"/>
                </a:lnTo>
                <a:lnTo>
                  <a:pt x="785262" y="569741"/>
                </a:lnTo>
                <a:lnTo>
                  <a:pt x="787636" y="558343"/>
                </a:lnTo>
                <a:lnTo>
                  <a:pt x="790802" y="546681"/>
                </a:lnTo>
                <a:lnTo>
                  <a:pt x="794759" y="534223"/>
                </a:lnTo>
                <a:lnTo>
                  <a:pt x="799508" y="521500"/>
                </a:lnTo>
                <a:lnTo>
                  <a:pt x="801882" y="515138"/>
                </a:lnTo>
                <a:lnTo>
                  <a:pt x="804784" y="508247"/>
                </a:lnTo>
                <a:lnTo>
                  <a:pt x="807950" y="501885"/>
                </a:lnTo>
                <a:lnTo>
                  <a:pt x="810852" y="495524"/>
                </a:lnTo>
                <a:lnTo>
                  <a:pt x="814545" y="488632"/>
                </a:lnTo>
                <a:lnTo>
                  <a:pt x="818238" y="482271"/>
                </a:lnTo>
                <a:lnTo>
                  <a:pt x="823515" y="473259"/>
                </a:lnTo>
                <a:lnTo>
                  <a:pt x="829319" y="464512"/>
                </a:lnTo>
                <a:lnTo>
                  <a:pt x="835914" y="456030"/>
                </a:lnTo>
                <a:lnTo>
                  <a:pt x="842773" y="447548"/>
                </a:lnTo>
                <a:lnTo>
                  <a:pt x="850160" y="439331"/>
                </a:lnTo>
                <a:lnTo>
                  <a:pt x="858338" y="431379"/>
                </a:lnTo>
                <a:lnTo>
                  <a:pt x="867044" y="423692"/>
                </a:lnTo>
                <a:lnTo>
                  <a:pt x="876013" y="416270"/>
                </a:lnTo>
                <a:lnTo>
                  <a:pt x="882345" y="411499"/>
                </a:lnTo>
                <a:lnTo>
                  <a:pt x="888940" y="406993"/>
                </a:lnTo>
                <a:lnTo>
                  <a:pt x="896063" y="402752"/>
                </a:lnTo>
                <a:lnTo>
                  <a:pt x="903450" y="398776"/>
                </a:lnTo>
                <a:lnTo>
                  <a:pt x="910837" y="395066"/>
                </a:lnTo>
                <a:lnTo>
                  <a:pt x="918751" y="391620"/>
                </a:lnTo>
                <a:lnTo>
                  <a:pt x="926929" y="388174"/>
                </a:lnTo>
                <a:lnTo>
                  <a:pt x="935371" y="384993"/>
                </a:lnTo>
                <a:lnTo>
                  <a:pt x="943549" y="382343"/>
                </a:lnTo>
                <a:lnTo>
                  <a:pt x="952519" y="379957"/>
                </a:lnTo>
                <a:lnTo>
                  <a:pt x="961489" y="377837"/>
                </a:lnTo>
                <a:lnTo>
                  <a:pt x="970986" y="375716"/>
                </a:lnTo>
                <a:lnTo>
                  <a:pt x="980747" y="374391"/>
                </a:lnTo>
                <a:lnTo>
                  <a:pt x="990508" y="373065"/>
                </a:lnTo>
                <a:lnTo>
                  <a:pt x="1000533" y="372270"/>
                </a:lnTo>
                <a:lnTo>
                  <a:pt x="1010822" y="371475"/>
                </a:lnTo>
                <a:close/>
                <a:moveTo>
                  <a:pt x="1024065" y="303903"/>
                </a:moveTo>
                <a:lnTo>
                  <a:pt x="1016128" y="304432"/>
                </a:lnTo>
                <a:lnTo>
                  <a:pt x="1001049" y="305490"/>
                </a:lnTo>
                <a:lnTo>
                  <a:pt x="997875" y="305754"/>
                </a:lnTo>
                <a:lnTo>
                  <a:pt x="990467" y="306548"/>
                </a:lnTo>
                <a:lnTo>
                  <a:pt x="983060" y="307606"/>
                </a:lnTo>
                <a:lnTo>
                  <a:pt x="975388" y="308928"/>
                </a:lnTo>
                <a:lnTo>
                  <a:pt x="968245" y="310251"/>
                </a:lnTo>
                <a:lnTo>
                  <a:pt x="960838" y="311573"/>
                </a:lnTo>
                <a:lnTo>
                  <a:pt x="953430" y="313424"/>
                </a:lnTo>
                <a:lnTo>
                  <a:pt x="946288" y="315276"/>
                </a:lnTo>
                <a:lnTo>
                  <a:pt x="938880" y="317392"/>
                </a:lnTo>
                <a:lnTo>
                  <a:pt x="915071" y="324269"/>
                </a:lnTo>
                <a:lnTo>
                  <a:pt x="915336" y="325591"/>
                </a:lnTo>
                <a:lnTo>
                  <a:pt x="904754" y="330088"/>
                </a:lnTo>
                <a:lnTo>
                  <a:pt x="893907" y="334584"/>
                </a:lnTo>
                <a:lnTo>
                  <a:pt x="883590" y="340138"/>
                </a:lnTo>
                <a:lnTo>
                  <a:pt x="873537" y="345428"/>
                </a:lnTo>
                <a:lnTo>
                  <a:pt x="863749" y="350983"/>
                </a:lnTo>
                <a:lnTo>
                  <a:pt x="853961" y="357066"/>
                </a:lnTo>
                <a:lnTo>
                  <a:pt x="844437" y="363678"/>
                </a:lnTo>
                <a:lnTo>
                  <a:pt x="835178" y="370291"/>
                </a:lnTo>
                <a:lnTo>
                  <a:pt x="826183" y="377432"/>
                </a:lnTo>
                <a:lnTo>
                  <a:pt x="817453" y="384573"/>
                </a:lnTo>
                <a:lnTo>
                  <a:pt x="808987" y="392508"/>
                </a:lnTo>
                <a:lnTo>
                  <a:pt x="800522" y="400443"/>
                </a:lnTo>
                <a:lnTo>
                  <a:pt x="792585" y="408642"/>
                </a:lnTo>
                <a:lnTo>
                  <a:pt x="785178" y="416841"/>
                </a:lnTo>
                <a:lnTo>
                  <a:pt x="777771" y="425570"/>
                </a:lnTo>
                <a:lnTo>
                  <a:pt x="770363" y="434562"/>
                </a:lnTo>
                <a:lnTo>
                  <a:pt x="762956" y="445407"/>
                </a:lnTo>
                <a:lnTo>
                  <a:pt x="755813" y="455986"/>
                </a:lnTo>
                <a:lnTo>
                  <a:pt x="748935" y="467095"/>
                </a:lnTo>
                <a:lnTo>
                  <a:pt x="742586" y="478468"/>
                </a:lnTo>
                <a:lnTo>
                  <a:pt x="736766" y="490106"/>
                </a:lnTo>
                <a:lnTo>
                  <a:pt x="731210" y="502008"/>
                </a:lnTo>
                <a:lnTo>
                  <a:pt x="726184" y="514439"/>
                </a:lnTo>
                <a:lnTo>
                  <a:pt x="721687" y="526606"/>
                </a:lnTo>
                <a:lnTo>
                  <a:pt x="717718" y="539302"/>
                </a:lnTo>
                <a:lnTo>
                  <a:pt x="714015" y="552262"/>
                </a:lnTo>
                <a:lnTo>
                  <a:pt x="710840" y="565222"/>
                </a:lnTo>
                <a:lnTo>
                  <a:pt x="708724" y="578447"/>
                </a:lnTo>
                <a:lnTo>
                  <a:pt x="706607" y="591936"/>
                </a:lnTo>
                <a:lnTo>
                  <a:pt x="705285" y="605689"/>
                </a:lnTo>
                <a:lnTo>
                  <a:pt x="704491" y="619443"/>
                </a:lnTo>
                <a:lnTo>
                  <a:pt x="704226" y="633197"/>
                </a:lnTo>
                <a:lnTo>
                  <a:pt x="704226" y="642983"/>
                </a:lnTo>
                <a:lnTo>
                  <a:pt x="704491" y="652769"/>
                </a:lnTo>
                <a:lnTo>
                  <a:pt x="705020" y="662026"/>
                </a:lnTo>
                <a:lnTo>
                  <a:pt x="705549" y="671284"/>
                </a:lnTo>
                <a:lnTo>
                  <a:pt x="706607" y="680541"/>
                </a:lnTo>
                <a:lnTo>
                  <a:pt x="707930" y="689269"/>
                </a:lnTo>
                <a:lnTo>
                  <a:pt x="708988" y="697998"/>
                </a:lnTo>
                <a:lnTo>
                  <a:pt x="710311" y="706461"/>
                </a:lnTo>
                <a:lnTo>
                  <a:pt x="712163" y="714661"/>
                </a:lnTo>
                <a:lnTo>
                  <a:pt x="713750" y="722595"/>
                </a:lnTo>
                <a:lnTo>
                  <a:pt x="715602" y="730266"/>
                </a:lnTo>
                <a:lnTo>
                  <a:pt x="717983" y="738200"/>
                </a:lnTo>
                <a:lnTo>
                  <a:pt x="720099" y="745342"/>
                </a:lnTo>
                <a:lnTo>
                  <a:pt x="722480" y="752748"/>
                </a:lnTo>
                <a:lnTo>
                  <a:pt x="724861" y="759624"/>
                </a:lnTo>
                <a:lnTo>
                  <a:pt x="727507" y="766766"/>
                </a:lnTo>
                <a:lnTo>
                  <a:pt x="731739" y="776816"/>
                </a:lnTo>
                <a:lnTo>
                  <a:pt x="736237" y="786338"/>
                </a:lnTo>
                <a:lnTo>
                  <a:pt x="740734" y="795595"/>
                </a:lnTo>
                <a:lnTo>
                  <a:pt x="745760" y="804324"/>
                </a:lnTo>
                <a:lnTo>
                  <a:pt x="750522" y="812788"/>
                </a:lnTo>
                <a:lnTo>
                  <a:pt x="755549" y="820987"/>
                </a:lnTo>
                <a:lnTo>
                  <a:pt x="760840" y="828922"/>
                </a:lnTo>
                <a:lnTo>
                  <a:pt x="766131" y="836327"/>
                </a:lnTo>
                <a:lnTo>
                  <a:pt x="771686" y="843469"/>
                </a:lnTo>
                <a:lnTo>
                  <a:pt x="776977" y="850346"/>
                </a:lnTo>
                <a:lnTo>
                  <a:pt x="782268" y="856958"/>
                </a:lnTo>
                <a:lnTo>
                  <a:pt x="787824" y="863041"/>
                </a:lnTo>
                <a:lnTo>
                  <a:pt x="798141" y="875208"/>
                </a:lnTo>
                <a:lnTo>
                  <a:pt x="808458" y="885788"/>
                </a:lnTo>
                <a:lnTo>
                  <a:pt x="826977" y="905096"/>
                </a:lnTo>
                <a:lnTo>
                  <a:pt x="834649" y="913824"/>
                </a:lnTo>
                <a:lnTo>
                  <a:pt x="841262" y="921759"/>
                </a:lnTo>
                <a:lnTo>
                  <a:pt x="844172" y="925726"/>
                </a:lnTo>
                <a:lnTo>
                  <a:pt x="846553" y="929165"/>
                </a:lnTo>
                <a:lnTo>
                  <a:pt x="848934" y="932338"/>
                </a:lnTo>
                <a:lnTo>
                  <a:pt x="850521" y="935512"/>
                </a:lnTo>
                <a:lnTo>
                  <a:pt x="851844" y="938686"/>
                </a:lnTo>
                <a:lnTo>
                  <a:pt x="852902" y="941067"/>
                </a:lnTo>
                <a:lnTo>
                  <a:pt x="853961" y="943976"/>
                </a:lnTo>
                <a:lnTo>
                  <a:pt x="854490" y="946092"/>
                </a:lnTo>
                <a:lnTo>
                  <a:pt x="856341" y="957994"/>
                </a:lnTo>
                <a:lnTo>
                  <a:pt x="857929" y="969896"/>
                </a:lnTo>
                <a:lnTo>
                  <a:pt x="858987" y="981799"/>
                </a:lnTo>
                <a:lnTo>
                  <a:pt x="859781" y="993436"/>
                </a:lnTo>
                <a:lnTo>
                  <a:pt x="860310" y="1003752"/>
                </a:lnTo>
                <a:lnTo>
                  <a:pt x="860574" y="1012744"/>
                </a:lnTo>
                <a:lnTo>
                  <a:pt x="860574" y="1025176"/>
                </a:lnTo>
                <a:lnTo>
                  <a:pt x="860574" y="1026762"/>
                </a:lnTo>
                <a:lnTo>
                  <a:pt x="860574" y="1027291"/>
                </a:lnTo>
                <a:lnTo>
                  <a:pt x="860574" y="1027556"/>
                </a:lnTo>
                <a:lnTo>
                  <a:pt x="860574" y="1027820"/>
                </a:lnTo>
                <a:lnTo>
                  <a:pt x="860839" y="1031788"/>
                </a:lnTo>
                <a:lnTo>
                  <a:pt x="861103" y="1036020"/>
                </a:lnTo>
                <a:lnTo>
                  <a:pt x="861632" y="1039987"/>
                </a:lnTo>
                <a:lnTo>
                  <a:pt x="862161" y="1043955"/>
                </a:lnTo>
                <a:lnTo>
                  <a:pt x="863220" y="1047922"/>
                </a:lnTo>
                <a:lnTo>
                  <a:pt x="864278" y="1051360"/>
                </a:lnTo>
                <a:lnTo>
                  <a:pt x="865601" y="1055063"/>
                </a:lnTo>
                <a:lnTo>
                  <a:pt x="867188" y="1058766"/>
                </a:lnTo>
                <a:lnTo>
                  <a:pt x="868511" y="1062469"/>
                </a:lnTo>
                <a:lnTo>
                  <a:pt x="870362" y="1065643"/>
                </a:lnTo>
                <a:lnTo>
                  <a:pt x="872479" y="1069081"/>
                </a:lnTo>
                <a:lnTo>
                  <a:pt x="874331" y="1072255"/>
                </a:lnTo>
                <a:lnTo>
                  <a:pt x="876712" y="1075694"/>
                </a:lnTo>
                <a:lnTo>
                  <a:pt x="878828" y="1078339"/>
                </a:lnTo>
                <a:lnTo>
                  <a:pt x="881473" y="1081513"/>
                </a:lnTo>
                <a:lnTo>
                  <a:pt x="884119" y="1083893"/>
                </a:lnTo>
                <a:lnTo>
                  <a:pt x="887029" y="1086802"/>
                </a:lnTo>
                <a:lnTo>
                  <a:pt x="889939" y="1089447"/>
                </a:lnTo>
                <a:lnTo>
                  <a:pt x="892849" y="1091563"/>
                </a:lnTo>
                <a:lnTo>
                  <a:pt x="896024" y="1093944"/>
                </a:lnTo>
                <a:lnTo>
                  <a:pt x="899198" y="1095795"/>
                </a:lnTo>
                <a:lnTo>
                  <a:pt x="902373" y="1097647"/>
                </a:lnTo>
                <a:lnTo>
                  <a:pt x="905812" y="1099763"/>
                </a:lnTo>
                <a:lnTo>
                  <a:pt x="909516" y="1101085"/>
                </a:lnTo>
                <a:lnTo>
                  <a:pt x="913219" y="1102408"/>
                </a:lnTo>
                <a:lnTo>
                  <a:pt x="916658" y="1103994"/>
                </a:lnTo>
                <a:lnTo>
                  <a:pt x="920627" y="1105052"/>
                </a:lnTo>
                <a:lnTo>
                  <a:pt x="924330" y="1105846"/>
                </a:lnTo>
                <a:lnTo>
                  <a:pt x="928298" y="1106375"/>
                </a:lnTo>
                <a:lnTo>
                  <a:pt x="932267" y="1106904"/>
                </a:lnTo>
                <a:lnTo>
                  <a:pt x="936499" y="1107433"/>
                </a:lnTo>
                <a:lnTo>
                  <a:pt x="940468" y="1107697"/>
                </a:lnTo>
                <a:lnTo>
                  <a:pt x="1124857" y="1107697"/>
                </a:lnTo>
                <a:lnTo>
                  <a:pt x="1129090" y="1107433"/>
                </a:lnTo>
                <a:lnTo>
                  <a:pt x="1133058" y="1106904"/>
                </a:lnTo>
                <a:lnTo>
                  <a:pt x="1137027" y="1106375"/>
                </a:lnTo>
                <a:lnTo>
                  <a:pt x="1140730" y="1105846"/>
                </a:lnTo>
                <a:lnTo>
                  <a:pt x="1144699" y="1105052"/>
                </a:lnTo>
                <a:lnTo>
                  <a:pt x="1148667" y="1103994"/>
                </a:lnTo>
                <a:lnTo>
                  <a:pt x="1152370" y="1102408"/>
                </a:lnTo>
                <a:lnTo>
                  <a:pt x="1156074" y="1101085"/>
                </a:lnTo>
                <a:lnTo>
                  <a:pt x="1159513" y="1099763"/>
                </a:lnTo>
                <a:lnTo>
                  <a:pt x="1162688" y="1097647"/>
                </a:lnTo>
                <a:lnTo>
                  <a:pt x="1166127" y="1095795"/>
                </a:lnTo>
                <a:lnTo>
                  <a:pt x="1169566" y="1093944"/>
                </a:lnTo>
                <a:lnTo>
                  <a:pt x="1172476" y="1091563"/>
                </a:lnTo>
                <a:lnTo>
                  <a:pt x="1175651" y="1089447"/>
                </a:lnTo>
                <a:lnTo>
                  <a:pt x="1178561" y="1086802"/>
                </a:lnTo>
                <a:lnTo>
                  <a:pt x="1181206" y="1083893"/>
                </a:lnTo>
                <a:lnTo>
                  <a:pt x="1183852" y="1081248"/>
                </a:lnTo>
                <a:lnTo>
                  <a:pt x="1186233" y="1078339"/>
                </a:lnTo>
                <a:lnTo>
                  <a:pt x="1188878" y="1075429"/>
                </a:lnTo>
                <a:lnTo>
                  <a:pt x="1190994" y="1072255"/>
                </a:lnTo>
                <a:lnTo>
                  <a:pt x="1193111" y="1069081"/>
                </a:lnTo>
                <a:lnTo>
                  <a:pt x="1194963" y="1065643"/>
                </a:lnTo>
                <a:lnTo>
                  <a:pt x="1196814" y="1062469"/>
                </a:lnTo>
                <a:lnTo>
                  <a:pt x="1198402" y="1058766"/>
                </a:lnTo>
                <a:lnTo>
                  <a:pt x="1199725" y="1055063"/>
                </a:lnTo>
                <a:lnTo>
                  <a:pt x="1201047" y="1051360"/>
                </a:lnTo>
                <a:lnTo>
                  <a:pt x="1202105" y="1047922"/>
                </a:lnTo>
                <a:lnTo>
                  <a:pt x="1202899" y="1043955"/>
                </a:lnTo>
                <a:lnTo>
                  <a:pt x="1203693" y="1039987"/>
                </a:lnTo>
                <a:lnTo>
                  <a:pt x="1204222" y="1036020"/>
                </a:lnTo>
                <a:lnTo>
                  <a:pt x="1204486" y="1031788"/>
                </a:lnTo>
                <a:lnTo>
                  <a:pt x="1204486" y="1027820"/>
                </a:lnTo>
                <a:lnTo>
                  <a:pt x="1204486" y="1027556"/>
                </a:lnTo>
                <a:lnTo>
                  <a:pt x="1204486" y="1027291"/>
                </a:lnTo>
                <a:lnTo>
                  <a:pt x="1204486" y="1026762"/>
                </a:lnTo>
                <a:lnTo>
                  <a:pt x="1204486" y="1025176"/>
                </a:lnTo>
                <a:lnTo>
                  <a:pt x="1204751" y="1013009"/>
                </a:lnTo>
                <a:lnTo>
                  <a:pt x="1205280" y="1004016"/>
                </a:lnTo>
                <a:lnTo>
                  <a:pt x="1205809" y="993701"/>
                </a:lnTo>
                <a:lnTo>
                  <a:pt x="1206338" y="982063"/>
                </a:lnTo>
                <a:lnTo>
                  <a:pt x="1207661" y="969896"/>
                </a:lnTo>
                <a:lnTo>
                  <a:pt x="1208984" y="957994"/>
                </a:lnTo>
                <a:lnTo>
                  <a:pt x="1211100" y="946092"/>
                </a:lnTo>
                <a:lnTo>
                  <a:pt x="1211894" y="943183"/>
                </a:lnTo>
                <a:lnTo>
                  <a:pt x="1212952" y="939480"/>
                </a:lnTo>
                <a:lnTo>
                  <a:pt x="1215068" y="935512"/>
                </a:lnTo>
                <a:lnTo>
                  <a:pt x="1217185" y="931280"/>
                </a:lnTo>
                <a:lnTo>
                  <a:pt x="1220095" y="927313"/>
                </a:lnTo>
                <a:lnTo>
                  <a:pt x="1223005" y="923081"/>
                </a:lnTo>
                <a:lnTo>
                  <a:pt x="1226708" y="918585"/>
                </a:lnTo>
                <a:lnTo>
                  <a:pt x="1230677" y="913824"/>
                </a:lnTo>
                <a:lnTo>
                  <a:pt x="1239936" y="903773"/>
                </a:lnTo>
                <a:lnTo>
                  <a:pt x="1250253" y="892929"/>
                </a:lnTo>
                <a:lnTo>
                  <a:pt x="1258719" y="883936"/>
                </a:lnTo>
                <a:lnTo>
                  <a:pt x="1267713" y="873885"/>
                </a:lnTo>
                <a:lnTo>
                  <a:pt x="1276972" y="863570"/>
                </a:lnTo>
                <a:lnTo>
                  <a:pt x="1286496" y="852461"/>
                </a:lnTo>
                <a:lnTo>
                  <a:pt x="1296020" y="840559"/>
                </a:lnTo>
                <a:lnTo>
                  <a:pt x="1300517" y="834211"/>
                </a:lnTo>
                <a:lnTo>
                  <a:pt x="1305279" y="827335"/>
                </a:lnTo>
                <a:lnTo>
                  <a:pt x="1309776" y="820722"/>
                </a:lnTo>
                <a:lnTo>
                  <a:pt x="1314274" y="813581"/>
                </a:lnTo>
                <a:lnTo>
                  <a:pt x="1318506" y="806175"/>
                </a:lnTo>
                <a:lnTo>
                  <a:pt x="1322739" y="798505"/>
                </a:lnTo>
                <a:lnTo>
                  <a:pt x="1326972" y="790570"/>
                </a:lnTo>
                <a:lnTo>
                  <a:pt x="1330940" y="782371"/>
                </a:lnTo>
                <a:lnTo>
                  <a:pt x="1334908" y="773907"/>
                </a:lnTo>
                <a:lnTo>
                  <a:pt x="1338612" y="765179"/>
                </a:lnTo>
                <a:lnTo>
                  <a:pt x="1341787" y="755922"/>
                </a:lnTo>
                <a:lnTo>
                  <a:pt x="1344961" y="746135"/>
                </a:lnTo>
                <a:lnTo>
                  <a:pt x="1347871" y="736614"/>
                </a:lnTo>
                <a:lnTo>
                  <a:pt x="1350517" y="726563"/>
                </a:lnTo>
                <a:lnTo>
                  <a:pt x="1352898" y="715983"/>
                </a:lnTo>
                <a:lnTo>
                  <a:pt x="1355014" y="705403"/>
                </a:lnTo>
                <a:lnTo>
                  <a:pt x="1357130" y="694030"/>
                </a:lnTo>
                <a:lnTo>
                  <a:pt x="1358453" y="682657"/>
                </a:lnTo>
                <a:lnTo>
                  <a:pt x="1359511" y="670755"/>
                </a:lnTo>
                <a:lnTo>
                  <a:pt x="1360834" y="658588"/>
                </a:lnTo>
                <a:lnTo>
                  <a:pt x="1361099" y="646157"/>
                </a:lnTo>
                <a:lnTo>
                  <a:pt x="1361363" y="633197"/>
                </a:lnTo>
                <a:lnTo>
                  <a:pt x="1361099" y="619443"/>
                </a:lnTo>
                <a:lnTo>
                  <a:pt x="1360041" y="605689"/>
                </a:lnTo>
                <a:lnTo>
                  <a:pt x="1358718" y="591936"/>
                </a:lnTo>
                <a:lnTo>
                  <a:pt x="1356866" y="578447"/>
                </a:lnTo>
                <a:lnTo>
                  <a:pt x="1354220" y="565222"/>
                </a:lnTo>
                <a:lnTo>
                  <a:pt x="1351046" y="552262"/>
                </a:lnTo>
                <a:lnTo>
                  <a:pt x="1347871" y="539302"/>
                </a:lnTo>
                <a:lnTo>
                  <a:pt x="1343639" y="526606"/>
                </a:lnTo>
                <a:lnTo>
                  <a:pt x="1339141" y="514439"/>
                </a:lnTo>
                <a:lnTo>
                  <a:pt x="1334115" y="502008"/>
                </a:lnTo>
                <a:lnTo>
                  <a:pt x="1328824" y="490106"/>
                </a:lnTo>
                <a:lnTo>
                  <a:pt x="1322739" y="478468"/>
                </a:lnTo>
                <a:lnTo>
                  <a:pt x="1316390" y="467095"/>
                </a:lnTo>
                <a:lnTo>
                  <a:pt x="1309512" y="455986"/>
                </a:lnTo>
                <a:lnTo>
                  <a:pt x="1302369" y="445407"/>
                </a:lnTo>
                <a:lnTo>
                  <a:pt x="1294697" y="434562"/>
                </a:lnTo>
                <a:lnTo>
                  <a:pt x="1287819" y="425570"/>
                </a:lnTo>
                <a:lnTo>
                  <a:pt x="1280412" y="416841"/>
                </a:lnTo>
                <a:lnTo>
                  <a:pt x="1272740" y="408642"/>
                </a:lnTo>
                <a:lnTo>
                  <a:pt x="1265068" y="400443"/>
                </a:lnTo>
                <a:lnTo>
                  <a:pt x="1256867" y="392508"/>
                </a:lnTo>
                <a:lnTo>
                  <a:pt x="1248401" y="384838"/>
                </a:lnTo>
                <a:lnTo>
                  <a:pt x="1239671" y="377696"/>
                </a:lnTo>
                <a:lnTo>
                  <a:pt x="1230677" y="370555"/>
                </a:lnTo>
                <a:lnTo>
                  <a:pt x="1221417" y="363943"/>
                </a:lnTo>
                <a:lnTo>
                  <a:pt x="1211894" y="357330"/>
                </a:lnTo>
                <a:lnTo>
                  <a:pt x="1202370" y="351247"/>
                </a:lnTo>
                <a:lnTo>
                  <a:pt x="1192317" y="345693"/>
                </a:lnTo>
                <a:lnTo>
                  <a:pt x="1182000" y="340403"/>
                </a:lnTo>
                <a:lnTo>
                  <a:pt x="1171947" y="334848"/>
                </a:lnTo>
                <a:lnTo>
                  <a:pt x="1161365" y="330352"/>
                </a:lnTo>
                <a:lnTo>
                  <a:pt x="1150783" y="325856"/>
                </a:lnTo>
                <a:lnTo>
                  <a:pt x="1151048" y="324269"/>
                </a:lnTo>
                <a:lnTo>
                  <a:pt x="1126180" y="317392"/>
                </a:lnTo>
                <a:lnTo>
                  <a:pt x="1119302" y="315276"/>
                </a:lnTo>
                <a:lnTo>
                  <a:pt x="1111895" y="313424"/>
                </a:lnTo>
                <a:lnTo>
                  <a:pt x="1104752" y="311573"/>
                </a:lnTo>
                <a:lnTo>
                  <a:pt x="1097345" y="310251"/>
                </a:lnTo>
                <a:lnTo>
                  <a:pt x="1089673" y="308928"/>
                </a:lnTo>
                <a:lnTo>
                  <a:pt x="1082530" y="307606"/>
                </a:lnTo>
                <a:lnTo>
                  <a:pt x="1074858" y="306548"/>
                </a:lnTo>
                <a:lnTo>
                  <a:pt x="1067186" y="305754"/>
                </a:lnTo>
                <a:lnTo>
                  <a:pt x="1064541" y="305490"/>
                </a:lnTo>
                <a:lnTo>
                  <a:pt x="1064276" y="305490"/>
                </a:lnTo>
                <a:lnTo>
                  <a:pt x="1049197" y="304432"/>
                </a:lnTo>
                <a:lnTo>
                  <a:pt x="1041525" y="303903"/>
                </a:lnTo>
                <a:lnTo>
                  <a:pt x="1033588" y="303903"/>
                </a:lnTo>
                <a:lnTo>
                  <a:pt x="1032795" y="303903"/>
                </a:lnTo>
                <a:lnTo>
                  <a:pt x="1032530" y="303903"/>
                </a:lnTo>
                <a:lnTo>
                  <a:pt x="1032001" y="303903"/>
                </a:lnTo>
                <a:lnTo>
                  <a:pt x="1024065" y="303903"/>
                </a:lnTo>
                <a:close/>
                <a:moveTo>
                  <a:pt x="1388083" y="226671"/>
                </a:moveTo>
                <a:lnTo>
                  <a:pt x="1384643" y="226935"/>
                </a:lnTo>
                <a:lnTo>
                  <a:pt x="1381204" y="227464"/>
                </a:lnTo>
                <a:lnTo>
                  <a:pt x="1377765" y="228258"/>
                </a:lnTo>
                <a:lnTo>
                  <a:pt x="1374591" y="229316"/>
                </a:lnTo>
                <a:lnTo>
                  <a:pt x="1371416" y="230903"/>
                </a:lnTo>
                <a:lnTo>
                  <a:pt x="1368241" y="232490"/>
                </a:lnTo>
                <a:lnTo>
                  <a:pt x="1365596" y="234606"/>
                </a:lnTo>
                <a:lnTo>
                  <a:pt x="1362686" y="237250"/>
                </a:lnTo>
                <a:lnTo>
                  <a:pt x="1273269" y="326649"/>
                </a:lnTo>
                <a:lnTo>
                  <a:pt x="1280147" y="332468"/>
                </a:lnTo>
                <a:lnTo>
                  <a:pt x="1286496" y="338551"/>
                </a:lnTo>
                <a:lnTo>
                  <a:pt x="1293110" y="344899"/>
                </a:lnTo>
                <a:lnTo>
                  <a:pt x="1299195" y="351247"/>
                </a:lnTo>
                <a:lnTo>
                  <a:pt x="1305279" y="357859"/>
                </a:lnTo>
                <a:lnTo>
                  <a:pt x="1311364" y="364736"/>
                </a:lnTo>
                <a:lnTo>
                  <a:pt x="1317184" y="371348"/>
                </a:lnTo>
                <a:lnTo>
                  <a:pt x="1322739" y="378490"/>
                </a:lnTo>
                <a:lnTo>
                  <a:pt x="1413479" y="288033"/>
                </a:lnTo>
                <a:lnTo>
                  <a:pt x="1416125" y="285388"/>
                </a:lnTo>
                <a:lnTo>
                  <a:pt x="1417976" y="282479"/>
                </a:lnTo>
                <a:lnTo>
                  <a:pt x="1420093" y="279305"/>
                </a:lnTo>
                <a:lnTo>
                  <a:pt x="1421416" y="276131"/>
                </a:lnTo>
                <a:lnTo>
                  <a:pt x="1422474" y="272957"/>
                </a:lnTo>
                <a:lnTo>
                  <a:pt x="1423267" y="269519"/>
                </a:lnTo>
                <a:lnTo>
                  <a:pt x="1423797" y="266080"/>
                </a:lnTo>
                <a:lnTo>
                  <a:pt x="1423797" y="262642"/>
                </a:lnTo>
                <a:lnTo>
                  <a:pt x="1423797" y="259203"/>
                </a:lnTo>
                <a:lnTo>
                  <a:pt x="1423267" y="255765"/>
                </a:lnTo>
                <a:lnTo>
                  <a:pt x="1422474" y="252327"/>
                </a:lnTo>
                <a:lnTo>
                  <a:pt x="1421416" y="249153"/>
                </a:lnTo>
                <a:lnTo>
                  <a:pt x="1420093" y="245979"/>
                </a:lnTo>
                <a:lnTo>
                  <a:pt x="1417976" y="242805"/>
                </a:lnTo>
                <a:lnTo>
                  <a:pt x="1416125" y="240160"/>
                </a:lnTo>
                <a:lnTo>
                  <a:pt x="1413479" y="237250"/>
                </a:lnTo>
                <a:lnTo>
                  <a:pt x="1410834" y="234606"/>
                </a:lnTo>
                <a:lnTo>
                  <a:pt x="1407924" y="232490"/>
                </a:lnTo>
                <a:lnTo>
                  <a:pt x="1404749" y="230903"/>
                </a:lnTo>
                <a:lnTo>
                  <a:pt x="1401839" y="229316"/>
                </a:lnTo>
                <a:lnTo>
                  <a:pt x="1398400" y="228258"/>
                </a:lnTo>
                <a:lnTo>
                  <a:pt x="1394961" y="227464"/>
                </a:lnTo>
                <a:lnTo>
                  <a:pt x="1391522" y="226935"/>
                </a:lnTo>
                <a:lnTo>
                  <a:pt x="1388083" y="226671"/>
                </a:lnTo>
                <a:close/>
                <a:moveTo>
                  <a:pt x="677243" y="226671"/>
                </a:moveTo>
                <a:lnTo>
                  <a:pt x="673803" y="226935"/>
                </a:lnTo>
                <a:lnTo>
                  <a:pt x="670629" y="227464"/>
                </a:lnTo>
                <a:lnTo>
                  <a:pt x="667190" y="228258"/>
                </a:lnTo>
                <a:lnTo>
                  <a:pt x="663751" y="229316"/>
                </a:lnTo>
                <a:lnTo>
                  <a:pt x="660576" y="230903"/>
                </a:lnTo>
                <a:lnTo>
                  <a:pt x="657666" y="232490"/>
                </a:lnTo>
                <a:lnTo>
                  <a:pt x="654491" y="234606"/>
                </a:lnTo>
                <a:lnTo>
                  <a:pt x="651846" y="237250"/>
                </a:lnTo>
                <a:lnTo>
                  <a:pt x="649465" y="240160"/>
                </a:lnTo>
                <a:lnTo>
                  <a:pt x="647084" y="242805"/>
                </a:lnTo>
                <a:lnTo>
                  <a:pt x="645497" y="245979"/>
                </a:lnTo>
                <a:lnTo>
                  <a:pt x="644174" y="249153"/>
                </a:lnTo>
                <a:lnTo>
                  <a:pt x="642587" y="252327"/>
                </a:lnTo>
                <a:lnTo>
                  <a:pt x="642058" y="255765"/>
                </a:lnTo>
                <a:lnTo>
                  <a:pt x="641529" y="259203"/>
                </a:lnTo>
                <a:lnTo>
                  <a:pt x="641264" y="262642"/>
                </a:lnTo>
                <a:lnTo>
                  <a:pt x="641529" y="266080"/>
                </a:lnTo>
                <a:lnTo>
                  <a:pt x="642058" y="269519"/>
                </a:lnTo>
                <a:lnTo>
                  <a:pt x="642587" y="272957"/>
                </a:lnTo>
                <a:lnTo>
                  <a:pt x="644174" y="276131"/>
                </a:lnTo>
                <a:lnTo>
                  <a:pt x="645497" y="279305"/>
                </a:lnTo>
                <a:lnTo>
                  <a:pt x="647084" y="282479"/>
                </a:lnTo>
                <a:lnTo>
                  <a:pt x="649465" y="285388"/>
                </a:lnTo>
                <a:lnTo>
                  <a:pt x="651846" y="288033"/>
                </a:lnTo>
                <a:lnTo>
                  <a:pt x="742321" y="378490"/>
                </a:lnTo>
                <a:lnTo>
                  <a:pt x="748406" y="371348"/>
                </a:lnTo>
                <a:lnTo>
                  <a:pt x="753961" y="364736"/>
                </a:lnTo>
                <a:lnTo>
                  <a:pt x="760046" y="357859"/>
                </a:lnTo>
                <a:lnTo>
                  <a:pt x="765866" y="351247"/>
                </a:lnTo>
                <a:lnTo>
                  <a:pt x="772480" y="344899"/>
                </a:lnTo>
                <a:lnTo>
                  <a:pt x="778564" y="338551"/>
                </a:lnTo>
                <a:lnTo>
                  <a:pt x="785443" y="332468"/>
                </a:lnTo>
                <a:lnTo>
                  <a:pt x="791792" y="326649"/>
                </a:lnTo>
                <a:lnTo>
                  <a:pt x="702639" y="237250"/>
                </a:lnTo>
                <a:lnTo>
                  <a:pt x="699994" y="234606"/>
                </a:lnTo>
                <a:lnTo>
                  <a:pt x="696819" y="232490"/>
                </a:lnTo>
                <a:lnTo>
                  <a:pt x="694174" y="230903"/>
                </a:lnTo>
                <a:lnTo>
                  <a:pt x="690734" y="229316"/>
                </a:lnTo>
                <a:lnTo>
                  <a:pt x="687295" y="228258"/>
                </a:lnTo>
                <a:lnTo>
                  <a:pt x="683856" y="227464"/>
                </a:lnTo>
                <a:lnTo>
                  <a:pt x="680682" y="226935"/>
                </a:lnTo>
                <a:lnTo>
                  <a:pt x="677243" y="226671"/>
                </a:lnTo>
                <a:close/>
                <a:moveTo>
                  <a:pt x="1032795" y="79348"/>
                </a:moveTo>
                <a:lnTo>
                  <a:pt x="1029091" y="79877"/>
                </a:lnTo>
                <a:lnTo>
                  <a:pt x="1025387" y="80406"/>
                </a:lnTo>
                <a:lnTo>
                  <a:pt x="1021948" y="81200"/>
                </a:lnTo>
                <a:lnTo>
                  <a:pt x="1018774" y="82257"/>
                </a:lnTo>
                <a:lnTo>
                  <a:pt x="1015599" y="83844"/>
                </a:lnTo>
                <a:lnTo>
                  <a:pt x="1012425" y="85696"/>
                </a:lnTo>
                <a:lnTo>
                  <a:pt x="1010044" y="87547"/>
                </a:lnTo>
                <a:lnTo>
                  <a:pt x="1007134" y="90192"/>
                </a:lnTo>
                <a:lnTo>
                  <a:pt x="1005017" y="92573"/>
                </a:lnTo>
                <a:lnTo>
                  <a:pt x="1002901" y="95482"/>
                </a:lnTo>
                <a:lnTo>
                  <a:pt x="1001049" y="98392"/>
                </a:lnTo>
                <a:lnTo>
                  <a:pt x="999726" y="101301"/>
                </a:lnTo>
                <a:lnTo>
                  <a:pt x="998404" y="104739"/>
                </a:lnTo>
                <a:lnTo>
                  <a:pt x="997610" y="108178"/>
                </a:lnTo>
                <a:lnTo>
                  <a:pt x="997081" y="111881"/>
                </a:lnTo>
                <a:lnTo>
                  <a:pt x="996816" y="115319"/>
                </a:lnTo>
                <a:lnTo>
                  <a:pt x="996816" y="236986"/>
                </a:lnTo>
                <a:lnTo>
                  <a:pt x="1005546" y="236192"/>
                </a:lnTo>
                <a:lnTo>
                  <a:pt x="1014276" y="235664"/>
                </a:lnTo>
                <a:lnTo>
                  <a:pt x="1023007" y="235399"/>
                </a:lnTo>
                <a:lnTo>
                  <a:pt x="1031737" y="235135"/>
                </a:lnTo>
                <a:lnTo>
                  <a:pt x="1032795" y="235135"/>
                </a:lnTo>
                <a:lnTo>
                  <a:pt x="1033588" y="235135"/>
                </a:lnTo>
                <a:lnTo>
                  <a:pt x="1042583" y="235399"/>
                </a:lnTo>
                <a:lnTo>
                  <a:pt x="1051313" y="235664"/>
                </a:lnTo>
                <a:lnTo>
                  <a:pt x="1060043" y="236192"/>
                </a:lnTo>
                <a:lnTo>
                  <a:pt x="1068773" y="236986"/>
                </a:lnTo>
                <a:lnTo>
                  <a:pt x="1068773" y="115319"/>
                </a:lnTo>
                <a:lnTo>
                  <a:pt x="1068509" y="111881"/>
                </a:lnTo>
                <a:lnTo>
                  <a:pt x="1067715" y="108178"/>
                </a:lnTo>
                <a:lnTo>
                  <a:pt x="1066922" y="104739"/>
                </a:lnTo>
                <a:lnTo>
                  <a:pt x="1065863" y="101301"/>
                </a:lnTo>
                <a:lnTo>
                  <a:pt x="1064276" y="98392"/>
                </a:lnTo>
                <a:lnTo>
                  <a:pt x="1062424" y="95482"/>
                </a:lnTo>
                <a:lnTo>
                  <a:pt x="1060308" y="92573"/>
                </a:lnTo>
                <a:lnTo>
                  <a:pt x="1057927" y="90192"/>
                </a:lnTo>
                <a:lnTo>
                  <a:pt x="1055546" y="87547"/>
                </a:lnTo>
                <a:lnTo>
                  <a:pt x="1052636" y="85696"/>
                </a:lnTo>
                <a:lnTo>
                  <a:pt x="1049990" y="83844"/>
                </a:lnTo>
                <a:lnTo>
                  <a:pt x="1046816" y="82257"/>
                </a:lnTo>
                <a:lnTo>
                  <a:pt x="1043377" y="81200"/>
                </a:lnTo>
                <a:lnTo>
                  <a:pt x="1039938" y="80406"/>
                </a:lnTo>
                <a:lnTo>
                  <a:pt x="1036498" y="79877"/>
                </a:lnTo>
                <a:lnTo>
                  <a:pt x="1032795" y="79348"/>
                </a:lnTo>
                <a:close/>
                <a:moveTo>
                  <a:pt x="986234" y="0"/>
                </a:moveTo>
                <a:lnTo>
                  <a:pt x="1012954" y="265"/>
                </a:lnTo>
                <a:lnTo>
                  <a:pt x="1039938" y="1058"/>
                </a:lnTo>
                <a:lnTo>
                  <a:pt x="1066922" y="2381"/>
                </a:lnTo>
                <a:lnTo>
                  <a:pt x="1093641" y="4232"/>
                </a:lnTo>
                <a:lnTo>
                  <a:pt x="1120096" y="6612"/>
                </a:lnTo>
                <a:lnTo>
                  <a:pt x="1146286" y="8993"/>
                </a:lnTo>
                <a:lnTo>
                  <a:pt x="1172212" y="12431"/>
                </a:lnTo>
                <a:lnTo>
                  <a:pt x="1198137" y="16134"/>
                </a:lnTo>
                <a:lnTo>
                  <a:pt x="1223798" y="20366"/>
                </a:lnTo>
                <a:lnTo>
                  <a:pt x="1248930" y="25127"/>
                </a:lnTo>
                <a:lnTo>
                  <a:pt x="1274327" y="30417"/>
                </a:lnTo>
                <a:lnTo>
                  <a:pt x="1298930" y="35971"/>
                </a:lnTo>
                <a:lnTo>
                  <a:pt x="1323268" y="42055"/>
                </a:lnTo>
                <a:lnTo>
                  <a:pt x="1347871" y="48931"/>
                </a:lnTo>
                <a:lnTo>
                  <a:pt x="1371681" y="56073"/>
                </a:lnTo>
                <a:lnTo>
                  <a:pt x="1395225" y="64007"/>
                </a:lnTo>
                <a:lnTo>
                  <a:pt x="1418506" y="72207"/>
                </a:lnTo>
                <a:lnTo>
                  <a:pt x="1441521" y="80935"/>
                </a:lnTo>
                <a:lnTo>
                  <a:pt x="1464272" y="90192"/>
                </a:lnTo>
                <a:lnTo>
                  <a:pt x="1486494" y="99979"/>
                </a:lnTo>
                <a:lnTo>
                  <a:pt x="1508716" y="110029"/>
                </a:lnTo>
                <a:lnTo>
                  <a:pt x="1530145" y="120873"/>
                </a:lnTo>
                <a:lnTo>
                  <a:pt x="1551309" y="131982"/>
                </a:lnTo>
                <a:lnTo>
                  <a:pt x="1572208" y="143884"/>
                </a:lnTo>
                <a:lnTo>
                  <a:pt x="1592313" y="156051"/>
                </a:lnTo>
                <a:lnTo>
                  <a:pt x="1612684" y="168747"/>
                </a:lnTo>
                <a:lnTo>
                  <a:pt x="1631996" y="181971"/>
                </a:lnTo>
                <a:lnTo>
                  <a:pt x="1651043" y="195725"/>
                </a:lnTo>
                <a:lnTo>
                  <a:pt x="1660567" y="202602"/>
                </a:lnTo>
                <a:lnTo>
                  <a:pt x="1669826" y="210008"/>
                </a:lnTo>
                <a:lnTo>
                  <a:pt x="1678821" y="217413"/>
                </a:lnTo>
                <a:lnTo>
                  <a:pt x="1687815" y="224819"/>
                </a:lnTo>
                <a:lnTo>
                  <a:pt x="1696810" y="232225"/>
                </a:lnTo>
                <a:lnTo>
                  <a:pt x="1705804" y="240160"/>
                </a:lnTo>
                <a:lnTo>
                  <a:pt x="1714535" y="247830"/>
                </a:lnTo>
                <a:lnTo>
                  <a:pt x="1723000" y="255765"/>
                </a:lnTo>
                <a:lnTo>
                  <a:pt x="1731466" y="263964"/>
                </a:lnTo>
                <a:lnTo>
                  <a:pt x="1739931" y="272164"/>
                </a:lnTo>
                <a:lnTo>
                  <a:pt x="1747868" y="280098"/>
                </a:lnTo>
                <a:lnTo>
                  <a:pt x="1756069" y="288827"/>
                </a:lnTo>
                <a:lnTo>
                  <a:pt x="1764005" y="297290"/>
                </a:lnTo>
                <a:lnTo>
                  <a:pt x="1771941" y="306019"/>
                </a:lnTo>
                <a:lnTo>
                  <a:pt x="1779349" y="314747"/>
                </a:lnTo>
                <a:lnTo>
                  <a:pt x="1787021" y="323740"/>
                </a:lnTo>
                <a:lnTo>
                  <a:pt x="1794163" y="332997"/>
                </a:lnTo>
                <a:lnTo>
                  <a:pt x="1801571" y="341990"/>
                </a:lnTo>
                <a:lnTo>
                  <a:pt x="1808714" y="351512"/>
                </a:lnTo>
                <a:lnTo>
                  <a:pt x="1815592" y="360769"/>
                </a:lnTo>
                <a:lnTo>
                  <a:pt x="1822735" y="370291"/>
                </a:lnTo>
                <a:lnTo>
                  <a:pt x="1829348" y="380077"/>
                </a:lnTo>
                <a:lnTo>
                  <a:pt x="1835962" y="389863"/>
                </a:lnTo>
                <a:lnTo>
                  <a:pt x="1842311" y="399914"/>
                </a:lnTo>
                <a:lnTo>
                  <a:pt x="1848396" y="409964"/>
                </a:lnTo>
                <a:lnTo>
                  <a:pt x="1854745" y="420280"/>
                </a:lnTo>
                <a:lnTo>
                  <a:pt x="1860830" y="430330"/>
                </a:lnTo>
                <a:lnTo>
                  <a:pt x="1866385" y="441175"/>
                </a:lnTo>
                <a:lnTo>
                  <a:pt x="1872470" y="451490"/>
                </a:lnTo>
                <a:lnTo>
                  <a:pt x="1877761" y="462070"/>
                </a:lnTo>
                <a:lnTo>
                  <a:pt x="1883316" y="473178"/>
                </a:lnTo>
                <a:lnTo>
                  <a:pt x="1888342" y="484023"/>
                </a:lnTo>
                <a:lnTo>
                  <a:pt x="1893369" y="495396"/>
                </a:lnTo>
                <a:lnTo>
                  <a:pt x="1898395" y="506240"/>
                </a:lnTo>
                <a:lnTo>
                  <a:pt x="1903157" y="517613"/>
                </a:lnTo>
                <a:lnTo>
                  <a:pt x="1907654" y="529251"/>
                </a:lnTo>
                <a:lnTo>
                  <a:pt x="1912152" y="540624"/>
                </a:lnTo>
                <a:lnTo>
                  <a:pt x="1916385" y="552526"/>
                </a:lnTo>
                <a:lnTo>
                  <a:pt x="1920617" y="564428"/>
                </a:lnTo>
                <a:lnTo>
                  <a:pt x="1924586" y="576331"/>
                </a:lnTo>
                <a:lnTo>
                  <a:pt x="1928289" y="588497"/>
                </a:lnTo>
                <a:lnTo>
                  <a:pt x="1931993" y="600664"/>
                </a:lnTo>
                <a:lnTo>
                  <a:pt x="1935432" y="612831"/>
                </a:lnTo>
                <a:lnTo>
                  <a:pt x="1938607" y="625526"/>
                </a:lnTo>
                <a:lnTo>
                  <a:pt x="1941781" y="637958"/>
                </a:lnTo>
                <a:lnTo>
                  <a:pt x="1944691" y="650918"/>
                </a:lnTo>
                <a:lnTo>
                  <a:pt x="1947337" y="663613"/>
                </a:lnTo>
                <a:lnTo>
                  <a:pt x="1950247" y="676574"/>
                </a:lnTo>
                <a:lnTo>
                  <a:pt x="1952363" y="689798"/>
                </a:lnTo>
                <a:lnTo>
                  <a:pt x="1954744" y="703023"/>
                </a:lnTo>
                <a:lnTo>
                  <a:pt x="1956596" y="716248"/>
                </a:lnTo>
                <a:lnTo>
                  <a:pt x="1958448" y="729737"/>
                </a:lnTo>
                <a:lnTo>
                  <a:pt x="1960299" y="743490"/>
                </a:lnTo>
                <a:lnTo>
                  <a:pt x="1961622" y="757244"/>
                </a:lnTo>
                <a:lnTo>
                  <a:pt x="1962945" y="770998"/>
                </a:lnTo>
                <a:lnTo>
                  <a:pt x="1964268" y="785016"/>
                </a:lnTo>
                <a:lnTo>
                  <a:pt x="1965061" y="799034"/>
                </a:lnTo>
                <a:lnTo>
                  <a:pt x="1965855" y="813317"/>
                </a:lnTo>
                <a:lnTo>
                  <a:pt x="1966384" y="827599"/>
                </a:lnTo>
                <a:lnTo>
                  <a:pt x="1966649" y="842411"/>
                </a:lnTo>
                <a:lnTo>
                  <a:pt x="1966913" y="856958"/>
                </a:lnTo>
                <a:lnTo>
                  <a:pt x="1966913" y="871769"/>
                </a:lnTo>
                <a:lnTo>
                  <a:pt x="1966649" y="886581"/>
                </a:lnTo>
                <a:lnTo>
                  <a:pt x="1966120" y="901393"/>
                </a:lnTo>
                <a:lnTo>
                  <a:pt x="1965590" y="916733"/>
                </a:lnTo>
                <a:lnTo>
                  <a:pt x="1964797" y="931809"/>
                </a:lnTo>
                <a:lnTo>
                  <a:pt x="1964003" y="947150"/>
                </a:lnTo>
                <a:lnTo>
                  <a:pt x="1962416" y="962755"/>
                </a:lnTo>
                <a:lnTo>
                  <a:pt x="1961093" y="978360"/>
                </a:lnTo>
                <a:lnTo>
                  <a:pt x="1959506" y="994230"/>
                </a:lnTo>
                <a:lnTo>
                  <a:pt x="1957654" y="1010099"/>
                </a:lnTo>
                <a:lnTo>
                  <a:pt x="1955802" y="1026233"/>
                </a:lnTo>
                <a:lnTo>
                  <a:pt x="1953950" y="1038929"/>
                </a:lnTo>
                <a:lnTo>
                  <a:pt x="1952363" y="1051360"/>
                </a:lnTo>
                <a:lnTo>
                  <a:pt x="1950247" y="1064056"/>
                </a:lnTo>
                <a:lnTo>
                  <a:pt x="1947866" y="1076752"/>
                </a:lnTo>
                <a:lnTo>
                  <a:pt x="1944956" y="1089447"/>
                </a:lnTo>
                <a:lnTo>
                  <a:pt x="1942046" y="1101879"/>
                </a:lnTo>
                <a:lnTo>
                  <a:pt x="1938607" y="1114574"/>
                </a:lnTo>
                <a:lnTo>
                  <a:pt x="1935167" y="1127005"/>
                </a:lnTo>
                <a:lnTo>
                  <a:pt x="1931199" y="1139701"/>
                </a:lnTo>
                <a:lnTo>
                  <a:pt x="1927231" y="1152132"/>
                </a:lnTo>
                <a:lnTo>
                  <a:pt x="1922998" y="1164828"/>
                </a:lnTo>
                <a:lnTo>
                  <a:pt x="1918501" y="1177524"/>
                </a:lnTo>
                <a:lnTo>
                  <a:pt x="1913210" y="1189955"/>
                </a:lnTo>
                <a:lnTo>
                  <a:pt x="1908448" y="1202386"/>
                </a:lnTo>
                <a:lnTo>
                  <a:pt x="1903157" y="1214817"/>
                </a:lnTo>
                <a:lnTo>
                  <a:pt x="1897866" y="1227513"/>
                </a:lnTo>
                <a:lnTo>
                  <a:pt x="1892311" y="1239944"/>
                </a:lnTo>
                <a:lnTo>
                  <a:pt x="1886491" y="1252111"/>
                </a:lnTo>
                <a:lnTo>
                  <a:pt x="1880142" y="1264806"/>
                </a:lnTo>
                <a:lnTo>
                  <a:pt x="1874321" y="1276973"/>
                </a:lnTo>
                <a:lnTo>
                  <a:pt x="1861359" y="1301571"/>
                </a:lnTo>
                <a:lnTo>
                  <a:pt x="1847867" y="1325904"/>
                </a:lnTo>
                <a:lnTo>
                  <a:pt x="1834110" y="1350238"/>
                </a:lnTo>
                <a:lnTo>
                  <a:pt x="1819825" y="1374306"/>
                </a:lnTo>
                <a:lnTo>
                  <a:pt x="1805274" y="1397846"/>
                </a:lnTo>
                <a:lnTo>
                  <a:pt x="1790195" y="1421386"/>
                </a:lnTo>
                <a:lnTo>
                  <a:pt x="1774851" y="1444662"/>
                </a:lnTo>
                <a:lnTo>
                  <a:pt x="1759772" y="1467673"/>
                </a:lnTo>
                <a:lnTo>
                  <a:pt x="1744164" y="1490154"/>
                </a:lnTo>
                <a:lnTo>
                  <a:pt x="1728820" y="1512636"/>
                </a:lnTo>
                <a:lnTo>
                  <a:pt x="1697868" y="1556278"/>
                </a:lnTo>
                <a:lnTo>
                  <a:pt x="1667974" y="1598332"/>
                </a:lnTo>
                <a:lnTo>
                  <a:pt x="1639403" y="1638535"/>
                </a:lnTo>
                <a:lnTo>
                  <a:pt x="1625647" y="1658108"/>
                </a:lnTo>
                <a:lnTo>
                  <a:pt x="1612419" y="1676887"/>
                </a:lnTo>
                <a:lnTo>
                  <a:pt x="1599985" y="1695401"/>
                </a:lnTo>
                <a:lnTo>
                  <a:pt x="1587816" y="1713387"/>
                </a:lnTo>
                <a:lnTo>
                  <a:pt x="1576705" y="1730843"/>
                </a:lnTo>
                <a:lnTo>
                  <a:pt x="1566388" y="1748035"/>
                </a:lnTo>
                <a:lnTo>
                  <a:pt x="1607393" y="2062253"/>
                </a:lnTo>
                <a:lnTo>
                  <a:pt x="1556070" y="2077329"/>
                </a:lnTo>
                <a:lnTo>
                  <a:pt x="1479087" y="2100605"/>
                </a:lnTo>
                <a:lnTo>
                  <a:pt x="1371681" y="2133931"/>
                </a:lnTo>
                <a:lnTo>
                  <a:pt x="1245491" y="2173076"/>
                </a:lnTo>
                <a:lnTo>
                  <a:pt x="1113217" y="2214601"/>
                </a:lnTo>
                <a:lnTo>
                  <a:pt x="986499" y="2254804"/>
                </a:lnTo>
                <a:lnTo>
                  <a:pt x="877241" y="2289188"/>
                </a:lnTo>
                <a:lnTo>
                  <a:pt x="797347" y="2314844"/>
                </a:lnTo>
                <a:lnTo>
                  <a:pt x="772480" y="2323043"/>
                </a:lnTo>
                <a:lnTo>
                  <a:pt x="759252" y="2327275"/>
                </a:lnTo>
                <a:lnTo>
                  <a:pt x="710046" y="2094521"/>
                </a:lnTo>
                <a:lnTo>
                  <a:pt x="701846" y="2097431"/>
                </a:lnTo>
                <a:lnTo>
                  <a:pt x="680153" y="2105630"/>
                </a:lnTo>
                <a:lnTo>
                  <a:pt x="664544" y="2110920"/>
                </a:lnTo>
                <a:lnTo>
                  <a:pt x="646820" y="2117003"/>
                </a:lnTo>
                <a:lnTo>
                  <a:pt x="626978" y="2123351"/>
                </a:lnTo>
                <a:lnTo>
                  <a:pt x="605550" y="2129699"/>
                </a:lnTo>
                <a:lnTo>
                  <a:pt x="582799" y="2136576"/>
                </a:lnTo>
                <a:lnTo>
                  <a:pt x="559254" y="2142923"/>
                </a:lnTo>
                <a:lnTo>
                  <a:pt x="535180" y="2149007"/>
                </a:lnTo>
                <a:lnTo>
                  <a:pt x="523011" y="2151652"/>
                </a:lnTo>
                <a:lnTo>
                  <a:pt x="511107" y="2154297"/>
                </a:lnTo>
                <a:lnTo>
                  <a:pt x="498937" y="2156413"/>
                </a:lnTo>
                <a:lnTo>
                  <a:pt x="486768" y="2158793"/>
                </a:lnTo>
                <a:lnTo>
                  <a:pt x="475128" y="2160644"/>
                </a:lnTo>
                <a:lnTo>
                  <a:pt x="463488" y="2162496"/>
                </a:lnTo>
                <a:lnTo>
                  <a:pt x="452112" y="2163554"/>
                </a:lnTo>
                <a:lnTo>
                  <a:pt x="441001" y="2164612"/>
                </a:lnTo>
                <a:lnTo>
                  <a:pt x="430419" y="2165141"/>
                </a:lnTo>
                <a:lnTo>
                  <a:pt x="420102" y="2165141"/>
                </a:lnTo>
                <a:lnTo>
                  <a:pt x="410049" y="2164876"/>
                </a:lnTo>
                <a:lnTo>
                  <a:pt x="400261" y="2164083"/>
                </a:lnTo>
                <a:lnTo>
                  <a:pt x="391002" y="2162760"/>
                </a:lnTo>
                <a:lnTo>
                  <a:pt x="382272" y="2160644"/>
                </a:lnTo>
                <a:lnTo>
                  <a:pt x="373806" y="2158264"/>
                </a:lnTo>
                <a:lnTo>
                  <a:pt x="365870" y="2155355"/>
                </a:lnTo>
                <a:lnTo>
                  <a:pt x="357933" y="2151916"/>
                </a:lnTo>
                <a:lnTo>
                  <a:pt x="350790" y="2148213"/>
                </a:lnTo>
                <a:lnTo>
                  <a:pt x="343648" y="2144246"/>
                </a:lnTo>
                <a:lnTo>
                  <a:pt x="337034" y="2139749"/>
                </a:lnTo>
                <a:lnTo>
                  <a:pt x="330685" y="2135253"/>
                </a:lnTo>
                <a:lnTo>
                  <a:pt x="324600" y="2129963"/>
                </a:lnTo>
                <a:lnTo>
                  <a:pt x="319045" y="2124938"/>
                </a:lnTo>
                <a:lnTo>
                  <a:pt x="313489" y="2119384"/>
                </a:lnTo>
                <a:lnTo>
                  <a:pt x="308463" y="2114094"/>
                </a:lnTo>
                <a:lnTo>
                  <a:pt x="303966" y="2108539"/>
                </a:lnTo>
                <a:lnTo>
                  <a:pt x="299468" y="2102456"/>
                </a:lnTo>
                <a:lnTo>
                  <a:pt x="295500" y="2096902"/>
                </a:lnTo>
                <a:lnTo>
                  <a:pt x="291796" y="2091083"/>
                </a:lnTo>
                <a:lnTo>
                  <a:pt x="288357" y="2085264"/>
                </a:lnTo>
                <a:lnTo>
                  <a:pt x="285183" y="2079445"/>
                </a:lnTo>
                <a:lnTo>
                  <a:pt x="282537" y="2073891"/>
                </a:lnTo>
                <a:lnTo>
                  <a:pt x="279892" y="2068336"/>
                </a:lnTo>
                <a:lnTo>
                  <a:pt x="277511" y="2062782"/>
                </a:lnTo>
                <a:lnTo>
                  <a:pt x="275394" y="2057757"/>
                </a:lnTo>
                <a:lnTo>
                  <a:pt x="273807" y="2052467"/>
                </a:lnTo>
                <a:lnTo>
                  <a:pt x="272220" y="2047706"/>
                </a:lnTo>
                <a:lnTo>
                  <a:pt x="271162" y="2042945"/>
                </a:lnTo>
                <a:lnTo>
                  <a:pt x="270103" y="2038713"/>
                </a:lnTo>
                <a:lnTo>
                  <a:pt x="269574" y="2035275"/>
                </a:lnTo>
                <a:lnTo>
                  <a:pt x="269310" y="2031572"/>
                </a:lnTo>
                <a:lnTo>
                  <a:pt x="269045" y="2028398"/>
                </a:lnTo>
                <a:lnTo>
                  <a:pt x="269045" y="2025489"/>
                </a:lnTo>
                <a:lnTo>
                  <a:pt x="269310" y="2022050"/>
                </a:lnTo>
                <a:lnTo>
                  <a:pt x="270632" y="2013851"/>
                </a:lnTo>
                <a:lnTo>
                  <a:pt x="272484" y="2004329"/>
                </a:lnTo>
                <a:lnTo>
                  <a:pt x="274865" y="1993749"/>
                </a:lnTo>
                <a:lnTo>
                  <a:pt x="280156" y="1969680"/>
                </a:lnTo>
                <a:lnTo>
                  <a:pt x="282802" y="1957249"/>
                </a:lnTo>
                <a:lnTo>
                  <a:pt x="284918" y="1944289"/>
                </a:lnTo>
                <a:lnTo>
                  <a:pt x="285712" y="1937677"/>
                </a:lnTo>
                <a:lnTo>
                  <a:pt x="286770" y="1931329"/>
                </a:lnTo>
                <a:lnTo>
                  <a:pt x="287034" y="1924981"/>
                </a:lnTo>
                <a:lnTo>
                  <a:pt x="287299" y="1918633"/>
                </a:lnTo>
                <a:lnTo>
                  <a:pt x="287564" y="1912285"/>
                </a:lnTo>
                <a:lnTo>
                  <a:pt x="287299" y="1906202"/>
                </a:lnTo>
                <a:lnTo>
                  <a:pt x="286770" y="1900383"/>
                </a:lnTo>
                <a:lnTo>
                  <a:pt x="285712" y="1894564"/>
                </a:lnTo>
                <a:lnTo>
                  <a:pt x="284654" y="1889010"/>
                </a:lnTo>
                <a:lnTo>
                  <a:pt x="283066" y="1883985"/>
                </a:lnTo>
                <a:lnTo>
                  <a:pt x="280950" y="1878695"/>
                </a:lnTo>
                <a:lnTo>
                  <a:pt x="278569" y="1873934"/>
                </a:lnTo>
                <a:lnTo>
                  <a:pt x="275659" y="1869438"/>
                </a:lnTo>
                <a:lnTo>
                  <a:pt x="272220" y="1865735"/>
                </a:lnTo>
                <a:lnTo>
                  <a:pt x="268781" y="1862032"/>
                </a:lnTo>
                <a:lnTo>
                  <a:pt x="264283" y="1858593"/>
                </a:lnTo>
                <a:lnTo>
                  <a:pt x="235712" y="1840343"/>
                </a:lnTo>
                <a:lnTo>
                  <a:pt x="215077" y="1826854"/>
                </a:lnTo>
                <a:lnTo>
                  <a:pt x="198146" y="1816274"/>
                </a:lnTo>
                <a:lnTo>
                  <a:pt x="194443" y="1807017"/>
                </a:lnTo>
                <a:lnTo>
                  <a:pt x="191004" y="1797231"/>
                </a:lnTo>
                <a:lnTo>
                  <a:pt x="187300" y="1785064"/>
                </a:lnTo>
                <a:lnTo>
                  <a:pt x="185448" y="1778981"/>
                </a:lnTo>
                <a:lnTo>
                  <a:pt x="184125" y="1772369"/>
                </a:lnTo>
                <a:lnTo>
                  <a:pt x="182803" y="1766285"/>
                </a:lnTo>
                <a:lnTo>
                  <a:pt x="182009" y="1759937"/>
                </a:lnTo>
                <a:lnTo>
                  <a:pt x="181744" y="1754383"/>
                </a:lnTo>
                <a:lnTo>
                  <a:pt x="181744" y="1749093"/>
                </a:lnTo>
                <a:lnTo>
                  <a:pt x="182009" y="1746977"/>
                </a:lnTo>
                <a:lnTo>
                  <a:pt x="182538" y="1744597"/>
                </a:lnTo>
                <a:lnTo>
                  <a:pt x="183067" y="1742745"/>
                </a:lnTo>
                <a:lnTo>
                  <a:pt x="183861" y="1740629"/>
                </a:lnTo>
                <a:lnTo>
                  <a:pt x="186242" y="1737191"/>
                </a:lnTo>
                <a:lnTo>
                  <a:pt x="188623" y="1734017"/>
                </a:lnTo>
                <a:lnTo>
                  <a:pt x="191797" y="1730579"/>
                </a:lnTo>
                <a:lnTo>
                  <a:pt x="194707" y="1727140"/>
                </a:lnTo>
                <a:lnTo>
                  <a:pt x="201586" y="1720792"/>
                </a:lnTo>
                <a:lnTo>
                  <a:pt x="208199" y="1714445"/>
                </a:lnTo>
                <a:lnTo>
                  <a:pt x="214548" y="1709155"/>
                </a:lnTo>
                <a:lnTo>
                  <a:pt x="219310" y="1704394"/>
                </a:lnTo>
                <a:lnTo>
                  <a:pt x="220897" y="1702542"/>
                </a:lnTo>
                <a:lnTo>
                  <a:pt x="221691" y="1700691"/>
                </a:lnTo>
                <a:lnTo>
                  <a:pt x="222220" y="1699369"/>
                </a:lnTo>
                <a:lnTo>
                  <a:pt x="221956" y="1698840"/>
                </a:lnTo>
                <a:lnTo>
                  <a:pt x="221691" y="1698311"/>
                </a:lnTo>
                <a:lnTo>
                  <a:pt x="220104" y="1697253"/>
                </a:lnTo>
                <a:lnTo>
                  <a:pt x="216929" y="1695666"/>
                </a:lnTo>
                <a:lnTo>
                  <a:pt x="207141" y="1691169"/>
                </a:lnTo>
                <a:lnTo>
                  <a:pt x="193914" y="1686144"/>
                </a:lnTo>
                <a:lnTo>
                  <a:pt x="178834" y="1680061"/>
                </a:lnTo>
                <a:lnTo>
                  <a:pt x="163491" y="1674242"/>
                </a:lnTo>
                <a:lnTo>
                  <a:pt x="148940" y="1668158"/>
                </a:lnTo>
                <a:lnTo>
                  <a:pt x="137300" y="1663133"/>
                </a:lnTo>
                <a:lnTo>
                  <a:pt x="132803" y="1661282"/>
                </a:lnTo>
                <a:lnTo>
                  <a:pt x="129628" y="1659166"/>
                </a:lnTo>
                <a:lnTo>
                  <a:pt x="128570" y="1658372"/>
                </a:lnTo>
                <a:lnTo>
                  <a:pt x="127248" y="1657314"/>
                </a:lnTo>
                <a:lnTo>
                  <a:pt x="124602" y="1654140"/>
                </a:lnTo>
                <a:lnTo>
                  <a:pt x="122221" y="1649908"/>
                </a:lnTo>
                <a:lnTo>
                  <a:pt x="119576" y="1645147"/>
                </a:lnTo>
                <a:lnTo>
                  <a:pt x="116930" y="1639593"/>
                </a:lnTo>
                <a:lnTo>
                  <a:pt x="115078" y="1633774"/>
                </a:lnTo>
                <a:lnTo>
                  <a:pt x="112697" y="1627162"/>
                </a:lnTo>
                <a:lnTo>
                  <a:pt x="111375" y="1620814"/>
                </a:lnTo>
                <a:lnTo>
                  <a:pt x="110052" y="1613937"/>
                </a:lnTo>
                <a:lnTo>
                  <a:pt x="109258" y="1607589"/>
                </a:lnTo>
                <a:lnTo>
                  <a:pt x="108994" y="1601506"/>
                </a:lnTo>
                <a:lnTo>
                  <a:pt x="109258" y="1595158"/>
                </a:lnTo>
                <a:lnTo>
                  <a:pt x="109523" y="1592513"/>
                </a:lnTo>
                <a:lnTo>
                  <a:pt x="110052" y="1589868"/>
                </a:lnTo>
                <a:lnTo>
                  <a:pt x="110846" y="1587488"/>
                </a:lnTo>
                <a:lnTo>
                  <a:pt x="111639" y="1585107"/>
                </a:lnTo>
                <a:lnTo>
                  <a:pt x="112697" y="1582992"/>
                </a:lnTo>
                <a:lnTo>
                  <a:pt x="114285" y="1581140"/>
                </a:lnTo>
                <a:lnTo>
                  <a:pt x="115607" y="1579553"/>
                </a:lnTo>
                <a:lnTo>
                  <a:pt x="117195" y="1578231"/>
                </a:lnTo>
                <a:lnTo>
                  <a:pt x="120898" y="1575321"/>
                </a:lnTo>
                <a:lnTo>
                  <a:pt x="124338" y="1572412"/>
                </a:lnTo>
                <a:lnTo>
                  <a:pt x="127512" y="1569502"/>
                </a:lnTo>
                <a:lnTo>
                  <a:pt x="130158" y="1566328"/>
                </a:lnTo>
                <a:lnTo>
                  <a:pt x="132803" y="1563155"/>
                </a:lnTo>
                <a:lnTo>
                  <a:pt x="134655" y="1560245"/>
                </a:lnTo>
                <a:lnTo>
                  <a:pt x="136771" y="1556807"/>
                </a:lnTo>
                <a:lnTo>
                  <a:pt x="138094" y="1553368"/>
                </a:lnTo>
                <a:lnTo>
                  <a:pt x="139417" y="1549930"/>
                </a:lnTo>
                <a:lnTo>
                  <a:pt x="140475" y="1546756"/>
                </a:lnTo>
                <a:lnTo>
                  <a:pt x="141004" y="1543318"/>
                </a:lnTo>
                <a:lnTo>
                  <a:pt x="141004" y="1539879"/>
                </a:lnTo>
                <a:lnTo>
                  <a:pt x="141004" y="1536705"/>
                </a:lnTo>
                <a:lnTo>
                  <a:pt x="140475" y="1533531"/>
                </a:lnTo>
                <a:lnTo>
                  <a:pt x="139417" y="1530093"/>
                </a:lnTo>
                <a:lnTo>
                  <a:pt x="138359" y="1526919"/>
                </a:lnTo>
                <a:lnTo>
                  <a:pt x="136771" y="1524010"/>
                </a:lnTo>
                <a:lnTo>
                  <a:pt x="134655" y="1521100"/>
                </a:lnTo>
                <a:lnTo>
                  <a:pt x="132539" y="1518455"/>
                </a:lnTo>
                <a:lnTo>
                  <a:pt x="129628" y="1515546"/>
                </a:lnTo>
                <a:lnTo>
                  <a:pt x="126718" y="1512901"/>
                </a:lnTo>
                <a:lnTo>
                  <a:pt x="123279" y="1510520"/>
                </a:lnTo>
                <a:lnTo>
                  <a:pt x="119576" y="1508404"/>
                </a:lnTo>
                <a:lnTo>
                  <a:pt x="115343" y="1506289"/>
                </a:lnTo>
                <a:lnTo>
                  <a:pt x="110581" y="1504702"/>
                </a:lnTo>
                <a:lnTo>
                  <a:pt x="105555" y="1502850"/>
                </a:lnTo>
                <a:lnTo>
                  <a:pt x="100264" y="1501792"/>
                </a:lnTo>
                <a:lnTo>
                  <a:pt x="94179" y="1500734"/>
                </a:lnTo>
                <a:lnTo>
                  <a:pt x="88094" y="1499676"/>
                </a:lnTo>
                <a:lnTo>
                  <a:pt x="81481" y="1499147"/>
                </a:lnTo>
                <a:lnTo>
                  <a:pt x="74338" y="1498883"/>
                </a:lnTo>
                <a:lnTo>
                  <a:pt x="66666" y="1498883"/>
                </a:lnTo>
                <a:lnTo>
                  <a:pt x="60846" y="1498883"/>
                </a:lnTo>
                <a:lnTo>
                  <a:pt x="55026" y="1498354"/>
                </a:lnTo>
                <a:lnTo>
                  <a:pt x="49735" y="1497560"/>
                </a:lnTo>
                <a:lnTo>
                  <a:pt x="44709" y="1496238"/>
                </a:lnTo>
                <a:lnTo>
                  <a:pt x="39947" y="1494386"/>
                </a:lnTo>
                <a:lnTo>
                  <a:pt x="35449" y="1492270"/>
                </a:lnTo>
                <a:lnTo>
                  <a:pt x="31217" y="1489625"/>
                </a:lnTo>
                <a:lnTo>
                  <a:pt x="27248" y="1486981"/>
                </a:lnTo>
                <a:lnTo>
                  <a:pt x="23545" y="1483807"/>
                </a:lnTo>
                <a:lnTo>
                  <a:pt x="20106" y="1480368"/>
                </a:lnTo>
                <a:lnTo>
                  <a:pt x="17196" y="1476665"/>
                </a:lnTo>
                <a:lnTo>
                  <a:pt x="14286" y="1472962"/>
                </a:lnTo>
                <a:lnTo>
                  <a:pt x="11640" y="1468995"/>
                </a:lnTo>
                <a:lnTo>
                  <a:pt x="9524" y="1464499"/>
                </a:lnTo>
                <a:lnTo>
                  <a:pt x="7407" y="1460002"/>
                </a:lnTo>
                <a:lnTo>
                  <a:pt x="5820" y="1455506"/>
                </a:lnTo>
                <a:lnTo>
                  <a:pt x="4233" y="1450745"/>
                </a:lnTo>
                <a:lnTo>
                  <a:pt x="2910" y="1445720"/>
                </a:lnTo>
                <a:lnTo>
                  <a:pt x="1852" y="1440959"/>
                </a:lnTo>
                <a:lnTo>
                  <a:pt x="1058" y="1435669"/>
                </a:lnTo>
                <a:lnTo>
                  <a:pt x="529" y="1430643"/>
                </a:lnTo>
                <a:lnTo>
                  <a:pt x="265" y="1425354"/>
                </a:lnTo>
                <a:lnTo>
                  <a:pt x="0" y="1420328"/>
                </a:lnTo>
                <a:lnTo>
                  <a:pt x="0" y="1415303"/>
                </a:lnTo>
                <a:lnTo>
                  <a:pt x="265" y="1410278"/>
                </a:lnTo>
                <a:lnTo>
                  <a:pt x="794" y="1405252"/>
                </a:lnTo>
                <a:lnTo>
                  <a:pt x="1323" y="1400227"/>
                </a:lnTo>
                <a:lnTo>
                  <a:pt x="2116" y="1395466"/>
                </a:lnTo>
                <a:lnTo>
                  <a:pt x="2910" y="1390705"/>
                </a:lnTo>
                <a:lnTo>
                  <a:pt x="4233" y="1386209"/>
                </a:lnTo>
                <a:lnTo>
                  <a:pt x="5556" y="1381977"/>
                </a:lnTo>
                <a:lnTo>
                  <a:pt x="6878" y="1377745"/>
                </a:lnTo>
                <a:lnTo>
                  <a:pt x="11640" y="1365843"/>
                </a:lnTo>
                <a:lnTo>
                  <a:pt x="19048" y="1349444"/>
                </a:lnTo>
                <a:lnTo>
                  <a:pt x="39947" y="1303687"/>
                </a:lnTo>
                <a:lnTo>
                  <a:pt x="65608" y="1245763"/>
                </a:lnTo>
                <a:lnTo>
                  <a:pt x="79629" y="1214288"/>
                </a:lnTo>
                <a:lnTo>
                  <a:pt x="93650" y="1182020"/>
                </a:lnTo>
                <a:lnTo>
                  <a:pt x="107406" y="1149487"/>
                </a:lnTo>
                <a:lnTo>
                  <a:pt x="120634" y="1117484"/>
                </a:lnTo>
                <a:lnTo>
                  <a:pt x="133068" y="1086802"/>
                </a:lnTo>
                <a:lnTo>
                  <a:pt x="138623" y="1072255"/>
                </a:lnTo>
                <a:lnTo>
                  <a:pt x="143914" y="1057973"/>
                </a:lnTo>
                <a:lnTo>
                  <a:pt x="148411" y="1044748"/>
                </a:lnTo>
                <a:lnTo>
                  <a:pt x="152909" y="1031788"/>
                </a:lnTo>
                <a:lnTo>
                  <a:pt x="156612" y="1019886"/>
                </a:lnTo>
                <a:lnTo>
                  <a:pt x="159787" y="1009041"/>
                </a:lnTo>
                <a:lnTo>
                  <a:pt x="162168" y="999255"/>
                </a:lnTo>
                <a:lnTo>
                  <a:pt x="164020" y="990527"/>
                </a:lnTo>
                <a:lnTo>
                  <a:pt x="164813" y="982857"/>
                </a:lnTo>
                <a:lnTo>
                  <a:pt x="165078" y="979683"/>
                </a:lnTo>
                <a:lnTo>
                  <a:pt x="165078" y="976509"/>
                </a:lnTo>
                <a:lnTo>
                  <a:pt x="164549" y="965929"/>
                </a:lnTo>
                <a:lnTo>
                  <a:pt x="163755" y="956143"/>
                </a:lnTo>
                <a:lnTo>
                  <a:pt x="162697" y="947944"/>
                </a:lnTo>
                <a:lnTo>
                  <a:pt x="161374" y="940273"/>
                </a:lnTo>
                <a:lnTo>
                  <a:pt x="160051" y="933396"/>
                </a:lnTo>
                <a:lnTo>
                  <a:pt x="158729" y="927578"/>
                </a:lnTo>
                <a:lnTo>
                  <a:pt x="157141" y="922288"/>
                </a:lnTo>
                <a:lnTo>
                  <a:pt x="155554" y="917527"/>
                </a:lnTo>
                <a:lnTo>
                  <a:pt x="152380" y="908799"/>
                </a:lnTo>
                <a:lnTo>
                  <a:pt x="149999" y="900864"/>
                </a:lnTo>
                <a:lnTo>
                  <a:pt x="148940" y="897425"/>
                </a:lnTo>
                <a:lnTo>
                  <a:pt x="148147" y="893458"/>
                </a:lnTo>
                <a:lnTo>
                  <a:pt x="147618" y="889226"/>
                </a:lnTo>
                <a:lnTo>
                  <a:pt x="147353" y="884730"/>
                </a:lnTo>
                <a:lnTo>
                  <a:pt x="147618" y="861190"/>
                </a:lnTo>
                <a:lnTo>
                  <a:pt x="148411" y="837385"/>
                </a:lnTo>
                <a:lnTo>
                  <a:pt x="149734" y="814374"/>
                </a:lnTo>
                <a:lnTo>
                  <a:pt x="151321" y="791364"/>
                </a:lnTo>
                <a:lnTo>
                  <a:pt x="153438" y="768617"/>
                </a:lnTo>
                <a:lnTo>
                  <a:pt x="156083" y="745871"/>
                </a:lnTo>
                <a:lnTo>
                  <a:pt x="159258" y="723653"/>
                </a:lnTo>
                <a:lnTo>
                  <a:pt x="162697" y="701700"/>
                </a:lnTo>
                <a:lnTo>
                  <a:pt x="166665" y="679747"/>
                </a:lnTo>
                <a:lnTo>
                  <a:pt x="171163" y="657795"/>
                </a:lnTo>
                <a:lnTo>
                  <a:pt x="176189" y="636371"/>
                </a:lnTo>
                <a:lnTo>
                  <a:pt x="181744" y="615476"/>
                </a:lnTo>
                <a:lnTo>
                  <a:pt x="187300" y="594316"/>
                </a:lnTo>
                <a:lnTo>
                  <a:pt x="193649" y="573686"/>
                </a:lnTo>
                <a:lnTo>
                  <a:pt x="200263" y="553320"/>
                </a:lnTo>
                <a:lnTo>
                  <a:pt x="207406" y="533218"/>
                </a:lnTo>
                <a:lnTo>
                  <a:pt x="215077" y="513117"/>
                </a:lnTo>
                <a:lnTo>
                  <a:pt x="223014" y="493809"/>
                </a:lnTo>
                <a:lnTo>
                  <a:pt x="231215" y="474501"/>
                </a:lnTo>
                <a:lnTo>
                  <a:pt x="239945" y="455457"/>
                </a:lnTo>
                <a:lnTo>
                  <a:pt x="249204" y="436943"/>
                </a:lnTo>
                <a:lnTo>
                  <a:pt x="259257" y="418428"/>
                </a:lnTo>
                <a:lnTo>
                  <a:pt x="269045" y="400443"/>
                </a:lnTo>
                <a:lnTo>
                  <a:pt x="279627" y="382722"/>
                </a:lnTo>
                <a:lnTo>
                  <a:pt x="290209" y="365265"/>
                </a:lnTo>
                <a:lnTo>
                  <a:pt x="301585" y="348073"/>
                </a:lnTo>
                <a:lnTo>
                  <a:pt x="313225" y="331410"/>
                </a:lnTo>
                <a:lnTo>
                  <a:pt x="325394" y="315011"/>
                </a:lnTo>
                <a:lnTo>
                  <a:pt x="337828" y="299142"/>
                </a:lnTo>
                <a:lnTo>
                  <a:pt x="350261" y="283272"/>
                </a:lnTo>
                <a:lnTo>
                  <a:pt x="363489" y="267932"/>
                </a:lnTo>
                <a:lnTo>
                  <a:pt x="376981" y="252856"/>
                </a:lnTo>
                <a:lnTo>
                  <a:pt x="391002" y="238044"/>
                </a:lnTo>
                <a:lnTo>
                  <a:pt x="405552" y="224026"/>
                </a:lnTo>
                <a:lnTo>
                  <a:pt x="420102" y="210008"/>
                </a:lnTo>
                <a:lnTo>
                  <a:pt x="434917" y="196519"/>
                </a:lnTo>
                <a:lnTo>
                  <a:pt x="450261" y="183558"/>
                </a:lnTo>
                <a:lnTo>
                  <a:pt x="466133" y="171127"/>
                </a:lnTo>
                <a:lnTo>
                  <a:pt x="482006" y="158696"/>
                </a:lnTo>
                <a:lnTo>
                  <a:pt x="498673" y="146794"/>
                </a:lnTo>
                <a:lnTo>
                  <a:pt x="515339" y="135421"/>
                </a:lnTo>
                <a:lnTo>
                  <a:pt x="532270" y="124312"/>
                </a:lnTo>
                <a:lnTo>
                  <a:pt x="549731" y="113732"/>
                </a:lnTo>
                <a:lnTo>
                  <a:pt x="567455" y="103681"/>
                </a:lnTo>
                <a:lnTo>
                  <a:pt x="585709" y="93895"/>
                </a:lnTo>
                <a:lnTo>
                  <a:pt x="603963" y="84638"/>
                </a:lnTo>
                <a:lnTo>
                  <a:pt x="622746" y="75645"/>
                </a:lnTo>
                <a:lnTo>
                  <a:pt x="641793" y="67446"/>
                </a:lnTo>
                <a:lnTo>
                  <a:pt x="661105" y="59247"/>
                </a:lnTo>
                <a:lnTo>
                  <a:pt x="680946" y="51841"/>
                </a:lnTo>
                <a:lnTo>
                  <a:pt x="700787" y="44964"/>
                </a:lnTo>
                <a:lnTo>
                  <a:pt x="721157" y="38616"/>
                </a:lnTo>
                <a:lnTo>
                  <a:pt x="741528" y="32533"/>
                </a:lnTo>
                <a:lnTo>
                  <a:pt x="762427" y="26978"/>
                </a:lnTo>
                <a:lnTo>
                  <a:pt x="783326" y="21953"/>
                </a:lnTo>
                <a:lnTo>
                  <a:pt x="805019" y="17457"/>
                </a:lnTo>
                <a:lnTo>
                  <a:pt x="826712" y="13489"/>
                </a:lnTo>
                <a:lnTo>
                  <a:pt x="848405" y="9786"/>
                </a:lnTo>
                <a:lnTo>
                  <a:pt x="870627" y="7141"/>
                </a:lnTo>
                <a:lnTo>
                  <a:pt x="893378" y="4497"/>
                </a:lnTo>
                <a:lnTo>
                  <a:pt x="916129" y="2645"/>
                </a:lnTo>
                <a:lnTo>
                  <a:pt x="939145" y="1058"/>
                </a:lnTo>
                <a:lnTo>
                  <a:pt x="962425" y="265"/>
                </a:lnTo>
                <a:lnTo>
                  <a:pt x="986234" y="0"/>
                </a:lnTo>
                <a:close/>
              </a:path>
            </a:pathLst>
          </a:custGeom>
          <a:solidFill>
            <a:srgbClr val="01A991"/>
          </a:solidFill>
          <a:ln w="9525" cmpd="sng">
            <a:solidFill>
              <a:srgbClr val="01A991"/>
            </a:solidFill>
            <a:bevel/>
          </a:ln>
        </p:spPr>
        <p:txBody>
          <a:bodyPr anchor="ctr"/>
          <a:lstStyle/>
          <a:p>
            <a:endParaRPr lang="zh-CN" altLang="en-US"/>
          </a:p>
        </p:txBody>
      </p:sp>
      <p:sp>
        <p:nvSpPr>
          <p:cNvPr id="10" name="KSO_Shape"/>
          <p:cNvSpPr>
            <a:spLocks noChangeArrowheads="1"/>
          </p:cNvSpPr>
          <p:nvPr/>
        </p:nvSpPr>
        <p:spPr bwMode="auto">
          <a:xfrm rot="5400000">
            <a:off x="3121172" y="2291762"/>
            <a:ext cx="473383" cy="461604"/>
          </a:xfrm>
          <a:custGeom>
            <a:avLst/>
            <a:gdLst>
              <a:gd name="T0" fmla="*/ 67 w 2122487"/>
              <a:gd name="T1" fmla="*/ 51 h 2147888"/>
              <a:gd name="T2" fmla="*/ 74 w 2122487"/>
              <a:gd name="T3" fmla="*/ 55 h 2147888"/>
              <a:gd name="T4" fmla="*/ 61 w 2122487"/>
              <a:gd name="T5" fmla="*/ 72 h 2147888"/>
              <a:gd name="T6" fmla="*/ 61 w 2122487"/>
              <a:gd name="T7" fmla="*/ 75 h 2147888"/>
              <a:gd name="T8" fmla="*/ 64 w 2122487"/>
              <a:gd name="T9" fmla="*/ 77 h 2147888"/>
              <a:gd name="T10" fmla="*/ 67 w 2122487"/>
              <a:gd name="T11" fmla="*/ 78 h 2147888"/>
              <a:gd name="T12" fmla="*/ 84 w 2122487"/>
              <a:gd name="T13" fmla="*/ 64 h 2147888"/>
              <a:gd name="T14" fmla="*/ 87 w 2122487"/>
              <a:gd name="T15" fmla="*/ 72 h 2147888"/>
              <a:gd name="T16" fmla="*/ 88 w 2122487"/>
              <a:gd name="T17" fmla="*/ 81 h 2147888"/>
              <a:gd name="T18" fmla="*/ 86 w 2122487"/>
              <a:gd name="T19" fmla="*/ 89 h 2147888"/>
              <a:gd name="T20" fmla="*/ 82 w 2122487"/>
              <a:gd name="T21" fmla="*/ 96 h 2147888"/>
              <a:gd name="T22" fmla="*/ 75 w 2122487"/>
              <a:gd name="T23" fmla="*/ 101 h 2147888"/>
              <a:gd name="T24" fmla="*/ 66 w 2122487"/>
              <a:gd name="T25" fmla="*/ 102 h 2147888"/>
              <a:gd name="T26" fmla="*/ 57 w 2122487"/>
              <a:gd name="T27" fmla="*/ 101 h 2147888"/>
              <a:gd name="T28" fmla="*/ 49 w 2122487"/>
              <a:gd name="T29" fmla="*/ 96 h 2147888"/>
              <a:gd name="T30" fmla="*/ 42 w 2122487"/>
              <a:gd name="T31" fmla="*/ 90 h 2147888"/>
              <a:gd name="T32" fmla="*/ 38 w 2122487"/>
              <a:gd name="T33" fmla="*/ 81 h 2147888"/>
              <a:gd name="T34" fmla="*/ 37 w 2122487"/>
              <a:gd name="T35" fmla="*/ 71 h 2147888"/>
              <a:gd name="T36" fmla="*/ 39 w 2122487"/>
              <a:gd name="T37" fmla="*/ 63 h 2147888"/>
              <a:gd name="T38" fmla="*/ 44 w 2122487"/>
              <a:gd name="T39" fmla="*/ 56 h 2147888"/>
              <a:gd name="T40" fmla="*/ 51 w 2122487"/>
              <a:gd name="T41" fmla="*/ 52 h 2147888"/>
              <a:gd name="T42" fmla="*/ 52 w 2122487"/>
              <a:gd name="T43" fmla="*/ 20 h 2147888"/>
              <a:gd name="T44" fmla="*/ 71 w 2122487"/>
              <a:gd name="T45" fmla="*/ 23 h 2147888"/>
              <a:gd name="T46" fmla="*/ 88 w 2122487"/>
              <a:gd name="T47" fmla="*/ 31 h 2147888"/>
              <a:gd name="T48" fmla="*/ 78 w 2122487"/>
              <a:gd name="T49" fmla="*/ 45 h 2147888"/>
              <a:gd name="T50" fmla="*/ 66 w 2122487"/>
              <a:gd name="T51" fmla="*/ 40 h 2147888"/>
              <a:gd name="T52" fmla="*/ 54 w 2122487"/>
              <a:gd name="T53" fmla="*/ 39 h 2147888"/>
              <a:gd name="T54" fmla="*/ 42 w 2122487"/>
              <a:gd name="T55" fmla="*/ 43 h 2147888"/>
              <a:gd name="T56" fmla="*/ 32 w 2122487"/>
              <a:gd name="T57" fmla="*/ 50 h 2147888"/>
              <a:gd name="T58" fmla="*/ 26 w 2122487"/>
              <a:gd name="T59" fmla="*/ 60 h 2147888"/>
              <a:gd name="T60" fmla="*/ 24 w 2122487"/>
              <a:gd name="T61" fmla="*/ 73 h 2147888"/>
              <a:gd name="T62" fmla="*/ 27 w 2122487"/>
              <a:gd name="T63" fmla="*/ 87 h 2147888"/>
              <a:gd name="T64" fmla="*/ 34 w 2122487"/>
              <a:gd name="T65" fmla="*/ 100 h 2147888"/>
              <a:gd name="T66" fmla="*/ 45 w 2122487"/>
              <a:gd name="T67" fmla="*/ 109 h 2147888"/>
              <a:gd name="T68" fmla="*/ 58 w 2122487"/>
              <a:gd name="T69" fmla="*/ 114 h 2147888"/>
              <a:gd name="T70" fmla="*/ 71 w 2122487"/>
              <a:gd name="T71" fmla="*/ 115 h 2147888"/>
              <a:gd name="T72" fmla="*/ 83 w 2122487"/>
              <a:gd name="T73" fmla="*/ 110 h 2147888"/>
              <a:gd name="T74" fmla="*/ 92 w 2122487"/>
              <a:gd name="T75" fmla="*/ 102 h 2147888"/>
              <a:gd name="T76" fmla="*/ 97 w 2122487"/>
              <a:gd name="T77" fmla="*/ 92 h 2147888"/>
              <a:gd name="T78" fmla="*/ 99 w 2122487"/>
              <a:gd name="T79" fmla="*/ 80 h 2147888"/>
              <a:gd name="T80" fmla="*/ 96 w 2122487"/>
              <a:gd name="T81" fmla="*/ 67 h 2147888"/>
              <a:gd name="T82" fmla="*/ 91 w 2122487"/>
              <a:gd name="T83" fmla="*/ 57 h 2147888"/>
              <a:gd name="T84" fmla="*/ 111 w 2122487"/>
              <a:gd name="T85" fmla="*/ 57 h 2147888"/>
              <a:gd name="T86" fmla="*/ 117 w 2122487"/>
              <a:gd name="T87" fmla="*/ 76 h 2147888"/>
              <a:gd name="T88" fmla="*/ 117 w 2122487"/>
              <a:gd name="T89" fmla="*/ 95 h 2147888"/>
              <a:gd name="T90" fmla="*/ 111 w 2122487"/>
              <a:gd name="T91" fmla="*/ 113 h 2147888"/>
              <a:gd name="T92" fmla="*/ 100 w 2122487"/>
              <a:gd name="T93" fmla="*/ 127 h 2147888"/>
              <a:gd name="T94" fmla="*/ 82 w 2122487"/>
              <a:gd name="T95" fmla="*/ 137 h 2147888"/>
              <a:gd name="T96" fmla="*/ 68 w 2122487"/>
              <a:gd name="T97" fmla="*/ 139 h 2147888"/>
              <a:gd name="T98" fmla="*/ 47 w 2122487"/>
              <a:gd name="T99" fmla="*/ 136 h 2147888"/>
              <a:gd name="T100" fmla="*/ 27 w 2122487"/>
              <a:gd name="T101" fmla="*/ 125 h 2147888"/>
              <a:gd name="T102" fmla="*/ 11 w 2122487"/>
              <a:gd name="T103" fmla="*/ 108 h 2147888"/>
              <a:gd name="T104" fmla="*/ 3 w 2122487"/>
              <a:gd name="T105" fmla="*/ 90 h 2147888"/>
              <a:gd name="T106" fmla="*/ 0 w 2122487"/>
              <a:gd name="T107" fmla="*/ 78 h 2147888"/>
              <a:gd name="T108" fmla="*/ 2 w 2122487"/>
              <a:gd name="T109" fmla="*/ 56 h 2147888"/>
              <a:gd name="T110" fmla="*/ 11 w 2122487"/>
              <a:gd name="T111" fmla="*/ 39 h 2147888"/>
              <a:gd name="T112" fmla="*/ 25 w 2122487"/>
              <a:gd name="T113" fmla="*/ 27 h 2147888"/>
              <a:gd name="T114" fmla="*/ 43 w 2122487"/>
              <a:gd name="T115" fmla="*/ 21 h 2147888"/>
              <a:gd name="T116" fmla="*/ 124 w 2122487"/>
              <a:gd name="T117" fmla="*/ 12 h 2147888"/>
              <a:gd name="T118" fmla="*/ 126 w 2122487"/>
              <a:gd name="T119" fmla="*/ 15 h 2147888"/>
              <a:gd name="T120" fmla="*/ 68 w 2122487"/>
              <a:gd name="T121" fmla="*/ 75 h 2147888"/>
              <a:gd name="T122" fmla="*/ 64 w 2122487"/>
              <a:gd name="T123" fmla="*/ 73 h 2147888"/>
              <a:gd name="T124" fmla="*/ 121 w 2122487"/>
              <a:gd name="T125" fmla="*/ 13 h 214788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122487"/>
              <a:gd name="T190" fmla="*/ 0 h 2147888"/>
              <a:gd name="T191" fmla="*/ 2122487 w 2122487"/>
              <a:gd name="T192" fmla="*/ 2147888 h 214788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122487" h="2147888">
                <a:moveTo>
                  <a:pt x="904800" y="776287"/>
                </a:moveTo>
                <a:lnTo>
                  <a:pt x="914580" y="776287"/>
                </a:lnTo>
                <a:lnTo>
                  <a:pt x="924095" y="776287"/>
                </a:lnTo>
                <a:lnTo>
                  <a:pt x="933610" y="776552"/>
                </a:lnTo>
                <a:lnTo>
                  <a:pt x="943390" y="777081"/>
                </a:lnTo>
                <a:lnTo>
                  <a:pt x="952906" y="777875"/>
                </a:lnTo>
                <a:lnTo>
                  <a:pt x="962421" y="778934"/>
                </a:lnTo>
                <a:lnTo>
                  <a:pt x="971937" y="780257"/>
                </a:lnTo>
                <a:lnTo>
                  <a:pt x="981452" y="781845"/>
                </a:lnTo>
                <a:lnTo>
                  <a:pt x="991232" y="783433"/>
                </a:lnTo>
                <a:lnTo>
                  <a:pt x="1000483" y="785551"/>
                </a:lnTo>
                <a:lnTo>
                  <a:pt x="1009999" y="787668"/>
                </a:lnTo>
                <a:lnTo>
                  <a:pt x="1019250" y="790050"/>
                </a:lnTo>
                <a:lnTo>
                  <a:pt x="1028501" y="792432"/>
                </a:lnTo>
                <a:lnTo>
                  <a:pt x="1037488" y="795343"/>
                </a:lnTo>
                <a:lnTo>
                  <a:pt x="1046475" y="798519"/>
                </a:lnTo>
                <a:lnTo>
                  <a:pt x="1055462" y="801431"/>
                </a:lnTo>
                <a:lnTo>
                  <a:pt x="1064448" y="804872"/>
                </a:lnTo>
                <a:lnTo>
                  <a:pt x="1072907" y="808577"/>
                </a:lnTo>
                <a:lnTo>
                  <a:pt x="1081629" y="812282"/>
                </a:lnTo>
                <a:lnTo>
                  <a:pt x="1090352" y="815988"/>
                </a:lnTo>
                <a:lnTo>
                  <a:pt x="1099074" y="820222"/>
                </a:lnTo>
                <a:lnTo>
                  <a:pt x="1107532" y="824457"/>
                </a:lnTo>
                <a:lnTo>
                  <a:pt x="1115991" y="828956"/>
                </a:lnTo>
                <a:lnTo>
                  <a:pt x="1124449" y="833721"/>
                </a:lnTo>
                <a:lnTo>
                  <a:pt x="1132643" y="838485"/>
                </a:lnTo>
                <a:lnTo>
                  <a:pt x="1140572" y="843778"/>
                </a:lnTo>
                <a:lnTo>
                  <a:pt x="1148766" y="848807"/>
                </a:lnTo>
                <a:lnTo>
                  <a:pt x="1156696" y="854100"/>
                </a:lnTo>
                <a:lnTo>
                  <a:pt x="1164625" y="859658"/>
                </a:lnTo>
                <a:lnTo>
                  <a:pt x="959514" y="1065307"/>
                </a:lnTo>
                <a:lnTo>
                  <a:pt x="956342" y="1068483"/>
                </a:lnTo>
                <a:lnTo>
                  <a:pt x="953699" y="1071394"/>
                </a:lnTo>
                <a:lnTo>
                  <a:pt x="951320" y="1074570"/>
                </a:lnTo>
                <a:lnTo>
                  <a:pt x="948941" y="1078011"/>
                </a:lnTo>
                <a:lnTo>
                  <a:pt x="946826" y="1081452"/>
                </a:lnTo>
                <a:lnTo>
                  <a:pt x="944712" y="1084628"/>
                </a:lnTo>
                <a:lnTo>
                  <a:pt x="943126" y="1088333"/>
                </a:lnTo>
                <a:lnTo>
                  <a:pt x="941804" y="1092039"/>
                </a:lnTo>
                <a:lnTo>
                  <a:pt x="940218" y="1095744"/>
                </a:lnTo>
                <a:lnTo>
                  <a:pt x="938897" y="1099185"/>
                </a:lnTo>
                <a:lnTo>
                  <a:pt x="938104" y="1103155"/>
                </a:lnTo>
                <a:lnTo>
                  <a:pt x="937311" y="1106860"/>
                </a:lnTo>
                <a:lnTo>
                  <a:pt x="936518" y="1110830"/>
                </a:lnTo>
                <a:lnTo>
                  <a:pt x="935989" y="1114536"/>
                </a:lnTo>
                <a:lnTo>
                  <a:pt x="935725" y="1118506"/>
                </a:lnTo>
                <a:lnTo>
                  <a:pt x="935725" y="1122211"/>
                </a:lnTo>
                <a:lnTo>
                  <a:pt x="935725" y="1126181"/>
                </a:lnTo>
                <a:lnTo>
                  <a:pt x="935989" y="1130151"/>
                </a:lnTo>
                <a:lnTo>
                  <a:pt x="936518" y="1133857"/>
                </a:lnTo>
                <a:lnTo>
                  <a:pt x="937311" y="1137827"/>
                </a:lnTo>
                <a:lnTo>
                  <a:pt x="938104" y="1141532"/>
                </a:lnTo>
                <a:lnTo>
                  <a:pt x="938897" y="1145502"/>
                </a:lnTo>
                <a:lnTo>
                  <a:pt x="940218" y="1148943"/>
                </a:lnTo>
                <a:lnTo>
                  <a:pt x="941804" y="1152648"/>
                </a:lnTo>
                <a:lnTo>
                  <a:pt x="943126" y="1156354"/>
                </a:lnTo>
                <a:lnTo>
                  <a:pt x="944712" y="1160059"/>
                </a:lnTo>
                <a:lnTo>
                  <a:pt x="946826" y="1163235"/>
                </a:lnTo>
                <a:lnTo>
                  <a:pt x="948941" y="1166676"/>
                </a:lnTo>
                <a:lnTo>
                  <a:pt x="951320" y="1170116"/>
                </a:lnTo>
                <a:lnTo>
                  <a:pt x="953699" y="1173292"/>
                </a:lnTo>
                <a:lnTo>
                  <a:pt x="956342" y="1176204"/>
                </a:lnTo>
                <a:lnTo>
                  <a:pt x="959514" y="1179380"/>
                </a:lnTo>
                <a:lnTo>
                  <a:pt x="962157" y="1182291"/>
                </a:lnTo>
                <a:lnTo>
                  <a:pt x="965329" y="1184673"/>
                </a:lnTo>
                <a:lnTo>
                  <a:pt x="968501" y="1187320"/>
                </a:lnTo>
                <a:lnTo>
                  <a:pt x="971408" y="1189437"/>
                </a:lnTo>
                <a:lnTo>
                  <a:pt x="974844" y="1191819"/>
                </a:lnTo>
                <a:lnTo>
                  <a:pt x="978280" y="1193407"/>
                </a:lnTo>
                <a:lnTo>
                  <a:pt x="981981" y="1195260"/>
                </a:lnTo>
                <a:lnTo>
                  <a:pt x="985417" y="1196848"/>
                </a:lnTo>
                <a:lnTo>
                  <a:pt x="989117" y="1198171"/>
                </a:lnTo>
                <a:lnTo>
                  <a:pt x="992818" y="1199495"/>
                </a:lnTo>
                <a:lnTo>
                  <a:pt x="996518" y="1200553"/>
                </a:lnTo>
                <a:lnTo>
                  <a:pt x="1000483" y="1201612"/>
                </a:lnTo>
                <a:lnTo>
                  <a:pt x="1004184" y="1202141"/>
                </a:lnTo>
                <a:lnTo>
                  <a:pt x="1008148" y="1202671"/>
                </a:lnTo>
                <a:lnTo>
                  <a:pt x="1012113" y="1202935"/>
                </a:lnTo>
                <a:lnTo>
                  <a:pt x="1016342" y="1202935"/>
                </a:lnTo>
                <a:lnTo>
                  <a:pt x="1020307" y="1202935"/>
                </a:lnTo>
                <a:lnTo>
                  <a:pt x="1024272" y="1202671"/>
                </a:lnTo>
                <a:lnTo>
                  <a:pt x="1028237" y="1202141"/>
                </a:lnTo>
                <a:lnTo>
                  <a:pt x="1032201" y="1201612"/>
                </a:lnTo>
                <a:lnTo>
                  <a:pt x="1035902" y="1200553"/>
                </a:lnTo>
                <a:lnTo>
                  <a:pt x="1039602" y="1199495"/>
                </a:lnTo>
                <a:lnTo>
                  <a:pt x="1043303" y="1198171"/>
                </a:lnTo>
                <a:lnTo>
                  <a:pt x="1047003" y="1196848"/>
                </a:lnTo>
                <a:lnTo>
                  <a:pt x="1050704" y="1195260"/>
                </a:lnTo>
                <a:lnTo>
                  <a:pt x="1054140" y="1193407"/>
                </a:lnTo>
                <a:lnTo>
                  <a:pt x="1057576" y="1191819"/>
                </a:lnTo>
                <a:lnTo>
                  <a:pt x="1061012" y="1189437"/>
                </a:lnTo>
                <a:lnTo>
                  <a:pt x="1064184" y="1187320"/>
                </a:lnTo>
                <a:lnTo>
                  <a:pt x="1067092" y="1184673"/>
                </a:lnTo>
                <a:lnTo>
                  <a:pt x="1070263" y="1182291"/>
                </a:lnTo>
                <a:lnTo>
                  <a:pt x="1073435" y="1179380"/>
                </a:lnTo>
                <a:lnTo>
                  <a:pt x="1277490" y="974790"/>
                </a:lnTo>
                <a:lnTo>
                  <a:pt x="1282776" y="982730"/>
                </a:lnTo>
                <a:lnTo>
                  <a:pt x="1288327" y="990670"/>
                </a:lnTo>
                <a:lnTo>
                  <a:pt x="1293349" y="998610"/>
                </a:lnTo>
                <a:lnTo>
                  <a:pt x="1298106" y="1007080"/>
                </a:lnTo>
                <a:lnTo>
                  <a:pt x="1302864" y="1015284"/>
                </a:lnTo>
                <a:lnTo>
                  <a:pt x="1307358" y="1024018"/>
                </a:lnTo>
                <a:lnTo>
                  <a:pt x="1311851" y="1032488"/>
                </a:lnTo>
                <a:lnTo>
                  <a:pt x="1316080" y="1041222"/>
                </a:lnTo>
                <a:lnTo>
                  <a:pt x="1320309" y="1049956"/>
                </a:lnTo>
                <a:lnTo>
                  <a:pt x="1323745" y="1058955"/>
                </a:lnTo>
                <a:lnTo>
                  <a:pt x="1327710" y="1067954"/>
                </a:lnTo>
                <a:lnTo>
                  <a:pt x="1331146" y="1077217"/>
                </a:lnTo>
                <a:lnTo>
                  <a:pt x="1334582" y="1086216"/>
                </a:lnTo>
                <a:lnTo>
                  <a:pt x="1337490" y="1095744"/>
                </a:lnTo>
                <a:lnTo>
                  <a:pt x="1340662" y="1105007"/>
                </a:lnTo>
                <a:lnTo>
                  <a:pt x="1343569" y="1114536"/>
                </a:lnTo>
                <a:lnTo>
                  <a:pt x="1345948" y="1124328"/>
                </a:lnTo>
                <a:lnTo>
                  <a:pt x="1348327" y="1134386"/>
                </a:lnTo>
                <a:lnTo>
                  <a:pt x="1350442" y="1144179"/>
                </a:lnTo>
                <a:lnTo>
                  <a:pt x="1352556" y="1153971"/>
                </a:lnTo>
                <a:lnTo>
                  <a:pt x="1354142" y="1164029"/>
                </a:lnTo>
                <a:lnTo>
                  <a:pt x="1355464" y="1173822"/>
                </a:lnTo>
                <a:lnTo>
                  <a:pt x="1356785" y="1183350"/>
                </a:lnTo>
                <a:lnTo>
                  <a:pt x="1357578" y="1193143"/>
                </a:lnTo>
                <a:lnTo>
                  <a:pt x="1358371" y="1202935"/>
                </a:lnTo>
                <a:lnTo>
                  <a:pt x="1358900" y="1212464"/>
                </a:lnTo>
                <a:lnTo>
                  <a:pt x="1358900" y="1221992"/>
                </a:lnTo>
                <a:lnTo>
                  <a:pt x="1358900" y="1231520"/>
                </a:lnTo>
                <a:lnTo>
                  <a:pt x="1358900" y="1241048"/>
                </a:lnTo>
                <a:lnTo>
                  <a:pt x="1358371" y="1250576"/>
                </a:lnTo>
                <a:lnTo>
                  <a:pt x="1357843" y="1260104"/>
                </a:lnTo>
                <a:lnTo>
                  <a:pt x="1357050" y="1269368"/>
                </a:lnTo>
                <a:lnTo>
                  <a:pt x="1355728" y="1278631"/>
                </a:lnTo>
                <a:lnTo>
                  <a:pt x="1354406" y="1287895"/>
                </a:lnTo>
                <a:lnTo>
                  <a:pt x="1353085" y="1296893"/>
                </a:lnTo>
                <a:lnTo>
                  <a:pt x="1350970" y="1306157"/>
                </a:lnTo>
                <a:lnTo>
                  <a:pt x="1349120" y="1315156"/>
                </a:lnTo>
                <a:lnTo>
                  <a:pt x="1346741" y="1324154"/>
                </a:lnTo>
                <a:lnTo>
                  <a:pt x="1344627" y="1332889"/>
                </a:lnTo>
                <a:lnTo>
                  <a:pt x="1341983" y="1341358"/>
                </a:lnTo>
                <a:lnTo>
                  <a:pt x="1339076" y="1350092"/>
                </a:lnTo>
                <a:lnTo>
                  <a:pt x="1336168" y="1358826"/>
                </a:lnTo>
                <a:lnTo>
                  <a:pt x="1332732" y="1367296"/>
                </a:lnTo>
                <a:lnTo>
                  <a:pt x="1329560" y="1375500"/>
                </a:lnTo>
                <a:lnTo>
                  <a:pt x="1325860" y="1383970"/>
                </a:lnTo>
                <a:lnTo>
                  <a:pt x="1321895" y="1391910"/>
                </a:lnTo>
                <a:lnTo>
                  <a:pt x="1317930" y="1399850"/>
                </a:lnTo>
                <a:lnTo>
                  <a:pt x="1313701" y="1407790"/>
                </a:lnTo>
                <a:lnTo>
                  <a:pt x="1309208" y="1415730"/>
                </a:lnTo>
                <a:lnTo>
                  <a:pt x="1304450" y="1423406"/>
                </a:lnTo>
                <a:lnTo>
                  <a:pt x="1299428" y="1431081"/>
                </a:lnTo>
                <a:lnTo>
                  <a:pt x="1294406" y="1438492"/>
                </a:lnTo>
                <a:lnTo>
                  <a:pt x="1289384" y="1445638"/>
                </a:lnTo>
                <a:lnTo>
                  <a:pt x="1283833" y="1453049"/>
                </a:lnTo>
                <a:lnTo>
                  <a:pt x="1278018" y="1459930"/>
                </a:lnTo>
                <a:lnTo>
                  <a:pt x="1272203" y="1466812"/>
                </a:lnTo>
                <a:lnTo>
                  <a:pt x="1266388" y="1473428"/>
                </a:lnTo>
                <a:lnTo>
                  <a:pt x="1260044" y="1480045"/>
                </a:lnTo>
                <a:lnTo>
                  <a:pt x="1253701" y="1486397"/>
                </a:lnTo>
                <a:lnTo>
                  <a:pt x="1247093" y="1492749"/>
                </a:lnTo>
                <a:lnTo>
                  <a:pt x="1240221" y="1498837"/>
                </a:lnTo>
                <a:lnTo>
                  <a:pt x="1233613" y="1504659"/>
                </a:lnTo>
                <a:lnTo>
                  <a:pt x="1226212" y="1510218"/>
                </a:lnTo>
                <a:lnTo>
                  <a:pt x="1218811" y="1516040"/>
                </a:lnTo>
                <a:lnTo>
                  <a:pt x="1211674" y="1521334"/>
                </a:lnTo>
                <a:lnTo>
                  <a:pt x="1203745" y="1526362"/>
                </a:lnTo>
                <a:lnTo>
                  <a:pt x="1195815" y="1531391"/>
                </a:lnTo>
                <a:lnTo>
                  <a:pt x="1187885" y="1536155"/>
                </a:lnTo>
                <a:lnTo>
                  <a:pt x="1179691" y="1540655"/>
                </a:lnTo>
                <a:lnTo>
                  <a:pt x="1171233" y="1545154"/>
                </a:lnTo>
                <a:lnTo>
                  <a:pt x="1162775" y="1549389"/>
                </a:lnTo>
                <a:lnTo>
                  <a:pt x="1154053" y="1553359"/>
                </a:lnTo>
                <a:lnTo>
                  <a:pt x="1145066" y="1557064"/>
                </a:lnTo>
                <a:lnTo>
                  <a:pt x="1136079" y="1560240"/>
                </a:lnTo>
                <a:lnTo>
                  <a:pt x="1127092" y="1563681"/>
                </a:lnTo>
                <a:lnTo>
                  <a:pt x="1117577" y="1566592"/>
                </a:lnTo>
                <a:lnTo>
                  <a:pt x="1108325" y="1569239"/>
                </a:lnTo>
                <a:lnTo>
                  <a:pt x="1098546" y="1571886"/>
                </a:lnTo>
                <a:lnTo>
                  <a:pt x="1089030" y="1574003"/>
                </a:lnTo>
                <a:lnTo>
                  <a:pt x="1078986" y="1576385"/>
                </a:lnTo>
                <a:lnTo>
                  <a:pt x="1068942" y="1577973"/>
                </a:lnTo>
                <a:lnTo>
                  <a:pt x="1058633" y="1579296"/>
                </a:lnTo>
                <a:lnTo>
                  <a:pt x="1048589" y="1580620"/>
                </a:lnTo>
                <a:lnTo>
                  <a:pt x="1038545" y="1581678"/>
                </a:lnTo>
                <a:lnTo>
                  <a:pt x="1028501" y="1582208"/>
                </a:lnTo>
                <a:lnTo>
                  <a:pt x="1017928" y="1582472"/>
                </a:lnTo>
                <a:lnTo>
                  <a:pt x="1007884" y="1582737"/>
                </a:lnTo>
                <a:lnTo>
                  <a:pt x="997840" y="1582472"/>
                </a:lnTo>
                <a:lnTo>
                  <a:pt x="987796" y="1582208"/>
                </a:lnTo>
                <a:lnTo>
                  <a:pt x="977752" y="1581414"/>
                </a:lnTo>
                <a:lnTo>
                  <a:pt x="967443" y="1580620"/>
                </a:lnTo>
                <a:lnTo>
                  <a:pt x="957399" y="1579032"/>
                </a:lnTo>
                <a:lnTo>
                  <a:pt x="947355" y="1577708"/>
                </a:lnTo>
                <a:lnTo>
                  <a:pt x="937575" y="1576120"/>
                </a:lnTo>
                <a:lnTo>
                  <a:pt x="927531" y="1574003"/>
                </a:lnTo>
                <a:lnTo>
                  <a:pt x="917487" y="1571886"/>
                </a:lnTo>
                <a:lnTo>
                  <a:pt x="907443" y="1569239"/>
                </a:lnTo>
                <a:lnTo>
                  <a:pt x="897663" y="1566857"/>
                </a:lnTo>
                <a:lnTo>
                  <a:pt x="887883" y="1563681"/>
                </a:lnTo>
                <a:lnTo>
                  <a:pt x="878103" y="1560505"/>
                </a:lnTo>
                <a:lnTo>
                  <a:pt x="868324" y="1557064"/>
                </a:lnTo>
                <a:lnTo>
                  <a:pt x="858808" y="1553359"/>
                </a:lnTo>
                <a:lnTo>
                  <a:pt x="849028" y="1549389"/>
                </a:lnTo>
                <a:lnTo>
                  <a:pt x="839513" y="1545419"/>
                </a:lnTo>
                <a:lnTo>
                  <a:pt x="829997" y="1540919"/>
                </a:lnTo>
                <a:lnTo>
                  <a:pt x="820746" y="1536420"/>
                </a:lnTo>
                <a:lnTo>
                  <a:pt x="811495" y="1531656"/>
                </a:lnTo>
                <a:lnTo>
                  <a:pt x="802508" y="1526627"/>
                </a:lnTo>
                <a:lnTo>
                  <a:pt x="793257" y="1521334"/>
                </a:lnTo>
                <a:lnTo>
                  <a:pt x="784535" y="1515776"/>
                </a:lnTo>
                <a:lnTo>
                  <a:pt x="775548" y="1509953"/>
                </a:lnTo>
                <a:lnTo>
                  <a:pt x="766825" y="1504130"/>
                </a:lnTo>
                <a:lnTo>
                  <a:pt x="758367" y="1498307"/>
                </a:lnTo>
                <a:lnTo>
                  <a:pt x="749909" y="1491691"/>
                </a:lnTo>
                <a:lnTo>
                  <a:pt x="741451" y="1485339"/>
                </a:lnTo>
                <a:lnTo>
                  <a:pt x="733257" y="1478457"/>
                </a:lnTo>
                <a:lnTo>
                  <a:pt x="725063" y="1471840"/>
                </a:lnTo>
                <a:lnTo>
                  <a:pt x="717398" y="1464694"/>
                </a:lnTo>
                <a:lnTo>
                  <a:pt x="709468" y="1457548"/>
                </a:lnTo>
                <a:lnTo>
                  <a:pt x="701803" y="1450137"/>
                </a:lnTo>
                <a:lnTo>
                  <a:pt x="694402" y="1442197"/>
                </a:lnTo>
                <a:lnTo>
                  <a:pt x="687001" y="1434787"/>
                </a:lnTo>
                <a:lnTo>
                  <a:pt x="679864" y="1426582"/>
                </a:lnTo>
                <a:lnTo>
                  <a:pt x="672992" y="1418377"/>
                </a:lnTo>
                <a:lnTo>
                  <a:pt x="666120" y="1410172"/>
                </a:lnTo>
                <a:lnTo>
                  <a:pt x="659512" y="1401967"/>
                </a:lnTo>
                <a:lnTo>
                  <a:pt x="652904" y="1393233"/>
                </a:lnTo>
                <a:lnTo>
                  <a:pt x="646824" y="1384499"/>
                </a:lnTo>
                <a:lnTo>
                  <a:pt x="641009" y="1375500"/>
                </a:lnTo>
                <a:lnTo>
                  <a:pt x="635194" y="1366502"/>
                </a:lnTo>
                <a:lnTo>
                  <a:pt x="629379" y="1357238"/>
                </a:lnTo>
                <a:lnTo>
                  <a:pt x="623829" y="1347975"/>
                </a:lnTo>
                <a:lnTo>
                  <a:pt x="618807" y="1338447"/>
                </a:lnTo>
                <a:lnTo>
                  <a:pt x="613784" y="1328918"/>
                </a:lnTo>
                <a:lnTo>
                  <a:pt x="609027" y="1319126"/>
                </a:lnTo>
                <a:lnTo>
                  <a:pt x="604533" y="1309068"/>
                </a:lnTo>
                <a:lnTo>
                  <a:pt x="600040" y="1299275"/>
                </a:lnTo>
                <a:lnTo>
                  <a:pt x="595811" y="1289218"/>
                </a:lnTo>
                <a:lnTo>
                  <a:pt x="592110" y="1278896"/>
                </a:lnTo>
                <a:lnTo>
                  <a:pt x="588410" y="1268309"/>
                </a:lnTo>
                <a:lnTo>
                  <a:pt x="585238" y="1257987"/>
                </a:lnTo>
                <a:lnTo>
                  <a:pt x="581802" y="1247665"/>
                </a:lnTo>
                <a:lnTo>
                  <a:pt x="578894" y="1237078"/>
                </a:lnTo>
                <a:lnTo>
                  <a:pt x="576515" y="1225962"/>
                </a:lnTo>
                <a:lnTo>
                  <a:pt x="573872" y="1215375"/>
                </a:lnTo>
                <a:lnTo>
                  <a:pt x="572022" y="1204523"/>
                </a:lnTo>
                <a:lnTo>
                  <a:pt x="570172" y="1193937"/>
                </a:lnTo>
                <a:lnTo>
                  <a:pt x="568586" y="1183615"/>
                </a:lnTo>
                <a:lnTo>
                  <a:pt x="567529" y="1173028"/>
                </a:lnTo>
                <a:lnTo>
                  <a:pt x="566736" y="1162441"/>
                </a:lnTo>
                <a:lnTo>
                  <a:pt x="565678" y="1152119"/>
                </a:lnTo>
                <a:lnTo>
                  <a:pt x="565414" y="1141797"/>
                </a:lnTo>
                <a:lnTo>
                  <a:pt x="565150" y="1131210"/>
                </a:lnTo>
                <a:lnTo>
                  <a:pt x="565414" y="1121152"/>
                </a:lnTo>
                <a:lnTo>
                  <a:pt x="565678" y="1110830"/>
                </a:lnTo>
                <a:lnTo>
                  <a:pt x="566471" y="1100773"/>
                </a:lnTo>
                <a:lnTo>
                  <a:pt x="567529" y="1090980"/>
                </a:lnTo>
                <a:lnTo>
                  <a:pt x="568586" y="1080923"/>
                </a:lnTo>
                <a:lnTo>
                  <a:pt x="569907" y="1071130"/>
                </a:lnTo>
                <a:lnTo>
                  <a:pt x="571493" y="1061337"/>
                </a:lnTo>
                <a:lnTo>
                  <a:pt x="573344" y="1051809"/>
                </a:lnTo>
                <a:lnTo>
                  <a:pt x="575723" y="1042281"/>
                </a:lnTo>
                <a:lnTo>
                  <a:pt x="577837" y="1033017"/>
                </a:lnTo>
                <a:lnTo>
                  <a:pt x="580480" y="1023754"/>
                </a:lnTo>
                <a:lnTo>
                  <a:pt x="583123" y="1014755"/>
                </a:lnTo>
                <a:lnTo>
                  <a:pt x="586295" y="1005756"/>
                </a:lnTo>
                <a:lnTo>
                  <a:pt x="589467" y="996757"/>
                </a:lnTo>
                <a:lnTo>
                  <a:pt x="592903" y="988023"/>
                </a:lnTo>
                <a:lnTo>
                  <a:pt x="596604" y="979289"/>
                </a:lnTo>
                <a:lnTo>
                  <a:pt x="600568" y="970820"/>
                </a:lnTo>
                <a:lnTo>
                  <a:pt x="604533" y="962615"/>
                </a:lnTo>
                <a:lnTo>
                  <a:pt x="609027" y="954410"/>
                </a:lnTo>
                <a:lnTo>
                  <a:pt x="613520" y="946205"/>
                </a:lnTo>
                <a:lnTo>
                  <a:pt x="618278" y="938001"/>
                </a:lnTo>
                <a:lnTo>
                  <a:pt x="623036" y="930590"/>
                </a:lnTo>
                <a:lnTo>
                  <a:pt x="628322" y="922650"/>
                </a:lnTo>
                <a:lnTo>
                  <a:pt x="633344" y="915239"/>
                </a:lnTo>
                <a:lnTo>
                  <a:pt x="638895" y="908093"/>
                </a:lnTo>
                <a:lnTo>
                  <a:pt x="644710" y="900947"/>
                </a:lnTo>
                <a:lnTo>
                  <a:pt x="650525" y="894065"/>
                </a:lnTo>
                <a:lnTo>
                  <a:pt x="656340" y="887184"/>
                </a:lnTo>
                <a:lnTo>
                  <a:pt x="662683" y="880567"/>
                </a:lnTo>
                <a:lnTo>
                  <a:pt x="669027" y="873950"/>
                </a:lnTo>
                <a:lnTo>
                  <a:pt x="675371" y="867863"/>
                </a:lnTo>
                <a:lnTo>
                  <a:pt x="682243" y="861511"/>
                </a:lnTo>
                <a:lnTo>
                  <a:pt x="688851" y="855688"/>
                </a:lnTo>
                <a:lnTo>
                  <a:pt x="695988" y="850130"/>
                </a:lnTo>
                <a:lnTo>
                  <a:pt x="703124" y="844572"/>
                </a:lnTo>
                <a:lnTo>
                  <a:pt x="710525" y="839279"/>
                </a:lnTo>
                <a:lnTo>
                  <a:pt x="718190" y="833985"/>
                </a:lnTo>
                <a:lnTo>
                  <a:pt x="725591" y="828956"/>
                </a:lnTo>
                <a:lnTo>
                  <a:pt x="733521" y="824192"/>
                </a:lnTo>
                <a:lnTo>
                  <a:pt x="741451" y="819693"/>
                </a:lnTo>
                <a:lnTo>
                  <a:pt x="749644" y="815458"/>
                </a:lnTo>
                <a:lnTo>
                  <a:pt x="757574" y="811224"/>
                </a:lnTo>
                <a:lnTo>
                  <a:pt x="765768" y="807518"/>
                </a:lnTo>
                <a:lnTo>
                  <a:pt x="774226" y="803813"/>
                </a:lnTo>
                <a:lnTo>
                  <a:pt x="782949" y="800372"/>
                </a:lnTo>
                <a:lnTo>
                  <a:pt x="791671" y="796931"/>
                </a:lnTo>
                <a:lnTo>
                  <a:pt x="800394" y="794285"/>
                </a:lnTo>
                <a:lnTo>
                  <a:pt x="809381" y="791373"/>
                </a:lnTo>
                <a:lnTo>
                  <a:pt x="818632" y="788991"/>
                </a:lnTo>
                <a:lnTo>
                  <a:pt x="827883" y="786345"/>
                </a:lnTo>
                <a:lnTo>
                  <a:pt x="837134" y="784492"/>
                </a:lnTo>
                <a:lnTo>
                  <a:pt x="846650" y="782375"/>
                </a:lnTo>
                <a:lnTo>
                  <a:pt x="856165" y="780787"/>
                </a:lnTo>
                <a:lnTo>
                  <a:pt x="865680" y="779198"/>
                </a:lnTo>
                <a:lnTo>
                  <a:pt x="875460" y="778140"/>
                </a:lnTo>
                <a:lnTo>
                  <a:pt x="885240" y="777346"/>
                </a:lnTo>
                <a:lnTo>
                  <a:pt x="894756" y="776816"/>
                </a:lnTo>
                <a:lnTo>
                  <a:pt x="904800" y="776287"/>
                </a:lnTo>
                <a:close/>
                <a:moveTo>
                  <a:pt x="797783" y="304800"/>
                </a:moveTo>
                <a:lnTo>
                  <a:pt x="819466" y="304800"/>
                </a:lnTo>
                <a:lnTo>
                  <a:pt x="840885" y="305594"/>
                </a:lnTo>
                <a:lnTo>
                  <a:pt x="862304" y="306652"/>
                </a:lnTo>
                <a:lnTo>
                  <a:pt x="883722" y="307975"/>
                </a:lnTo>
                <a:lnTo>
                  <a:pt x="904877" y="310356"/>
                </a:lnTo>
                <a:lnTo>
                  <a:pt x="925767" y="312738"/>
                </a:lnTo>
                <a:lnTo>
                  <a:pt x="946921" y="315913"/>
                </a:lnTo>
                <a:lnTo>
                  <a:pt x="968075" y="319617"/>
                </a:lnTo>
                <a:lnTo>
                  <a:pt x="988701" y="323586"/>
                </a:lnTo>
                <a:lnTo>
                  <a:pt x="1009591" y="328083"/>
                </a:lnTo>
                <a:lnTo>
                  <a:pt x="1029952" y="333111"/>
                </a:lnTo>
                <a:lnTo>
                  <a:pt x="1050577" y="338402"/>
                </a:lnTo>
                <a:lnTo>
                  <a:pt x="1070674" y="344223"/>
                </a:lnTo>
                <a:lnTo>
                  <a:pt x="1090770" y="350838"/>
                </a:lnTo>
                <a:lnTo>
                  <a:pt x="1110603" y="357188"/>
                </a:lnTo>
                <a:lnTo>
                  <a:pt x="1130170" y="364331"/>
                </a:lnTo>
                <a:lnTo>
                  <a:pt x="1149474" y="371740"/>
                </a:lnTo>
                <a:lnTo>
                  <a:pt x="1168513" y="379677"/>
                </a:lnTo>
                <a:lnTo>
                  <a:pt x="1187816" y="387879"/>
                </a:lnTo>
                <a:lnTo>
                  <a:pt x="1206855" y="396611"/>
                </a:lnTo>
                <a:lnTo>
                  <a:pt x="1225629" y="405606"/>
                </a:lnTo>
                <a:lnTo>
                  <a:pt x="1244139" y="415131"/>
                </a:lnTo>
                <a:lnTo>
                  <a:pt x="1262649" y="424656"/>
                </a:lnTo>
                <a:lnTo>
                  <a:pt x="1280895" y="434975"/>
                </a:lnTo>
                <a:lnTo>
                  <a:pt x="1298876" y="445294"/>
                </a:lnTo>
                <a:lnTo>
                  <a:pt x="1316593" y="456406"/>
                </a:lnTo>
                <a:lnTo>
                  <a:pt x="1334310" y="467519"/>
                </a:lnTo>
                <a:lnTo>
                  <a:pt x="1351762" y="479161"/>
                </a:lnTo>
                <a:lnTo>
                  <a:pt x="1368686" y="491067"/>
                </a:lnTo>
                <a:lnTo>
                  <a:pt x="1385609" y="503502"/>
                </a:lnTo>
                <a:lnTo>
                  <a:pt x="1404648" y="517790"/>
                </a:lnTo>
                <a:lnTo>
                  <a:pt x="1423158" y="532871"/>
                </a:lnTo>
                <a:lnTo>
                  <a:pt x="1441404" y="548217"/>
                </a:lnTo>
                <a:lnTo>
                  <a:pt x="1459385" y="563563"/>
                </a:lnTo>
                <a:lnTo>
                  <a:pt x="1273491" y="749565"/>
                </a:lnTo>
                <a:lnTo>
                  <a:pt x="1260270" y="738717"/>
                </a:lnTo>
                <a:lnTo>
                  <a:pt x="1253394" y="733161"/>
                </a:lnTo>
                <a:lnTo>
                  <a:pt x="1246519" y="728134"/>
                </a:lnTo>
                <a:lnTo>
                  <a:pt x="1235149" y="720196"/>
                </a:lnTo>
                <a:lnTo>
                  <a:pt x="1224043" y="712259"/>
                </a:lnTo>
                <a:lnTo>
                  <a:pt x="1212408" y="704850"/>
                </a:lnTo>
                <a:lnTo>
                  <a:pt x="1200773" y="697706"/>
                </a:lnTo>
                <a:lnTo>
                  <a:pt x="1188874" y="690298"/>
                </a:lnTo>
                <a:lnTo>
                  <a:pt x="1176710" y="683684"/>
                </a:lnTo>
                <a:lnTo>
                  <a:pt x="1164811" y="677069"/>
                </a:lnTo>
                <a:lnTo>
                  <a:pt x="1152647" y="670719"/>
                </a:lnTo>
                <a:lnTo>
                  <a:pt x="1140219" y="664634"/>
                </a:lnTo>
                <a:lnTo>
                  <a:pt x="1128055" y="658813"/>
                </a:lnTo>
                <a:lnTo>
                  <a:pt x="1115362" y="653521"/>
                </a:lnTo>
                <a:lnTo>
                  <a:pt x="1102670" y="648229"/>
                </a:lnTo>
                <a:lnTo>
                  <a:pt x="1089713" y="643202"/>
                </a:lnTo>
                <a:lnTo>
                  <a:pt x="1076756" y="638704"/>
                </a:lnTo>
                <a:lnTo>
                  <a:pt x="1064063" y="634206"/>
                </a:lnTo>
                <a:lnTo>
                  <a:pt x="1051106" y="629973"/>
                </a:lnTo>
                <a:lnTo>
                  <a:pt x="1037885" y="626004"/>
                </a:lnTo>
                <a:lnTo>
                  <a:pt x="1024399" y="622565"/>
                </a:lnTo>
                <a:lnTo>
                  <a:pt x="1010913" y="619390"/>
                </a:lnTo>
                <a:lnTo>
                  <a:pt x="997427" y="616479"/>
                </a:lnTo>
                <a:lnTo>
                  <a:pt x="983941" y="613569"/>
                </a:lnTo>
                <a:lnTo>
                  <a:pt x="970191" y="611452"/>
                </a:lnTo>
                <a:lnTo>
                  <a:pt x="956705" y="609336"/>
                </a:lnTo>
                <a:lnTo>
                  <a:pt x="942954" y="607748"/>
                </a:lnTo>
                <a:lnTo>
                  <a:pt x="928940" y="606425"/>
                </a:lnTo>
                <a:lnTo>
                  <a:pt x="915189" y="605102"/>
                </a:lnTo>
                <a:lnTo>
                  <a:pt x="901439" y="604573"/>
                </a:lnTo>
                <a:lnTo>
                  <a:pt x="887424" y="604044"/>
                </a:lnTo>
                <a:lnTo>
                  <a:pt x="873410" y="604044"/>
                </a:lnTo>
                <a:lnTo>
                  <a:pt x="859395" y="604573"/>
                </a:lnTo>
                <a:lnTo>
                  <a:pt x="845380" y="605102"/>
                </a:lnTo>
                <a:lnTo>
                  <a:pt x="831365" y="606425"/>
                </a:lnTo>
                <a:lnTo>
                  <a:pt x="817351" y="607748"/>
                </a:lnTo>
                <a:lnTo>
                  <a:pt x="803071" y="609336"/>
                </a:lnTo>
                <a:lnTo>
                  <a:pt x="789057" y="611452"/>
                </a:lnTo>
                <a:lnTo>
                  <a:pt x="775306" y="613834"/>
                </a:lnTo>
                <a:lnTo>
                  <a:pt x="761820" y="616744"/>
                </a:lnTo>
                <a:lnTo>
                  <a:pt x="748599" y="619919"/>
                </a:lnTo>
                <a:lnTo>
                  <a:pt x="735377" y="623359"/>
                </a:lnTo>
                <a:lnTo>
                  <a:pt x="722156" y="627063"/>
                </a:lnTo>
                <a:lnTo>
                  <a:pt x="709199" y="631296"/>
                </a:lnTo>
                <a:lnTo>
                  <a:pt x="696506" y="635794"/>
                </a:lnTo>
                <a:lnTo>
                  <a:pt x="683814" y="640556"/>
                </a:lnTo>
                <a:lnTo>
                  <a:pt x="671650" y="645584"/>
                </a:lnTo>
                <a:lnTo>
                  <a:pt x="659486" y="650875"/>
                </a:lnTo>
                <a:lnTo>
                  <a:pt x="647323" y="656696"/>
                </a:lnTo>
                <a:lnTo>
                  <a:pt x="635952" y="662517"/>
                </a:lnTo>
                <a:lnTo>
                  <a:pt x="624053" y="668867"/>
                </a:lnTo>
                <a:lnTo>
                  <a:pt x="612682" y="675481"/>
                </a:lnTo>
                <a:lnTo>
                  <a:pt x="601312" y="682361"/>
                </a:lnTo>
                <a:lnTo>
                  <a:pt x="590206" y="689769"/>
                </a:lnTo>
                <a:lnTo>
                  <a:pt x="579100" y="697442"/>
                </a:lnTo>
                <a:lnTo>
                  <a:pt x="568523" y="705115"/>
                </a:lnTo>
                <a:lnTo>
                  <a:pt x="558210" y="713317"/>
                </a:lnTo>
                <a:lnTo>
                  <a:pt x="548162" y="721784"/>
                </a:lnTo>
                <a:lnTo>
                  <a:pt x="537849" y="730515"/>
                </a:lnTo>
                <a:lnTo>
                  <a:pt x="528329" y="739246"/>
                </a:lnTo>
                <a:lnTo>
                  <a:pt x="518810" y="748507"/>
                </a:lnTo>
                <a:lnTo>
                  <a:pt x="509555" y="758032"/>
                </a:lnTo>
                <a:lnTo>
                  <a:pt x="500564" y="767557"/>
                </a:lnTo>
                <a:lnTo>
                  <a:pt x="491838" y="777346"/>
                </a:lnTo>
                <a:lnTo>
                  <a:pt x="483641" y="787665"/>
                </a:lnTo>
                <a:lnTo>
                  <a:pt x="475444" y="798248"/>
                </a:lnTo>
                <a:lnTo>
                  <a:pt x="467246" y="808832"/>
                </a:lnTo>
                <a:lnTo>
                  <a:pt x="459578" y="819679"/>
                </a:lnTo>
                <a:lnTo>
                  <a:pt x="452174" y="831057"/>
                </a:lnTo>
                <a:lnTo>
                  <a:pt x="444770" y="842434"/>
                </a:lnTo>
                <a:lnTo>
                  <a:pt x="438159" y="854340"/>
                </a:lnTo>
                <a:lnTo>
                  <a:pt x="431284" y="866246"/>
                </a:lnTo>
                <a:lnTo>
                  <a:pt x="425202" y="878417"/>
                </a:lnTo>
                <a:lnTo>
                  <a:pt x="419120" y="890852"/>
                </a:lnTo>
                <a:lnTo>
                  <a:pt x="413303" y="903288"/>
                </a:lnTo>
                <a:lnTo>
                  <a:pt x="408014" y="915988"/>
                </a:lnTo>
                <a:lnTo>
                  <a:pt x="402990" y="928952"/>
                </a:lnTo>
                <a:lnTo>
                  <a:pt x="398495" y="941917"/>
                </a:lnTo>
                <a:lnTo>
                  <a:pt x="393999" y="955411"/>
                </a:lnTo>
                <a:lnTo>
                  <a:pt x="390033" y="968905"/>
                </a:lnTo>
                <a:lnTo>
                  <a:pt x="386331" y="982398"/>
                </a:lnTo>
                <a:lnTo>
                  <a:pt x="383158" y="996157"/>
                </a:lnTo>
                <a:lnTo>
                  <a:pt x="379985" y="1010180"/>
                </a:lnTo>
                <a:lnTo>
                  <a:pt x="377076" y="1024467"/>
                </a:lnTo>
                <a:lnTo>
                  <a:pt x="374961" y="1038755"/>
                </a:lnTo>
                <a:lnTo>
                  <a:pt x="372845" y="1053571"/>
                </a:lnTo>
                <a:lnTo>
                  <a:pt x="371523" y="1068388"/>
                </a:lnTo>
                <a:lnTo>
                  <a:pt x="370201" y="1083205"/>
                </a:lnTo>
                <a:lnTo>
                  <a:pt x="369672" y="1098021"/>
                </a:lnTo>
                <a:lnTo>
                  <a:pt x="368879" y="1113367"/>
                </a:lnTo>
                <a:lnTo>
                  <a:pt x="368879" y="1128448"/>
                </a:lnTo>
                <a:lnTo>
                  <a:pt x="369143" y="1143794"/>
                </a:lnTo>
                <a:lnTo>
                  <a:pt x="370201" y="1159140"/>
                </a:lnTo>
                <a:lnTo>
                  <a:pt x="371523" y="1174750"/>
                </a:lnTo>
                <a:lnTo>
                  <a:pt x="372845" y="1190096"/>
                </a:lnTo>
                <a:lnTo>
                  <a:pt x="374961" y="1205971"/>
                </a:lnTo>
                <a:lnTo>
                  <a:pt x="377340" y="1221582"/>
                </a:lnTo>
                <a:lnTo>
                  <a:pt x="380249" y="1237721"/>
                </a:lnTo>
                <a:lnTo>
                  <a:pt x="383687" y="1253332"/>
                </a:lnTo>
                <a:lnTo>
                  <a:pt x="387124" y="1269471"/>
                </a:lnTo>
                <a:lnTo>
                  <a:pt x="391355" y="1285346"/>
                </a:lnTo>
                <a:lnTo>
                  <a:pt x="395850" y="1300957"/>
                </a:lnTo>
                <a:lnTo>
                  <a:pt x="400875" y="1316567"/>
                </a:lnTo>
                <a:lnTo>
                  <a:pt x="406163" y="1331648"/>
                </a:lnTo>
                <a:lnTo>
                  <a:pt x="411716" y="1347259"/>
                </a:lnTo>
                <a:lnTo>
                  <a:pt x="417798" y="1362075"/>
                </a:lnTo>
                <a:lnTo>
                  <a:pt x="423880" y="1376892"/>
                </a:lnTo>
                <a:lnTo>
                  <a:pt x="430755" y="1391709"/>
                </a:lnTo>
                <a:lnTo>
                  <a:pt x="437630" y="1406261"/>
                </a:lnTo>
                <a:lnTo>
                  <a:pt x="445034" y="1420548"/>
                </a:lnTo>
                <a:lnTo>
                  <a:pt x="452967" y="1434571"/>
                </a:lnTo>
                <a:lnTo>
                  <a:pt x="460900" y="1448330"/>
                </a:lnTo>
                <a:lnTo>
                  <a:pt x="469097" y="1462088"/>
                </a:lnTo>
                <a:lnTo>
                  <a:pt x="477823" y="1475582"/>
                </a:lnTo>
                <a:lnTo>
                  <a:pt x="486814" y="1488811"/>
                </a:lnTo>
                <a:lnTo>
                  <a:pt x="496069" y="1502040"/>
                </a:lnTo>
                <a:lnTo>
                  <a:pt x="505589" y="1515005"/>
                </a:lnTo>
                <a:lnTo>
                  <a:pt x="515637" y="1527176"/>
                </a:lnTo>
                <a:lnTo>
                  <a:pt x="525685" y="1539611"/>
                </a:lnTo>
                <a:lnTo>
                  <a:pt x="535733" y="1551782"/>
                </a:lnTo>
                <a:lnTo>
                  <a:pt x="546311" y="1563423"/>
                </a:lnTo>
                <a:lnTo>
                  <a:pt x="557417" y="1575065"/>
                </a:lnTo>
                <a:lnTo>
                  <a:pt x="568523" y="1586442"/>
                </a:lnTo>
                <a:lnTo>
                  <a:pt x="579893" y="1597555"/>
                </a:lnTo>
                <a:lnTo>
                  <a:pt x="591264" y="1608138"/>
                </a:lnTo>
                <a:lnTo>
                  <a:pt x="603163" y="1618457"/>
                </a:lnTo>
                <a:lnTo>
                  <a:pt x="615062" y="1628776"/>
                </a:lnTo>
                <a:lnTo>
                  <a:pt x="627490" y="1638830"/>
                </a:lnTo>
                <a:lnTo>
                  <a:pt x="639919" y="1648355"/>
                </a:lnTo>
                <a:lnTo>
                  <a:pt x="652347" y="1657615"/>
                </a:lnTo>
                <a:lnTo>
                  <a:pt x="665304" y="1666611"/>
                </a:lnTo>
                <a:lnTo>
                  <a:pt x="678261" y="1675342"/>
                </a:lnTo>
                <a:lnTo>
                  <a:pt x="691482" y="1683544"/>
                </a:lnTo>
                <a:lnTo>
                  <a:pt x="704968" y="1691482"/>
                </a:lnTo>
                <a:lnTo>
                  <a:pt x="718454" y="1699155"/>
                </a:lnTo>
                <a:lnTo>
                  <a:pt x="731940" y="1706828"/>
                </a:lnTo>
                <a:lnTo>
                  <a:pt x="745690" y="1713707"/>
                </a:lnTo>
                <a:lnTo>
                  <a:pt x="759441" y="1720057"/>
                </a:lnTo>
                <a:lnTo>
                  <a:pt x="773455" y="1726671"/>
                </a:lnTo>
                <a:lnTo>
                  <a:pt x="787734" y="1732492"/>
                </a:lnTo>
                <a:lnTo>
                  <a:pt x="801749" y="1738313"/>
                </a:lnTo>
                <a:lnTo>
                  <a:pt x="816293" y="1743605"/>
                </a:lnTo>
                <a:lnTo>
                  <a:pt x="830836" y="1748632"/>
                </a:lnTo>
                <a:lnTo>
                  <a:pt x="845380" y="1753130"/>
                </a:lnTo>
                <a:lnTo>
                  <a:pt x="859924" y="1757363"/>
                </a:lnTo>
                <a:lnTo>
                  <a:pt x="874732" y="1761067"/>
                </a:lnTo>
                <a:lnTo>
                  <a:pt x="889275" y="1764771"/>
                </a:lnTo>
                <a:lnTo>
                  <a:pt x="904348" y="1767946"/>
                </a:lnTo>
                <a:lnTo>
                  <a:pt x="918891" y="1770328"/>
                </a:lnTo>
                <a:lnTo>
                  <a:pt x="933699" y="1772709"/>
                </a:lnTo>
                <a:lnTo>
                  <a:pt x="948507" y="1774561"/>
                </a:lnTo>
                <a:lnTo>
                  <a:pt x="963580" y="1776413"/>
                </a:lnTo>
                <a:lnTo>
                  <a:pt x="978388" y="1777471"/>
                </a:lnTo>
                <a:lnTo>
                  <a:pt x="993196" y="1778265"/>
                </a:lnTo>
                <a:lnTo>
                  <a:pt x="1008268" y="1778530"/>
                </a:lnTo>
                <a:lnTo>
                  <a:pt x="1023341" y="1778530"/>
                </a:lnTo>
                <a:lnTo>
                  <a:pt x="1038149" y="1778265"/>
                </a:lnTo>
                <a:lnTo>
                  <a:pt x="1052957" y="1777471"/>
                </a:lnTo>
                <a:lnTo>
                  <a:pt x="1067765" y="1776149"/>
                </a:lnTo>
                <a:lnTo>
                  <a:pt x="1083102" y="1774296"/>
                </a:lnTo>
                <a:lnTo>
                  <a:pt x="1097910" y="1772444"/>
                </a:lnTo>
                <a:lnTo>
                  <a:pt x="1112718" y="1769799"/>
                </a:lnTo>
                <a:lnTo>
                  <a:pt x="1127262" y="1767153"/>
                </a:lnTo>
                <a:lnTo>
                  <a:pt x="1142070" y="1763713"/>
                </a:lnTo>
                <a:lnTo>
                  <a:pt x="1156349" y="1760273"/>
                </a:lnTo>
                <a:lnTo>
                  <a:pt x="1170364" y="1756040"/>
                </a:lnTo>
                <a:lnTo>
                  <a:pt x="1184114" y="1751807"/>
                </a:lnTo>
                <a:lnTo>
                  <a:pt x="1197600" y="1747044"/>
                </a:lnTo>
                <a:lnTo>
                  <a:pt x="1210821" y="1742017"/>
                </a:lnTo>
                <a:lnTo>
                  <a:pt x="1224043" y="1736726"/>
                </a:lnTo>
                <a:lnTo>
                  <a:pt x="1236735" y="1731169"/>
                </a:lnTo>
                <a:lnTo>
                  <a:pt x="1249428" y="1725084"/>
                </a:lnTo>
                <a:lnTo>
                  <a:pt x="1261856" y="1718734"/>
                </a:lnTo>
                <a:lnTo>
                  <a:pt x="1274020" y="1712119"/>
                </a:lnTo>
                <a:lnTo>
                  <a:pt x="1285655" y="1704976"/>
                </a:lnTo>
                <a:lnTo>
                  <a:pt x="1297554" y="1697832"/>
                </a:lnTo>
                <a:lnTo>
                  <a:pt x="1308660" y="1690423"/>
                </a:lnTo>
                <a:lnTo>
                  <a:pt x="1320031" y="1682486"/>
                </a:lnTo>
                <a:lnTo>
                  <a:pt x="1330608" y="1674284"/>
                </a:lnTo>
                <a:lnTo>
                  <a:pt x="1340920" y="1666082"/>
                </a:lnTo>
                <a:lnTo>
                  <a:pt x="1350969" y="1657615"/>
                </a:lnTo>
                <a:lnTo>
                  <a:pt x="1361017" y="1648884"/>
                </a:lnTo>
                <a:lnTo>
                  <a:pt x="1370801" y="1639888"/>
                </a:lnTo>
                <a:lnTo>
                  <a:pt x="1380056" y="1630628"/>
                </a:lnTo>
                <a:lnTo>
                  <a:pt x="1389047" y="1621103"/>
                </a:lnTo>
                <a:lnTo>
                  <a:pt x="1398037" y="1611313"/>
                </a:lnTo>
                <a:lnTo>
                  <a:pt x="1406499" y="1601259"/>
                </a:lnTo>
                <a:lnTo>
                  <a:pt x="1414696" y="1590940"/>
                </a:lnTo>
                <a:lnTo>
                  <a:pt x="1422629" y="1580621"/>
                </a:lnTo>
                <a:lnTo>
                  <a:pt x="1430562" y="1570303"/>
                </a:lnTo>
                <a:lnTo>
                  <a:pt x="1437702" y="1559190"/>
                </a:lnTo>
                <a:lnTo>
                  <a:pt x="1445106" y="1548342"/>
                </a:lnTo>
                <a:lnTo>
                  <a:pt x="1451716" y="1536965"/>
                </a:lnTo>
                <a:lnTo>
                  <a:pt x="1458591" y="1525853"/>
                </a:lnTo>
                <a:lnTo>
                  <a:pt x="1464673" y="1514211"/>
                </a:lnTo>
                <a:lnTo>
                  <a:pt x="1470755" y="1502834"/>
                </a:lnTo>
                <a:lnTo>
                  <a:pt x="1476308" y="1490928"/>
                </a:lnTo>
                <a:lnTo>
                  <a:pt x="1481597" y="1479286"/>
                </a:lnTo>
                <a:lnTo>
                  <a:pt x="1486621" y="1467115"/>
                </a:lnTo>
                <a:lnTo>
                  <a:pt x="1491381" y="1454680"/>
                </a:lnTo>
                <a:lnTo>
                  <a:pt x="1495876" y="1442773"/>
                </a:lnTo>
                <a:lnTo>
                  <a:pt x="1500107" y="1430073"/>
                </a:lnTo>
                <a:lnTo>
                  <a:pt x="1503809" y="1417373"/>
                </a:lnTo>
                <a:lnTo>
                  <a:pt x="1507511" y="1404673"/>
                </a:lnTo>
                <a:lnTo>
                  <a:pt x="1510420" y="1391973"/>
                </a:lnTo>
                <a:lnTo>
                  <a:pt x="1513593" y="1379009"/>
                </a:lnTo>
                <a:lnTo>
                  <a:pt x="1516237" y="1366044"/>
                </a:lnTo>
                <a:lnTo>
                  <a:pt x="1518617" y="1352815"/>
                </a:lnTo>
                <a:lnTo>
                  <a:pt x="1520732" y="1339586"/>
                </a:lnTo>
                <a:lnTo>
                  <a:pt x="1522319" y="1326092"/>
                </a:lnTo>
                <a:lnTo>
                  <a:pt x="1523641" y="1312598"/>
                </a:lnTo>
                <a:lnTo>
                  <a:pt x="1524434" y="1299105"/>
                </a:lnTo>
                <a:lnTo>
                  <a:pt x="1525492" y="1285611"/>
                </a:lnTo>
                <a:lnTo>
                  <a:pt x="1526021" y="1272117"/>
                </a:lnTo>
                <a:lnTo>
                  <a:pt x="1526021" y="1258623"/>
                </a:lnTo>
                <a:lnTo>
                  <a:pt x="1525757" y="1244865"/>
                </a:lnTo>
                <a:lnTo>
                  <a:pt x="1525228" y="1231107"/>
                </a:lnTo>
                <a:lnTo>
                  <a:pt x="1524170" y="1217348"/>
                </a:lnTo>
                <a:lnTo>
                  <a:pt x="1523112" y="1203325"/>
                </a:lnTo>
                <a:lnTo>
                  <a:pt x="1521790" y="1189302"/>
                </a:lnTo>
                <a:lnTo>
                  <a:pt x="1519675" y="1175544"/>
                </a:lnTo>
                <a:lnTo>
                  <a:pt x="1517559" y="1161521"/>
                </a:lnTo>
                <a:lnTo>
                  <a:pt x="1514915" y="1147498"/>
                </a:lnTo>
                <a:lnTo>
                  <a:pt x="1512271" y="1133211"/>
                </a:lnTo>
                <a:lnTo>
                  <a:pt x="1509097" y="1119188"/>
                </a:lnTo>
                <a:lnTo>
                  <a:pt x="1505395" y="1104900"/>
                </a:lnTo>
                <a:lnTo>
                  <a:pt x="1501429" y="1090877"/>
                </a:lnTo>
                <a:lnTo>
                  <a:pt x="1497198" y="1076855"/>
                </a:lnTo>
                <a:lnTo>
                  <a:pt x="1492703" y="1063096"/>
                </a:lnTo>
                <a:lnTo>
                  <a:pt x="1487943" y="1049338"/>
                </a:lnTo>
                <a:lnTo>
                  <a:pt x="1482919" y="1035580"/>
                </a:lnTo>
                <a:lnTo>
                  <a:pt x="1477630" y="1022350"/>
                </a:lnTo>
                <a:lnTo>
                  <a:pt x="1472077" y="1008857"/>
                </a:lnTo>
                <a:lnTo>
                  <a:pt x="1466260" y="995892"/>
                </a:lnTo>
                <a:lnTo>
                  <a:pt x="1460178" y="982927"/>
                </a:lnTo>
                <a:lnTo>
                  <a:pt x="1453832" y="969963"/>
                </a:lnTo>
                <a:lnTo>
                  <a:pt x="1446957" y="957527"/>
                </a:lnTo>
                <a:lnTo>
                  <a:pt x="1440346" y="945092"/>
                </a:lnTo>
                <a:lnTo>
                  <a:pt x="1432942" y="932657"/>
                </a:lnTo>
                <a:lnTo>
                  <a:pt x="1425802" y="920486"/>
                </a:lnTo>
                <a:lnTo>
                  <a:pt x="1418134" y="908844"/>
                </a:lnTo>
                <a:lnTo>
                  <a:pt x="1410201" y="896938"/>
                </a:lnTo>
                <a:lnTo>
                  <a:pt x="1402268" y="885561"/>
                </a:lnTo>
                <a:lnTo>
                  <a:pt x="1398566" y="880534"/>
                </a:lnTo>
                <a:lnTo>
                  <a:pt x="1394335" y="875242"/>
                </a:lnTo>
                <a:lnTo>
                  <a:pt x="1386402" y="864923"/>
                </a:lnTo>
                <a:lnTo>
                  <a:pt x="1572032" y="679450"/>
                </a:lnTo>
                <a:lnTo>
                  <a:pt x="1584724" y="694531"/>
                </a:lnTo>
                <a:lnTo>
                  <a:pt x="1596624" y="709877"/>
                </a:lnTo>
                <a:lnTo>
                  <a:pt x="1608787" y="725752"/>
                </a:lnTo>
                <a:lnTo>
                  <a:pt x="1620422" y="741627"/>
                </a:lnTo>
                <a:lnTo>
                  <a:pt x="1632850" y="759090"/>
                </a:lnTo>
                <a:lnTo>
                  <a:pt x="1644750" y="776817"/>
                </a:lnTo>
                <a:lnTo>
                  <a:pt x="1656120" y="794809"/>
                </a:lnTo>
                <a:lnTo>
                  <a:pt x="1667755" y="812800"/>
                </a:lnTo>
                <a:lnTo>
                  <a:pt x="1678332" y="831321"/>
                </a:lnTo>
                <a:lnTo>
                  <a:pt x="1688909" y="850107"/>
                </a:lnTo>
                <a:lnTo>
                  <a:pt x="1699222" y="869157"/>
                </a:lnTo>
                <a:lnTo>
                  <a:pt x="1709006" y="888207"/>
                </a:lnTo>
                <a:lnTo>
                  <a:pt x="1718525" y="908050"/>
                </a:lnTo>
                <a:lnTo>
                  <a:pt x="1727781" y="927629"/>
                </a:lnTo>
                <a:lnTo>
                  <a:pt x="1736507" y="947473"/>
                </a:lnTo>
                <a:lnTo>
                  <a:pt x="1744704" y="967846"/>
                </a:lnTo>
                <a:lnTo>
                  <a:pt x="1752373" y="988219"/>
                </a:lnTo>
                <a:lnTo>
                  <a:pt x="1760041" y="1009121"/>
                </a:lnTo>
                <a:lnTo>
                  <a:pt x="1767181" y="1030023"/>
                </a:lnTo>
                <a:lnTo>
                  <a:pt x="1773792" y="1051190"/>
                </a:lnTo>
                <a:lnTo>
                  <a:pt x="1779873" y="1072886"/>
                </a:lnTo>
                <a:lnTo>
                  <a:pt x="1785955" y="1094052"/>
                </a:lnTo>
                <a:lnTo>
                  <a:pt x="1790979" y="1115748"/>
                </a:lnTo>
                <a:lnTo>
                  <a:pt x="1795739" y="1137180"/>
                </a:lnTo>
                <a:lnTo>
                  <a:pt x="1799970" y="1158611"/>
                </a:lnTo>
                <a:lnTo>
                  <a:pt x="1803936" y="1179777"/>
                </a:lnTo>
                <a:lnTo>
                  <a:pt x="1806845" y="1201209"/>
                </a:lnTo>
                <a:lnTo>
                  <a:pt x="1809754" y="1222640"/>
                </a:lnTo>
                <a:lnTo>
                  <a:pt x="1811869" y="1243542"/>
                </a:lnTo>
                <a:lnTo>
                  <a:pt x="1813985" y="1264709"/>
                </a:lnTo>
                <a:lnTo>
                  <a:pt x="1815042" y="1285611"/>
                </a:lnTo>
                <a:lnTo>
                  <a:pt x="1815836" y="1306778"/>
                </a:lnTo>
                <a:lnTo>
                  <a:pt x="1816100" y="1327680"/>
                </a:lnTo>
                <a:lnTo>
                  <a:pt x="1816100" y="1348317"/>
                </a:lnTo>
                <a:lnTo>
                  <a:pt x="1815571" y="1369219"/>
                </a:lnTo>
                <a:lnTo>
                  <a:pt x="1814514" y="1389592"/>
                </a:lnTo>
                <a:lnTo>
                  <a:pt x="1812927" y="1410494"/>
                </a:lnTo>
                <a:lnTo>
                  <a:pt x="1810812" y="1431132"/>
                </a:lnTo>
                <a:lnTo>
                  <a:pt x="1808432" y="1451769"/>
                </a:lnTo>
                <a:lnTo>
                  <a:pt x="1805523" y="1472142"/>
                </a:lnTo>
                <a:lnTo>
                  <a:pt x="1801821" y="1492515"/>
                </a:lnTo>
                <a:lnTo>
                  <a:pt x="1797855" y="1512623"/>
                </a:lnTo>
                <a:lnTo>
                  <a:pt x="1793359" y="1532467"/>
                </a:lnTo>
                <a:lnTo>
                  <a:pt x="1788600" y="1552576"/>
                </a:lnTo>
                <a:lnTo>
                  <a:pt x="1783311" y="1572155"/>
                </a:lnTo>
                <a:lnTo>
                  <a:pt x="1777758" y="1591469"/>
                </a:lnTo>
                <a:lnTo>
                  <a:pt x="1771147" y="1611048"/>
                </a:lnTo>
                <a:lnTo>
                  <a:pt x="1764801" y="1630098"/>
                </a:lnTo>
                <a:lnTo>
                  <a:pt x="1757397" y="1648884"/>
                </a:lnTo>
                <a:lnTo>
                  <a:pt x="1749993" y="1667669"/>
                </a:lnTo>
                <a:lnTo>
                  <a:pt x="1741796" y="1685926"/>
                </a:lnTo>
                <a:lnTo>
                  <a:pt x="1733334" y="1704182"/>
                </a:lnTo>
                <a:lnTo>
                  <a:pt x="1724343" y="1722703"/>
                </a:lnTo>
                <a:lnTo>
                  <a:pt x="1714559" y="1740694"/>
                </a:lnTo>
                <a:lnTo>
                  <a:pt x="1704775" y="1758686"/>
                </a:lnTo>
                <a:lnTo>
                  <a:pt x="1694198" y="1776413"/>
                </a:lnTo>
                <a:lnTo>
                  <a:pt x="1683092" y="1793876"/>
                </a:lnTo>
                <a:lnTo>
                  <a:pt x="1671721" y="1810544"/>
                </a:lnTo>
                <a:lnTo>
                  <a:pt x="1659822" y="1827478"/>
                </a:lnTo>
                <a:lnTo>
                  <a:pt x="1647394" y="1844146"/>
                </a:lnTo>
                <a:lnTo>
                  <a:pt x="1634966" y="1860021"/>
                </a:lnTo>
                <a:lnTo>
                  <a:pt x="1621744" y="1875896"/>
                </a:lnTo>
                <a:lnTo>
                  <a:pt x="1608258" y="1891242"/>
                </a:lnTo>
                <a:lnTo>
                  <a:pt x="1594244" y="1906324"/>
                </a:lnTo>
                <a:lnTo>
                  <a:pt x="1579436" y="1921140"/>
                </a:lnTo>
                <a:lnTo>
                  <a:pt x="1564628" y="1935692"/>
                </a:lnTo>
                <a:lnTo>
                  <a:pt x="1549291" y="1949715"/>
                </a:lnTo>
                <a:lnTo>
                  <a:pt x="1533425" y="1963209"/>
                </a:lnTo>
                <a:lnTo>
                  <a:pt x="1517030" y="1976703"/>
                </a:lnTo>
                <a:lnTo>
                  <a:pt x="1500107" y="1989667"/>
                </a:lnTo>
                <a:lnTo>
                  <a:pt x="1482390" y="2002367"/>
                </a:lnTo>
                <a:lnTo>
                  <a:pt x="1464673" y="2014803"/>
                </a:lnTo>
                <a:lnTo>
                  <a:pt x="1446428" y="2026709"/>
                </a:lnTo>
                <a:lnTo>
                  <a:pt x="1427653" y="2037821"/>
                </a:lnTo>
                <a:lnTo>
                  <a:pt x="1408614" y="2048669"/>
                </a:lnTo>
                <a:lnTo>
                  <a:pt x="1389047" y="2059253"/>
                </a:lnTo>
                <a:lnTo>
                  <a:pt x="1368950" y="2069042"/>
                </a:lnTo>
                <a:lnTo>
                  <a:pt x="1348589" y="2078303"/>
                </a:lnTo>
                <a:lnTo>
                  <a:pt x="1327699" y="2087034"/>
                </a:lnTo>
                <a:lnTo>
                  <a:pt x="1306809" y="2095501"/>
                </a:lnTo>
                <a:lnTo>
                  <a:pt x="1285126" y="2102909"/>
                </a:lnTo>
                <a:lnTo>
                  <a:pt x="1263178" y="2110317"/>
                </a:lnTo>
                <a:lnTo>
                  <a:pt x="1240966" y="2116667"/>
                </a:lnTo>
                <a:lnTo>
                  <a:pt x="1218225" y="2123017"/>
                </a:lnTo>
                <a:lnTo>
                  <a:pt x="1206590" y="2125663"/>
                </a:lnTo>
                <a:lnTo>
                  <a:pt x="1194691" y="2128309"/>
                </a:lnTo>
                <a:lnTo>
                  <a:pt x="1183056" y="2130690"/>
                </a:lnTo>
                <a:lnTo>
                  <a:pt x="1171157" y="2133072"/>
                </a:lnTo>
                <a:lnTo>
                  <a:pt x="1159258" y="2135188"/>
                </a:lnTo>
                <a:lnTo>
                  <a:pt x="1147358" y="2137305"/>
                </a:lnTo>
                <a:lnTo>
                  <a:pt x="1135459" y="2139157"/>
                </a:lnTo>
                <a:lnTo>
                  <a:pt x="1123824" y="2141009"/>
                </a:lnTo>
                <a:lnTo>
                  <a:pt x="1111660" y="2142332"/>
                </a:lnTo>
                <a:lnTo>
                  <a:pt x="1099761" y="2143390"/>
                </a:lnTo>
                <a:lnTo>
                  <a:pt x="1075962" y="2145772"/>
                </a:lnTo>
                <a:lnTo>
                  <a:pt x="1052164" y="2147094"/>
                </a:lnTo>
                <a:lnTo>
                  <a:pt x="1028365" y="2147888"/>
                </a:lnTo>
                <a:lnTo>
                  <a:pt x="1004038" y="2147888"/>
                </a:lnTo>
                <a:lnTo>
                  <a:pt x="980239" y="2147359"/>
                </a:lnTo>
                <a:lnTo>
                  <a:pt x="956440" y="2146301"/>
                </a:lnTo>
                <a:lnTo>
                  <a:pt x="932642" y="2144449"/>
                </a:lnTo>
                <a:lnTo>
                  <a:pt x="908843" y="2142067"/>
                </a:lnTo>
                <a:lnTo>
                  <a:pt x="884780" y="2138892"/>
                </a:lnTo>
                <a:lnTo>
                  <a:pt x="860981" y="2135188"/>
                </a:lnTo>
                <a:lnTo>
                  <a:pt x="837183" y="2130690"/>
                </a:lnTo>
                <a:lnTo>
                  <a:pt x="813384" y="2125663"/>
                </a:lnTo>
                <a:lnTo>
                  <a:pt x="789057" y="2120107"/>
                </a:lnTo>
                <a:lnTo>
                  <a:pt x="765522" y="2114022"/>
                </a:lnTo>
                <a:lnTo>
                  <a:pt x="741724" y="2106878"/>
                </a:lnTo>
                <a:lnTo>
                  <a:pt x="718190" y="2099734"/>
                </a:lnTo>
                <a:lnTo>
                  <a:pt x="694920" y="2091532"/>
                </a:lnTo>
                <a:lnTo>
                  <a:pt x="671650" y="2082801"/>
                </a:lnTo>
                <a:lnTo>
                  <a:pt x="648645" y="2073276"/>
                </a:lnTo>
                <a:lnTo>
                  <a:pt x="625904" y="2063486"/>
                </a:lnTo>
                <a:lnTo>
                  <a:pt x="603163" y="2052903"/>
                </a:lnTo>
                <a:lnTo>
                  <a:pt x="580686" y="2042055"/>
                </a:lnTo>
                <a:lnTo>
                  <a:pt x="558474" y="2030149"/>
                </a:lnTo>
                <a:lnTo>
                  <a:pt x="536527" y="2018242"/>
                </a:lnTo>
                <a:lnTo>
                  <a:pt x="514844" y="2005542"/>
                </a:lnTo>
                <a:lnTo>
                  <a:pt x="493425" y="1992313"/>
                </a:lnTo>
                <a:lnTo>
                  <a:pt x="472270" y="1978555"/>
                </a:lnTo>
                <a:lnTo>
                  <a:pt x="451116" y="1964003"/>
                </a:lnTo>
                <a:lnTo>
                  <a:pt x="430491" y="1949186"/>
                </a:lnTo>
                <a:lnTo>
                  <a:pt x="410130" y="1933576"/>
                </a:lnTo>
                <a:lnTo>
                  <a:pt x="390033" y="1917701"/>
                </a:lnTo>
                <a:lnTo>
                  <a:pt x="370465" y="1901296"/>
                </a:lnTo>
                <a:lnTo>
                  <a:pt x="351162" y="1884099"/>
                </a:lnTo>
                <a:lnTo>
                  <a:pt x="332123" y="1867165"/>
                </a:lnTo>
                <a:lnTo>
                  <a:pt x="313613" y="1849174"/>
                </a:lnTo>
                <a:lnTo>
                  <a:pt x="295632" y="1830917"/>
                </a:lnTo>
                <a:lnTo>
                  <a:pt x="278179" y="1812132"/>
                </a:lnTo>
                <a:lnTo>
                  <a:pt x="260727" y="1792553"/>
                </a:lnTo>
                <a:lnTo>
                  <a:pt x="243804" y="1772974"/>
                </a:lnTo>
                <a:lnTo>
                  <a:pt x="227409" y="1753130"/>
                </a:lnTo>
                <a:lnTo>
                  <a:pt x="211543" y="1732492"/>
                </a:lnTo>
                <a:lnTo>
                  <a:pt x="196206" y="1711590"/>
                </a:lnTo>
                <a:lnTo>
                  <a:pt x="181134" y="1690159"/>
                </a:lnTo>
                <a:lnTo>
                  <a:pt x="166590" y="1668463"/>
                </a:lnTo>
                <a:lnTo>
                  <a:pt x="152840" y="1646503"/>
                </a:lnTo>
                <a:lnTo>
                  <a:pt x="139354" y="1624542"/>
                </a:lnTo>
                <a:lnTo>
                  <a:pt x="126397" y="1601788"/>
                </a:lnTo>
                <a:lnTo>
                  <a:pt x="114498" y="1578505"/>
                </a:lnTo>
                <a:lnTo>
                  <a:pt x="102598" y="1555221"/>
                </a:lnTo>
                <a:lnTo>
                  <a:pt x="91492" y="1531673"/>
                </a:lnTo>
                <a:lnTo>
                  <a:pt x="80915" y="1507861"/>
                </a:lnTo>
                <a:lnTo>
                  <a:pt x="70867" y="1483784"/>
                </a:lnTo>
                <a:lnTo>
                  <a:pt x="61612" y="1458913"/>
                </a:lnTo>
                <a:lnTo>
                  <a:pt x="57117" y="1446742"/>
                </a:lnTo>
                <a:lnTo>
                  <a:pt x="52886" y="1434307"/>
                </a:lnTo>
                <a:lnTo>
                  <a:pt x="48655" y="1421871"/>
                </a:lnTo>
                <a:lnTo>
                  <a:pt x="44688" y="1409171"/>
                </a:lnTo>
                <a:lnTo>
                  <a:pt x="40986" y="1396736"/>
                </a:lnTo>
                <a:lnTo>
                  <a:pt x="37284" y="1384036"/>
                </a:lnTo>
                <a:lnTo>
                  <a:pt x="33582" y="1371071"/>
                </a:lnTo>
                <a:lnTo>
                  <a:pt x="30409" y="1358371"/>
                </a:lnTo>
                <a:lnTo>
                  <a:pt x="27236" y="1345407"/>
                </a:lnTo>
                <a:lnTo>
                  <a:pt x="24063" y="1332707"/>
                </a:lnTo>
                <a:lnTo>
                  <a:pt x="21154" y="1319742"/>
                </a:lnTo>
                <a:lnTo>
                  <a:pt x="18774" y="1306513"/>
                </a:lnTo>
                <a:lnTo>
                  <a:pt x="16130" y="1293548"/>
                </a:lnTo>
                <a:lnTo>
                  <a:pt x="14015" y="1280848"/>
                </a:lnTo>
                <a:lnTo>
                  <a:pt x="11635" y="1268148"/>
                </a:lnTo>
                <a:lnTo>
                  <a:pt x="9784" y="1255448"/>
                </a:lnTo>
                <a:lnTo>
                  <a:pt x="7933" y="1242484"/>
                </a:lnTo>
                <a:lnTo>
                  <a:pt x="6346" y="1229784"/>
                </a:lnTo>
                <a:lnTo>
                  <a:pt x="3702" y="1204648"/>
                </a:lnTo>
                <a:lnTo>
                  <a:pt x="1851" y="1179248"/>
                </a:lnTo>
                <a:lnTo>
                  <a:pt x="529" y="1154642"/>
                </a:lnTo>
                <a:lnTo>
                  <a:pt x="0" y="1129507"/>
                </a:lnTo>
                <a:lnTo>
                  <a:pt x="0" y="1105165"/>
                </a:lnTo>
                <a:lnTo>
                  <a:pt x="793" y="1080823"/>
                </a:lnTo>
                <a:lnTo>
                  <a:pt x="1851" y="1056217"/>
                </a:lnTo>
                <a:lnTo>
                  <a:pt x="4231" y="1032405"/>
                </a:lnTo>
                <a:lnTo>
                  <a:pt x="6611" y="1008592"/>
                </a:lnTo>
                <a:lnTo>
                  <a:pt x="9784" y="985044"/>
                </a:lnTo>
                <a:lnTo>
                  <a:pt x="13750" y="961496"/>
                </a:lnTo>
                <a:lnTo>
                  <a:pt x="18245" y="938477"/>
                </a:lnTo>
                <a:lnTo>
                  <a:pt x="23270" y="915723"/>
                </a:lnTo>
                <a:lnTo>
                  <a:pt x="28823" y="894027"/>
                </a:lnTo>
                <a:lnTo>
                  <a:pt x="34905" y="872067"/>
                </a:lnTo>
                <a:lnTo>
                  <a:pt x="41515" y="850636"/>
                </a:lnTo>
                <a:lnTo>
                  <a:pt x="48655" y="829734"/>
                </a:lnTo>
                <a:lnTo>
                  <a:pt x="56323" y="808567"/>
                </a:lnTo>
                <a:lnTo>
                  <a:pt x="64785" y="787929"/>
                </a:lnTo>
                <a:lnTo>
                  <a:pt x="73511" y="767821"/>
                </a:lnTo>
                <a:lnTo>
                  <a:pt x="82766" y="747977"/>
                </a:lnTo>
                <a:lnTo>
                  <a:pt x="92550" y="728398"/>
                </a:lnTo>
                <a:lnTo>
                  <a:pt x="102598" y="709084"/>
                </a:lnTo>
                <a:lnTo>
                  <a:pt x="113704" y="690298"/>
                </a:lnTo>
                <a:lnTo>
                  <a:pt x="124810" y="671777"/>
                </a:lnTo>
                <a:lnTo>
                  <a:pt x="136181" y="653521"/>
                </a:lnTo>
                <a:lnTo>
                  <a:pt x="148345" y="635794"/>
                </a:lnTo>
                <a:lnTo>
                  <a:pt x="161037" y="618331"/>
                </a:lnTo>
                <a:lnTo>
                  <a:pt x="174259" y="601398"/>
                </a:lnTo>
                <a:lnTo>
                  <a:pt x="187480" y="585259"/>
                </a:lnTo>
                <a:lnTo>
                  <a:pt x="200966" y="569384"/>
                </a:lnTo>
                <a:lnTo>
                  <a:pt x="214981" y="553773"/>
                </a:lnTo>
                <a:lnTo>
                  <a:pt x="229260" y="538956"/>
                </a:lnTo>
                <a:lnTo>
                  <a:pt x="243804" y="524404"/>
                </a:lnTo>
                <a:lnTo>
                  <a:pt x="258876" y="510117"/>
                </a:lnTo>
                <a:lnTo>
                  <a:pt x="274477" y="496359"/>
                </a:lnTo>
                <a:lnTo>
                  <a:pt x="290343" y="483129"/>
                </a:lnTo>
                <a:lnTo>
                  <a:pt x="306738" y="470165"/>
                </a:lnTo>
                <a:lnTo>
                  <a:pt x="323132" y="457465"/>
                </a:lnTo>
                <a:lnTo>
                  <a:pt x="340056" y="445294"/>
                </a:lnTo>
                <a:lnTo>
                  <a:pt x="357508" y="433917"/>
                </a:lnTo>
                <a:lnTo>
                  <a:pt x="374961" y="422540"/>
                </a:lnTo>
                <a:lnTo>
                  <a:pt x="392942" y="411956"/>
                </a:lnTo>
                <a:lnTo>
                  <a:pt x="411187" y="401902"/>
                </a:lnTo>
                <a:lnTo>
                  <a:pt x="429697" y="392113"/>
                </a:lnTo>
                <a:lnTo>
                  <a:pt x="447943" y="383117"/>
                </a:lnTo>
                <a:lnTo>
                  <a:pt x="466717" y="374386"/>
                </a:lnTo>
                <a:lnTo>
                  <a:pt x="485492" y="366183"/>
                </a:lnTo>
                <a:lnTo>
                  <a:pt x="504795" y="358511"/>
                </a:lnTo>
                <a:lnTo>
                  <a:pt x="524099" y="351631"/>
                </a:lnTo>
                <a:lnTo>
                  <a:pt x="543931" y="344752"/>
                </a:lnTo>
                <a:lnTo>
                  <a:pt x="564027" y="338667"/>
                </a:lnTo>
                <a:lnTo>
                  <a:pt x="584388" y="333111"/>
                </a:lnTo>
                <a:lnTo>
                  <a:pt x="604749" y="327819"/>
                </a:lnTo>
                <a:lnTo>
                  <a:pt x="625639" y="323321"/>
                </a:lnTo>
                <a:lnTo>
                  <a:pt x="646529" y="319088"/>
                </a:lnTo>
                <a:lnTo>
                  <a:pt x="667684" y="315383"/>
                </a:lnTo>
                <a:lnTo>
                  <a:pt x="689367" y="312208"/>
                </a:lnTo>
                <a:lnTo>
                  <a:pt x="710786" y="309563"/>
                </a:lnTo>
                <a:lnTo>
                  <a:pt x="732733" y="307446"/>
                </a:lnTo>
                <a:lnTo>
                  <a:pt x="754681" y="306123"/>
                </a:lnTo>
                <a:lnTo>
                  <a:pt x="776364" y="305065"/>
                </a:lnTo>
                <a:lnTo>
                  <a:pt x="797783" y="304800"/>
                </a:lnTo>
                <a:close/>
                <a:moveTo>
                  <a:pt x="1971872" y="292100"/>
                </a:moveTo>
                <a:lnTo>
                  <a:pt x="2122487" y="334433"/>
                </a:lnTo>
                <a:lnTo>
                  <a:pt x="1869877" y="587375"/>
                </a:lnTo>
                <a:lnTo>
                  <a:pt x="1719262" y="545042"/>
                </a:lnTo>
                <a:lnTo>
                  <a:pt x="1971872" y="292100"/>
                </a:lnTo>
                <a:close/>
                <a:moveTo>
                  <a:pt x="1898928" y="190500"/>
                </a:moveTo>
                <a:lnTo>
                  <a:pt x="1903425" y="190765"/>
                </a:lnTo>
                <a:lnTo>
                  <a:pt x="1907921" y="191560"/>
                </a:lnTo>
                <a:lnTo>
                  <a:pt x="1912418" y="192355"/>
                </a:lnTo>
                <a:lnTo>
                  <a:pt x="1916650" y="194209"/>
                </a:lnTo>
                <a:lnTo>
                  <a:pt x="1920882" y="196064"/>
                </a:lnTo>
                <a:lnTo>
                  <a:pt x="1925114" y="198183"/>
                </a:lnTo>
                <a:lnTo>
                  <a:pt x="1928818" y="201098"/>
                </a:lnTo>
                <a:lnTo>
                  <a:pt x="1932521" y="204542"/>
                </a:lnTo>
                <a:lnTo>
                  <a:pt x="1935695" y="208251"/>
                </a:lnTo>
                <a:lnTo>
                  <a:pt x="1938604" y="211696"/>
                </a:lnTo>
                <a:lnTo>
                  <a:pt x="1940985" y="215670"/>
                </a:lnTo>
                <a:lnTo>
                  <a:pt x="1942837" y="219909"/>
                </a:lnTo>
                <a:lnTo>
                  <a:pt x="1944159" y="224413"/>
                </a:lnTo>
                <a:lnTo>
                  <a:pt x="1945482" y="228917"/>
                </a:lnTo>
                <a:lnTo>
                  <a:pt x="1946011" y="233156"/>
                </a:lnTo>
                <a:lnTo>
                  <a:pt x="1946275" y="237925"/>
                </a:lnTo>
                <a:lnTo>
                  <a:pt x="1946011" y="242430"/>
                </a:lnTo>
                <a:lnTo>
                  <a:pt x="1945482" y="246934"/>
                </a:lnTo>
                <a:lnTo>
                  <a:pt x="1944159" y="251173"/>
                </a:lnTo>
                <a:lnTo>
                  <a:pt x="1942837" y="255677"/>
                </a:lnTo>
                <a:lnTo>
                  <a:pt x="1940985" y="259916"/>
                </a:lnTo>
                <a:lnTo>
                  <a:pt x="1938604" y="263890"/>
                </a:lnTo>
                <a:lnTo>
                  <a:pt x="1935695" y="267864"/>
                </a:lnTo>
                <a:lnTo>
                  <a:pt x="1932521" y="271044"/>
                </a:lnTo>
                <a:lnTo>
                  <a:pt x="1064661" y="1140336"/>
                </a:lnTo>
                <a:lnTo>
                  <a:pt x="1061222" y="1143515"/>
                </a:lnTo>
                <a:lnTo>
                  <a:pt x="1057255" y="1146430"/>
                </a:lnTo>
                <a:lnTo>
                  <a:pt x="1053287" y="1148814"/>
                </a:lnTo>
                <a:lnTo>
                  <a:pt x="1049055" y="1150934"/>
                </a:lnTo>
                <a:lnTo>
                  <a:pt x="1044558" y="1152259"/>
                </a:lnTo>
                <a:lnTo>
                  <a:pt x="1040326" y="1153318"/>
                </a:lnTo>
                <a:lnTo>
                  <a:pt x="1035829" y="1153848"/>
                </a:lnTo>
                <a:lnTo>
                  <a:pt x="1031597" y="1154113"/>
                </a:lnTo>
                <a:lnTo>
                  <a:pt x="1026571" y="1153848"/>
                </a:lnTo>
                <a:lnTo>
                  <a:pt x="1022075" y="1153318"/>
                </a:lnTo>
                <a:lnTo>
                  <a:pt x="1018107" y="1152259"/>
                </a:lnTo>
                <a:lnTo>
                  <a:pt x="1013610" y="1150934"/>
                </a:lnTo>
                <a:lnTo>
                  <a:pt x="1009378" y="1148814"/>
                </a:lnTo>
                <a:lnTo>
                  <a:pt x="1005411" y="1146430"/>
                </a:lnTo>
                <a:lnTo>
                  <a:pt x="1001443" y="1143515"/>
                </a:lnTo>
                <a:lnTo>
                  <a:pt x="998004" y="1140336"/>
                </a:lnTo>
                <a:lnTo>
                  <a:pt x="994566" y="1136892"/>
                </a:lnTo>
                <a:lnTo>
                  <a:pt x="991921" y="1132917"/>
                </a:lnTo>
                <a:lnTo>
                  <a:pt x="989540" y="1128943"/>
                </a:lnTo>
                <a:lnTo>
                  <a:pt x="987688" y="1124704"/>
                </a:lnTo>
                <a:lnTo>
                  <a:pt x="986101" y="1120465"/>
                </a:lnTo>
                <a:lnTo>
                  <a:pt x="985043" y="1115961"/>
                </a:lnTo>
                <a:lnTo>
                  <a:pt x="984250" y="1111457"/>
                </a:lnTo>
                <a:lnTo>
                  <a:pt x="984250" y="1106953"/>
                </a:lnTo>
                <a:lnTo>
                  <a:pt x="984250" y="1102448"/>
                </a:lnTo>
                <a:lnTo>
                  <a:pt x="985043" y="1097944"/>
                </a:lnTo>
                <a:lnTo>
                  <a:pt x="986101" y="1093440"/>
                </a:lnTo>
                <a:lnTo>
                  <a:pt x="987688" y="1089201"/>
                </a:lnTo>
                <a:lnTo>
                  <a:pt x="989540" y="1084962"/>
                </a:lnTo>
                <a:lnTo>
                  <a:pt x="991921" y="1080723"/>
                </a:lnTo>
                <a:lnTo>
                  <a:pt x="994566" y="1077278"/>
                </a:lnTo>
                <a:lnTo>
                  <a:pt x="998004" y="1073569"/>
                </a:lnTo>
                <a:lnTo>
                  <a:pt x="1865599" y="204542"/>
                </a:lnTo>
                <a:lnTo>
                  <a:pt x="1869303" y="201098"/>
                </a:lnTo>
                <a:lnTo>
                  <a:pt x="1873270" y="198183"/>
                </a:lnTo>
                <a:lnTo>
                  <a:pt x="1877238" y="196064"/>
                </a:lnTo>
                <a:lnTo>
                  <a:pt x="1881470" y="194209"/>
                </a:lnTo>
                <a:lnTo>
                  <a:pt x="1885438" y="192355"/>
                </a:lnTo>
                <a:lnTo>
                  <a:pt x="1889934" y="191560"/>
                </a:lnTo>
                <a:lnTo>
                  <a:pt x="1894431" y="190765"/>
                </a:lnTo>
                <a:lnTo>
                  <a:pt x="1898928" y="190500"/>
                </a:lnTo>
                <a:close/>
                <a:moveTo>
                  <a:pt x="1813227" y="0"/>
                </a:moveTo>
                <a:lnTo>
                  <a:pt x="1855787" y="150615"/>
                </a:lnTo>
                <a:lnTo>
                  <a:pt x="1602807" y="403225"/>
                </a:lnTo>
                <a:lnTo>
                  <a:pt x="1560512" y="252610"/>
                </a:lnTo>
                <a:lnTo>
                  <a:pt x="1813227" y="0"/>
                </a:lnTo>
                <a:close/>
              </a:path>
            </a:pathLst>
          </a:custGeom>
          <a:solidFill>
            <a:srgbClr val="01A991"/>
          </a:solidFill>
          <a:ln w="9525" cmpd="sng">
            <a:solidFill>
              <a:srgbClr val="01A991"/>
            </a:solidFill>
            <a:bevel/>
          </a:ln>
        </p:spPr>
        <p:txBody>
          <a:bodyPr anchor="ctr"/>
          <a:lstStyle/>
          <a:p>
            <a:endParaRPr lang="zh-CN" altLang="en-US"/>
          </a:p>
        </p:txBody>
      </p:sp>
      <p:sp>
        <p:nvSpPr>
          <p:cNvPr id="11" name="KSO_Shape"/>
          <p:cNvSpPr>
            <a:spLocks noChangeArrowheads="1"/>
          </p:cNvSpPr>
          <p:nvPr/>
        </p:nvSpPr>
        <p:spPr bwMode="auto">
          <a:xfrm rot="5400000">
            <a:off x="4062192" y="2289701"/>
            <a:ext cx="473060" cy="466051"/>
          </a:xfrm>
          <a:custGeom>
            <a:avLst/>
            <a:gdLst>
              <a:gd name="T0" fmla="*/ 23 w 2344738"/>
              <a:gd name="T1" fmla="*/ 63 h 2484437"/>
              <a:gd name="T2" fmla="*/ 30 w 2344738"/>
              <a:gd name="T3" fmla="*/ 57 h 2484437"/>
              <a:gd name="T4" fmla="*/ 48 w 2344738"/>
              <a:gd name="T5" fmla="*/ 50 h 2484437"/>
              <a:gd name="T6" fmla="*/ 52 w 2344738"/>
              <a:gd name="T7" fmla="*/ 57 h 2484437"/>
              <a:gd name="T8" fmla="*/ 57 w 2344738"/>
              <a:gd name="T9" fmla="*/ 53 h 2484437"/>
              <a:gd name="T10" fmla="*/ 15 w 2344738"/>
              <a:gd name="T11" fmla="*/ 45 h 2484437"/>
              <a:gd name="T12" fmla="*/ 24 w 2344738"/>
              <a:gd name="T13" fmla="*/ 52 h 2484437"/>
              <a:gd name="T14" fmla="*/ 24 w 2344738"/>
              <a:gd name="T15" fmla="*/ 47 h 2484437"/>
              <a:gd name="T16" fmla="*/ 30 w 2344738"/>
              <a:gd name="T17" fmla="*/ 47 h 2484437"/>
              <a:gd name="T18" fmla="*/ 36 w 2344738"/>
              <a:gd name="T19" fmla="*/ 52 h 2484437"/>
              <a:gd name="T20" fmla="*/ 48 w 2344738"/>
              <a:gd name="T21" fmla="*/ 45 h 2484437"/>
              <a:gd name="T22" fmla="*/ 42 w 2344738"/>
              <a:gd name="T23" fmla="*/ 46 h 2484437"/>
              <a:gd name="T24" fmla="*/ 38 w 2344738"/>
              <a:gd name="T25" fmla="*/ 44 h 2484437"/>
              <a:gd name="T26" fmla="*/ 4 w 2344738"/>
              <a:gd name="T27" fmla="*/ 41 h 2484437"/>
              <a:gd name="T28" fmla="*/ 3 w 2344738"/>
              <a:gd name="T29" fmla="*/ 48 h 2484437"/>
              <a:gd name="T30" fmla="*/ 9 w 2344738"/>
              <a:gd name="T31" fmla="*/ 42 h 2484437"/>
              <a:gd name="T32" fmla="*/ 23 w 2344738"/>
              <a:gd name="T33" fmla="*/ 37 h 2484437"/>
              <a:gd name="T34" fmla="*/ 17 w 2344738"/>
              <a:gd name="T35" fmla="*/ 43 h 2484437"/>
              <a:gd name="T36" fmla="*/ 12 w 2344738"/>
              <a:gd name="T37" fmla="*/ 33 h 2484437"/>
              <a:gd name="T38" fmla="*/ 11 w 2344738"/>
              <a:gd name="T39" fmla="*/ 29 h 2484437"/>
              <a:gd name="T40" fmla="*/ 33 w 2344738"/>
              <a:gd name="T41" fmla="*/ 39 h 2484437"/>
              <a:gd name="T42" fmla="*/ 42 w 2344738"/>
              <a:gd name="T43" fmla="*/ 40 h 2484437"/>
              <a:gd name="T44" fmla="*/ 46 w 2344738"/>
              <a:gd name="T45" fmla="*/ 43 h 2484437"/>
              <a:gd name="T46" fmla="*/ 52 w 2344738"/>
              <a:gd name="T47" fmla="*/ 35 h 2484437"/>
              <a:gd name="T48" fmla="*/ 25 w 2344738"/>
              <a:gd name="T49" fmla="*/ 32 h 2484437"/>
              <a:gd name="T50" fmla="*/ 41 w 2344738"/>
              <a:gd name="T51" fmla="*/ 19 h 2484437"/>
              <a:gd name="T52" fmla="*/ 32 w 2344738"/>
              <a:gd name="T53" fmla="*/ 38 h 2484437"/>
              <a:gd name="T54" fmla="*/ 48 w 2344738"/>
              <a:gd name="T55" fmla="*/ 20 h 2484437"/>
              <a:gd name="T56" fmla="*/ 18 w 2344738"/>
              <a:gd name="T57" fmla="*/ 17 h 2484437"/>
              <a:gd name="T58" fmla="*/ 17 w 2344738"/>
              <a:gd name="T59" fmla="*/ 27 h 2484437"/>
              <a:gd name="T60" fmla="*/ 49 w 2344738"/>
              <a:gd name="T61" fmla="*/ 16 h 2484437"/>
              <a:gd name="T62" fmla="*/ 57 w 2344738"/>
              <a:gd name="T63" fmla="*/ 18 h 2484437"/>
              <a:gd name="T64" fmla="*/ 55 w 2344738"/>
              <a:gd name="T65" fmla="*/ 14 h 2484437"/>
              <a:gd name="T66" fmla="*/ 7 w 2344738"/>
              <a:gd name="T67" fmla="*/ 15 h 2484437"/>
              <a:gd name="T68" fmla="*/ 7 w 2344738"/>
              <a:gd name="T69" fmla="*/ 20 h 2484437"/>
              <a:gd name="T70" fmla="*/ 14 w 2344738"/>
              <a:gd name="T71" fmla="*/ 16 h 2484437"/>
              <a:gd name="T72" fmla="*/ 24 w 2344738"/>
              <a:gd name="T73" fmla="*/ 15 h 2484437"/>
              <a:gd name="T74" fmla="*/ 32 w 2344738"/>
              <a:gd name="T75" fmla="*/ 12 h 2484437"/>
              <a:gd name="T76" fmla="*/ 35 w 2344738"/>
              <a:gd name="T77" fmla="*/ 19 h 2484437"/>
              <a:gd name="T78" fmla="*/ 42 w 2344738"/>
              <a:gd name="T79" fmla="*/ 15 h 2484437"/>
              <a:gd name="T80" fmla="*/ 27 w 2344738"/>
              <a:gd name="T81" fmla="*/ 3 h 2484437"/>
              <a:gd name="T82" fmla="*/ 30 w 2344738"/>
              <a:gd name="T83" fmla="*/ 8 h 2484437"/>
              <a:gd name="T84" fmla="*/ 29 w 2344738"/>
              <a:gd name="T85" fmla="*/ 2 h 2484437"/>
              <a:gd name="T86" fmla="*/ 35 w 2344738"/>
              <a:gd name="T87" fmla="*/ 5 h 2484437"/>
              <a:gd name="T88" fmla="*/ 50 w 2344738"/>
              <a:gd name="T89" fmla="*/ 12 h 2484437"/>
              <a:gd name="T90" fmla="*/ 58 w 2344738"/>
              <a:gd name="T91" fmla="*/ 11 h 2484437"/>
              <a:gd name="T92" fmla="*/ 61 w 2344738"/>
              <a:gd name="T93" fmla="*/ 15 h 2484437"/>
              <a:gd name="T94" fmla="*/ 58 w 2344738"/>
              <a:gd name="T95" fmla="*/ 19 h 2484437"/>
              <a:gd name="T96" fmla="*/ 56 w 2344738"/>
              <a:gd name="T97" fmla="*/ 33 h 2484437"/>
              <a:gd name="T98" fmla="*/ 57 w 2344738"/>
              <a:gd name="T99" fmla="*/ 49 h 2484437"/>
              <a:gd name="T100" fmla="*/ 57 w 2344738"/>
              <a:gd name="T101" fmla="*/ 57 h 2484437"/>
              <a:gd name="T102" fmla="*/ 46 w 2344738"/>
              <a:gd name="T103" fmla="*/ 58 h 2484437"/>
              <a:gd name="T104" fmla="*/ 29 w 2344738"/>
              <a:gd name="T105" fmla="*/ 62 h 2484437"/>
              <a:gd name="T106" fmla="*/ 22 w 2344738"/>
              <a:gd name="T107" fmla="*/ 65 h 2484437"/>
              <a:gd name="T108" fmla="*/ 18 w 2344738"/>
              <a:gd name="T109" fmla="*/ 54 h 2484437"/>
              <a:gd name="T110" fmla="*/ 4 w 2344738"/>
              <a:gd name="T111" fmla="*/ 50 h 2484437"/>
              <a:gd name="T112" fmla="*/ 0 w 2344738"/>
              <a:gd name="T113" fmla="*/ 45 h 2484437"/>
              <a:gd name="T114" fmla="*/ 7 w 2344738"/>
              <a:gd name="T115" fmla="*/ 33 h 2484437"/>
              <a:gd name="T116" fmla="*/ 4 w 2344738"/>
              <a:gd name="T117" fmla="*/ 21 h 2484437"/>
              <a:gd name="T118" fmla="*/ 1 w 2344738"/>
              <a:gd name="T119" fmla="*/ 18 h 2484437"/>
              <a:gd name="T120" fmla="*/ 4 w 2344738"/>
              <a:gd name="T121" fmla="*/ 14 h 2484437"/>
              <a:gd name="T122" fmla="*/ 15 w 2344738"/>
              <a:gd name="T123" fmla="*/ 13 h 2484437"/>
              <a:gd name="T124" fmla="*/ 24 w 2344738"/>
              <a:gd name="T125" fmla="*/ 4 h 248443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44738"/>
              <a:gd name="T190" fmla="*/ 0 h 2484437"/>
              <a:gd name="T191" fmla="*/ 2344738 w 2344738"/>
              <a:gd name="T192" fmla="*/ 2484437 h 248443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44738" h="2484437">
                <a:moveTo>
                  <a:pt x="756092" y="2055731"/>
                </a:moveTo>
                <a:lnTo>
                  <a:pt x="756568" y="2065020"/>
                </a:lnTo>
                <a:lnTo>
                  <a:pt x="759424" y="2100897"/>
                </a:lnTo>
                <a:lnTo>
                  <a:pt x="761011" y="2118360"/>
                </a:lnTo>
                <a:lnTo>
                  <a:pt x="762915" y="2135187"/>
                </a:lnTo>
                <a:lnTo>
                  <a:pt x="765136" y="2151697"/>
                </a:lnTo>
                <a:lnTo>
                  <a:pt x="767675" y="2167255"/>
                </a:lnTo>
                <a:lnTo>
                  <a:pt x="770214" y="2183130"/>
                </a:lnTo>
                <a:lnTo>
                  <a:pt x="773070" y="2198052"/>
                </a:lnTo>
                <a:lnTo>
                  <a:pt x="775609" y="2212975"/>
                </a:lnTo>
                <a:lnTo>
                  <a:pt x="778782" y="2227262"/>
                </a:lnTo>
                <a:lnTo>
                  <a:pt x="781955" y="2241232"/>
                </a:lnTo>
                <a:lnTo>
                  <a:pt x="785129" y="2254250"/>
                </a:lnTo>
                <a:lnTo>
                  <a:pt x="788619" y="2267267"/>
                </a:lnTo>
                <a:lnTo>
                  <a:pt x="792427" y="2279650"/>
                </a:lnTo>
                <a:lnTo>
                  <a:pt x="796553" y="2291397"/>
                </a:lnTo>
                <a:lnTo>
                  <a:pt x="800678" y="2303145"/>
                </a:lnTo>
                <a:lnTo>
                  <a:pt x="804486" y="2314257"/>
                </a:lnTo>
                <a:lnTo>
                  <a:pt x="808929" y="2324735"/>
                </a:lnTo>
                <a:lnTo>
                  <a:pt x="813372" y="2334577"/>
                </a:lnTo>
                <a:lnTo>
                  <a:pt x="817815" y="2343785"/>
                </a:lnTo>
                <a:lnTo>
                  <a:pt x="822892" y="2352992"/>
                </a:lnTo>
                <a:lnTo>
                  <a:pt x="827969" y="2361247"/>
                </a:lnTo>
                <a:lnTo>
                  <a:pt x="833047" y="2369185"/>
                </a:lnTo>
                <a:lnTo>
                  <a:pt x="837807" y="2376487"/>
                </a:lnTo>
                <a:lnTo>
                  <a:pt x="843202" y="2383472"/>
                </a:lnTo>
                <a:lnTo>
                  <a:pt x="848596" y="2389505"/>
                </a:lnTo>
                <a:lnTo>
                  <a:pt x="854309" y="2395220"/>
                </a:lnTo>
                <a:lnTo>
                  <a:pt x="860021" y="2400617"/>
                </a:lnTo>
                <a:lnTo>
                  <a:pt x="866050" y="2405380"/>
                </a:lnTo>
                <a:lnTo>
                  <a:pt x="871762" y="2409190"/>
                </a:lnTo>
                <a:lnTo>
                  <a:pt x="877792" y="2412682"/>
                </a:lnTo>
                <a:lnTo>
                  <a:pt x="884138" y="2415540"/>
                </a:lnTo>
                <a:lnTo>
                  <a:pt x="890485" y="2417445"/>
                </a:lnTo>
                <a:lnTo>
                  <a:pt x="896515" y="2419350"/>
                </a:lnTo>
                <a:lnTo>
                  <a:pt x="904765" y="2420620"/>
                </a:lnTo>
                <a:lnTo>
                  <a:pt x="913334" y="2420937"/>
                </a:lnTo>
                <a:lnTo>
                  <a:pt x="921584" y="2420620"/>
                </a:lnTo>
                <a:lnTo>
                  <a:pt x="930470" y="2419032"/>
                </a:lnTo>
                <a:lnTo>
                  <a:pt x="939355" y="2417127"/>
                </a:lnTo>
                <a:lnTo>
                  <a:pt x="948241" y="2413635"/>
                </a:lnTo>
                <a:lnTo>
                  <a:pt x="957444" y="2409825"/>
                </a:lnTo>
                <a:lnTo>
                  <a:pt x="966964" y="2405380"/>
                </a:lnTo>
                <a:lnTo>
                  <a:pt x="976484" y="2399665"/>
                </a:lnTo>
                <a:lnTo>
                  <a:pt x="986004" y="2392997"/>
                </a:lnTo>
                <a:lnTo>
                  <a:pt x="996159" y="2386012"/>
                </a:lnTo>
                <a:lnTo>
                  <a:pt x="1005997" y="2378075"/>
                </a:lnTo>
                <a:lnTo>
                  <a:pt x="1016151" y="2368867"/>
                </a:lnTo>
                <a:lnTo>
                  <a:pt x="1026624" y="2359025"/>
                </a:lnTo>
                <a:lnTo>
                  <a:pt x="1036778" y="2348865"/>
                </a:lnTo>
                <a:lnTo>
                  <a:pt x="1047251" y="2337752"/>
                </a:lnTo>
                <a:lnTo>
                  <a:pt x="1057723" y="2325687"/>
                </a:lnTo>
                <a:lnTo>
                  <a:pt x="1067878" y="2312987"/>
                </a:lnTo>
                <a:lnTo>
                  <a:pt x="1078667" y="2299652"/>
                </a:lnTo>
                <a:lnTo>
                  <a:pt x="1089457" y="2285365"/>
                </a:lnTo>
                <a:lnTo>
                  <a:pt x="1100246" y="2270442"/>
                </a:lnTo>
                <a:lnTo>
                  <a:pt x="1111036" y="2254567"/>
                </a:lnTo>
                <a:lnTo>
                  <a:pt x="1121825" y="2238057"/>
                </a:lnTo>
                <a:lnTo>
                  <a:pt x="1132615" y="2221230"/>
                </a:lnTo>
                <a:lnTo>
                  <a:pt x="1143404" y="2203450"/>
                </a:lnTo>
                <a:lnTo>
                  <a:pt x="1153877" y="2185035"/>
                </a:lnTo>
                <a:lnTo>
                  <a:pt x="1162059" y="2170588"/>
                </a:lnTo>
                <a:lnTo>
                  <a:pt x="1158106" y="2170430"/>
                </a:lnTo>
                <a:lnTo>
                  <a:pt x="1134306" y="2168842"/>
                </a:lnTo>
                <a:lnTo>
                  <a:pt x="1110823" y="2166619"/>
                </a:lnTo>
                <a:lnTo>
                  <a:pt x="1087340" y="2164079"/>
                </a:lnTo>
                <a:lnTo>
                  <a:pt x="1063857" y="2160903"/>
                </a:lnTo>
                <a:lnTo>
                  <a:pt x="1041326" y="2157093"/>
                </a:lnTo>
                <a:lnTo>
                  <a:pt x="1018160" y="2152647"/>
                </a:lnTo>
                <a:lnTo>
                  <a:pt x="995629" y="2147884"/>
                </a:lnTo>
                <a:lnTo>
                  <a:pt x="973415" y="2142485"/>
                </a:lnTo>
                <a:lnTo>
                  <a:pt x="951519" y="2136134"/>
                </a:lnTo>
                <a:lnTo>
                  <a:pt x="928988" y="2129783"/>
                </a:lnTo>
                <a:lnTo>
                  <a:pt x="907727" y="2122797"/>
                </a:lnTo>
                <a:lnTo>
                  <a:pt x="886148" y="2115176"/>
                </a:lnTo>
                <a:lnTo>
                  <a:pt x="864886" y="2106919"/>
                </a:lnTo>
                <a:lnTo>
                  <a:pt x="843942" y="2098663"/>
                </a:lnTo>
                <a:lnTo>
                  <a:pt x="822997" y="2089454"/>
                </a:lnTo>
                <a:lnTo>
                  <a:pt x="802688" y="2079609"/>
                </a:lnTo>
                <a:lnTo>
                  <a:pt x="782378" y="2069765"/>
                </a:lnTo>
                <a:lnTo>
                  <a:pt x="762386" y="2059286"/>
                </a:lnTo>
                <a:lnTo>
                  <a:pt x="756092" y="2055731"/>
                </a:lnTo>
                <a:close/>
                <a:moveTo>
                  <a:pt x="1982350" y="1752593"/>
                </a:moveTo>
                <a:lnTo>
                  <a:pt x="1976519" y="1761420"/>
                </a:lnTo>
                <a:lnTo>
                  <a:pt x="1963826" y="1779838"/>
                </a:lnTo>
                <a:lnTo>
                  <a:pt x="1950498" y="1797939"/>
                </a:lnTo>
                <a:lnTo>
                  <a:pt x="1937169" y="1815722"/>
                </a:lnTo>
                <a:lnTo>
                  <a:pt x="1923207" y="1832870"/>
                </a:lnTo>
                <a:lnTo>
                  <a:pt x="1908609" y="1850335"/>
                </a:lnTo>
                <a:lnTo>
                  <a:pt x="1893694" y="1866848"/>
                </a:lnTo>
                <a:lnTo>
                  <a:pt x="1878779" y="1883043"/>
                </a:lnTo>
                <a:lnTo>
                  <a:pt x="1862912" y="1899239"/>
                </a:lnTo>
                <a:lnTo>
                  <a:pt x="1847045" y="1914799"/>
                </a:lnTo>
                <a:lnTo>
                  <a:pt x="1830544" y="1929724"/>
                </a:lnTo>
                <a:lnTo>
                  <a:pt x="1814043" y="1944966"/>
                </a:lnTo>
                <a:lnTo>
                  <a:pt x="1796906" y="1958939"/>
                </a:lnTo>
                <a:lnTo>
                  <a:pt x="1779453" y="1973229"/>
                </a:lnTo>
                <a:lnTo>
                  <a:pt x="1761999" y="1986884"/>
                </a:lnTo>
                <a:lnTo>
                  <a:pt x="1743911" y="1999903"/>
                </a:lnTo>
                <a:lnTo>
                  <a:pt x="1725505" y="2012923"/>
                </a:lnTo>
                <a:lnTo>
                  <a:pt x="1706465" y="2025308"/>
                </a:lnTo>
                <a:lnTo>
                  <a:pt x="1687742" y="2036740"/>
                </a:lnTo>
                <a:lnTo>
                  <a:pt x="1668385" y="2048172"/>
                </a:lnTo>
                <a:lnTo>
                  <a:pt x="1649027" y="2059286"/>
                </a:lnTo>
                <a:lnTo>
                  <a:pt x="1629035" y="2069765"/>
                </a:lnTo>
                <a:lnTo>
                  <a:pt x="1608725" y="2079609"/>
                </a:lnTo>
                <a:lnTo>
                  <a:pt x="1604716" y="2081523"/>
                </a:lnTo>
                <a:lnTo>
                  <a:pt x="1636599" y="2093237"/>
                </a:lnTo>
                <a:lnTo>
                  <a:pt x="1675639" y="2106893"/>
                </a:lnTo>
                <a:lnTo>
                  <a:pt x="1714043" y="2119279"/>
                </a:lnTo>
                <a:lnTo>
                  <a:pt x="1751496" y="2130395"/>
                </a:lnTo>
                <a:lnTo>
                  <a:pt x="1787679" y="2140558"/>
                </a:lnTo>
                <a:lnTo>
                  <a:pt x="1822275" y="2149450"/>
                </a:lnTo>
                <a:lnTo>
                  <a:pt x="1839096" y="2153261"/>
                </a:lnTo>
                <a:lnTo>
                  <a:pt x="1855918" y="2156755"/>
                </a:lnTo>
                <a:lnTo>
                  <a:pt x="1872105" y="2159613"/>
                </a:lnTo>
                <a:lnTo>
                  <a:pt x="1887975" y="2162789"/>
                </a:lnTo>
                <a:lnTo>
                  <a:pt x="1903527" y="2165329"/>
                </a:lnTo>
                <a:lnTo>
                  <a:pt x="1919079" y="2167870"/>
                </a:lnTo>
                <a:lnTo>
                  <a:pt x="1933679" y="2169776"/>
                </a:lnTo>
                <a:lnTo>
                  <a:pt x="1948280" y="2171364"/>
                </a:lnTo>
                <a:lnTo>
                  <a:pt x="1962245" y="2172634"/>
                </a:lnTo>
                <a:lnTo>
                  <a:pt x="1975893" y="2173587"/>
                </a:lnTo>
                <a:lnTo>
                  <a:pt x="1989223" y="2174222"/>
                </a:lnTo>
                <a:lnTo>
                  <a:pt x="2002237" y="2175175"/>
                </a:lnTo>
                <a:lnTo>
                  <a:pt x="2014615" y="2175175"/>
                </a:lnTo>
                <a:lnTo>
                  <a:pt x="2026993" y="2175175"/>
                </a:lnTo>
                <a:lnTo>
                  <a:pt x="2038737" y="2174222"/>
                </a:lnTo>
                <a:lnTo>
                  <a:pt x="2049845" y="2173587"/>
                </a:lnTo>
                <a:lnTo>
                  <a:pt x="2060637" y="2172634"/>
                </a:lnTo>
                <a:lnTo>
                  <a:pt x="2071111" y="2171364"/>
                </a:lnTo>
                <a:lnTo>
                  <a:pt x="2080950" y="2169776"/>
                </a:lnTo>
                <a:lnTo>
                  <a:pt x="2090789" y="2167870"/>
                </a:lnTo>
                <a:lnTo>
                  <a:pt x="2099994" y="2165329"/>
                </a:lnTo>
                <a:lnTo>
                  <a:pt x="2108246" y="2162789"/>
                </a:lnTo>
                <a:lnTo>
                  <a:pt x="2116815" y="2159930"/>
                </a:lnTo>
                <a:lnTo>
                  <a:pt x="2124433" y="2156755"/>
                </a:lnTo>
                <a:lnTo>
                  <a:pt x="2131415" y="2153261"/>
                </a:lnTo>
                <a:lnTo>
                  <a:pt x="2138398" y="2149768"/>
                </a:lnTo>
                <a:lnTo>
                  <a:pt x="2144429" y="2145321"/>
                </a:lnTo>
                <a:lnTo>
                  <a:pt x="2150142" y="2141193"/>
                </a:lnTo>
                <a:lnTo>
                  <a:pt x="2155537" y="2136747"/>
                </a:lnTo>
                <a:lnTo>
                  <a:pt x="2160298" y="2131665"/>
                </a:lnTo>
                <a:lnTo>
                  <a:pt x="2164425" y="2126266"/>
                </a:lnTo>
                <a:lnTo>
                  <a:pt x="2167916" y="2120867"/>
                </a:lnTo>
                <a:lnTo>
                  <a:pt x="2171725" y="2113563"/>
                </a:lnTo>
                <a:lnTo>
                  <a:pt x="2174899" y="2105941"/>
                </a:lnTo>
                <a:lnTo>
                  <a:pt x="2177120" y="2097683"/>
                </a:lnTo>
                <a:lnTo>
                  <a:pt x="2178707" y="2089109"/>
                </a:lnTo>
                <a:lnTo>
                  <a:pt x="2179025" y="2079581"/>
                </a:lnTo>
                <a:lnTo>
                  <a:pt x="2179025" y="2070053"/>
                </a:lnTo>
                <a:lnTo>
                  <a:pt x="2178390" y="2060208"/>
                </a:lnTo>
                <a:lnTo>
                  <a:pt x="2176803" y="2049728"/>
                </a:lnTo>
                <a:lnTo>
                  <a:pt x="2174899" y="2038930"/>
                </a:lnTo>
                <a:lnTo>
                  <a:pt x="2171725" y="2027497"/>
                </a:lnTo>
                <a:lnTo>
                  <a:pt x="2167916" y="2016064"/>
                </a:lnTo>
                <a:lnTo>
                  <a:pt x="2163790" y="2003996"/>
                </a:lnTo>
                <a:lnTo>
                  <a:pt x="2158394" y="1991292"/>
                </a:lnTo>
                <a:lnTo>
                  <a:pt x="2152681" y="1978589"/>
                </a:lnTo>
                <a:lnTo>
                  <a:pt x="2146016" y="1965568"/>
                </a:lnTo>
                <a:lnTo>
                  <a:pt x="2138716" y="1952229"/>
                </a:lnTo>
                <a:lnTo>
                  <a:pt x="2130781" y="1938255"/>
                </a:lnTo>
                <a:lnTo>
                  <a:pt x="2121894" y="1924281"/>
                </a:lnTo>
                <a:lnTo>
                  <a:pt x="2112689" y="1909672"/>
                </a:lnTo>
                <a:lnTo>
                  <a:pt x="2102533" y="1895063"/>
                </a:lnTo>
                <a:lnTo>
                  <a:pt x="2091741" y="1880137"/>
                </a:lnTo>
                <a:lnTo>
                  <a:pt x="2080315" y="1865210"/>
                </a:lnTo>
                <a:lnTo>
                  <a:pt x="2068572" y="1849331"/>
                </a:lnTo>
                <a:lnTo>
                  <a:pt x="2055241" y="1834087"/>
                </a:lnTo>
                <a:lnTo>
                  <a:pt x="2042228" y="1817890"/>
                </a:lnTo>
                <a:lnTo>
                  <a:pt x="2027945" y="1801693"/>
                </a:lnTo>
                <a:lnTo>
                  <a:pt x="2013345" y="1785814"/>
                </a:lnTo>
                <a:lnTo>
                  <a:pt x="1998110" y="1768982"/>
                </a:lnTo>
                <a:lnTo>
                  <a:pt x="1982350" y="1752593"/>
                </a:lnTo>
                <a:close/>
                <a:moveTo>
                  <a:pt x="704690" y="1683845"/>
                </a:moveTo>
                <a:lnTo>
                  <a:pt x="688658" y="1685924"/>
                </a:lnTo>
                <a:lnTo>
                  <a:pt x="671195" y="1688464"/>
                </a:lnTo>
                <a:lnTo>
                  <a:pt x="654368" y="1690052"/>
                </a:lnTo>
                <a:lnTo>
                  <a:pt x="638175" y="1691323"/>
                </a:lnTo>
                <a:lnTo>
                  <a:pt x="621983" y="1692593"/>
                </a:lnTo>
                <a:lnTo>
                  <a:pt x="606425" y="1693228"/>
                </a:lnTo>
                <a:lnTo>
                  <a:pt x="590550" y="1693863"/>
                </a:lnTo>
                <a:lnTo>
                  <a:pt x="575628" y="1693228"/>
                </a:lnTo>
                <a:lnTo>
                  <a:pt x="564912" y="1692995"/>
                </a:lnTo>
                <a:lnTo>
                  <a:pt x="566650" y="1695450"/>
                </a:lnTo>
                <a:lnTo>
                  <a:pt x="577756" y="1710690"/>
                </a:lnTo>
                <a:lnTo>
                  <a:pt x="589179" y="1725295"/>
                </a:lnTo>
                <a:lnTo>
                  <a:pt x="601236" y="1740535"/>
                </a:lnTo>
                <a:lnTo>
                  <a:pt x="612977" y="1754505"/>
                </a:lnTo>
                <a:lnTo>
                  <a:pt x="625669" y="1768793"/>
                </a:lnTo>
                <a:lnTo>
                  <a:pt x="638361" y="1782445"/>
                </a:lnTo>
                <a:lnTo>
                  <a:pt x="651371" y="1796098"/>
                </a:lnTo>
                <a:lnTo>
                  <a:pt x="665015" y="1809115"/>
                </a:lnTo>
                <a:lnTo>
                  <a:pt x="678659" y="1821815"/>
                </a:lnTo>
                <a:lnTo>
                  <a:pt x="692323" y="1833968"/>
                </a:lnTo>
                <a:lnTo>
                  <a:pt x="692466" y="1831022"/>
                </a:lnTo>
                <a:lnTo>
                  <a:pt x="695322" y="1784985"/>
                </a:lnTo>
                <a:lnTo>
                  <a:pt x="699130" y="1737995"/>
                </a:lnTo>
                <a:lnTo>
                  <a:pt x="703890" y="1691005"/>
                </a:lnTo>
                <a:lnTo>
                  <a:pt x="704690" y="1683845"/>
                </a:lnTo>
                <a:close/>
                <a:moveTo>
                  <a:pt x="769029" y="1673012"/>
                </a:moveTo>
                <a:lnTo>
                  <a:pt x="768310" y="1678622"/>
                </a:lnTo>
                <a:lnTo>
                  <a:pt x="763232" y="1726565"/>
                </a:lnTo>
                <a:lnTo>
                  <a:pt x="759424" y="1773555"/>
                </a:lnTo>
                <a:lnTo>
                  <a:pt x="756568" y="1819275"/>
                </a:lnTo>
                <a:lnTo>
                  <a:pt x="754029" y="1863725"/>
                </a:lnTo>
                <a:lnTo>
                  <a:pt x="753619" y="1882342"/>
                </a:lnTo>
                <a:lnTo>
                  <a:pt x="767505" y="1891983"/>
                </a:lnTo>
                <a:lnTo>
                  <a:pt x="783053" y="1902143"/>
                </a:lnTo>
                <a:lnTo>
                  <a:pt x="799236" y="1912303"/>
                </a:lnTo>
                <a:lnTo>
                  <a:pt x="815419" y="1921828"/>
                </a:lnTo>
                <a:lnTo>
                  <a:pt x="831919" y="1931035"/>
                </a:lnTo>
                <a:lnTo>
                  <a:pt x="848736" y="1939925"/>
                </a:lnTo>
                <a:lnTo>
                  <a:pt x="865870" y="1948498"/>
                </a:lnTo>
                <a:lnTo>
                  <a:pt x="883005" y="1956435"/>
                </a:lnTo>
                <a:lnTo>
                  <a:pt x="900774" y="1964055"/>
                </a:lnTo>
                <a:lnTo>
                  <a:pt x="918226" y="1971358"/>
                </a:lnTo>
                <a:lnTo>
                  <a:pt x="935995" y="1978025"/>
                </a:lnTo>
                <a:lnTo>
                  <a:pt x="954399" y="1984375"/>
                </a:lnTo>
                <a:lnTo>
                  <a:pt x="972486" y="1990090"/>
                </a:lnTo>
                <a:lnTo>
                  <a:pt x="990889" y="1996123"/>
                </a:lnTo>
                <a:lnTo>
                  <a:pt x="1009928" y="2000885"/>
                </a:lnTo>
                <a:lnTo>
                  <a:pt x="1028649" y="2005648"/>
                </a:lnTo>
                <a:lnTo>
                  <a:pt x="1047687" y="2009775"/>
                </a:lnTo>
                <a:lnTo>
                  <a:pt x="1067043" y="2013268"/>
                </a:lnTo>
                <a:lnTo>
                  <a:pt x="1086082" y="2016760"/>
                </a:lnTo>
                <a:lnTo>
                  <a:pt x="1105755" y="2019300"/>
                </a:lnTo>
                <a:lnTo>
                  <a:pt x="1125428" y="2021840"/>
                </a:lnTo>
                <a:lnTo>
                  <a:pt x="1145418" y="2023428"/>
                </a:lnTo>
                <a:lnTo>
                  <a:pt x="1165409" y="2024380"/>
                </a:lnTo>
                <a:lnTo>
                  <a:pt x="1185399" y="2025333"/>
                </a:lnTo>
                <a:lnTo>
                  <a:pt x="1205707" y="2025650"/>
                </a:lnTo>
                <a:lnTo>
                  <a:pt x="1226014" y="2025333"/>
                </a:lnTo>
                <a:lnTo>
                  <a:pt x="1246005" y="2024380"/>
                </a:lnTo>
                <a:lnTo>
                  <a:pt x="1265995" y="2023428"/>
                </a:lnTo>
                <a:lnTo>
                  <a:pt x="1285985" y="2021840"/>
                </a:lnTo>
                <a:lnTo>
                  <a:pt x="1305658" y="2019300"/>
                </a:lnTo>
                <a:lnTo>
                  <a:pt x="1309126" y="2018845"/>
                </a:lnTo>
                <a:lnTo>
                  <a:pt x="1285562" y="2006536"/>
                </a:lnTo>
                <a:lnTo>
                  <a:pt x="1242397" y="1983988"/>
                </a:lnTo>
                <a:lnTo>
                  <a:pt x="1199231" y="1960486"/>
                </a:lnTo>
                <a:lnTo>
                  <a:pt x="1156701" y="1936350"/>
                </a:lnTo>
                <a:lnTo>
                  <a:pt x="1114487" y="1911260"/>
                </a:lnTo>
                <a:lnTo>
                  <a:pt x="1074178" y="1886806"/>
                </a:lnTo>
                <a:lnTo>
                  <a:pt x="1033869" y="1861717"/>
                </a:lnTo>
                <a:lnTo>
                  <a:pt x="994195" y="1835992"/>
                </a:lnTo>
                <a:lnTo>
                  <a:pt x="955156" y="1809633"/>
                </a:lnTo>
                <a:lnTo>
                  <a:pt x="916117" y="1782955"/>
                </a:lnTo>
                <a:lnTo>
                  <a:pt x="877712" y="1755643"/>
                </a:lnTo>
                <a:lnTo>
                  <a:pt x="840577" y="1728013"/>
                </a:lnTo>
                <a:lnTo>
                  <a:pt x="803759" y="1700383"/>
                </a:lnTo>
                <a:lnTo>
                  <a:pt x="769029" y="1673012"/>
                </a:lnTo>
                <a:close/>
                <a:moveTo>
                  <a:pt x="1070070" y="1580060"/>
                </a:moveTo>
                <a:lnTo>
                  <a:pt x="1056640" y="1585250"/>
                </a:lnTo>
                <a:lnTo>
                  <a:pt x="1014730" y="1600812"/>
                </a:lnTo>
                <a:lnTo>
                  <a:pt x="973773" y="1615421"/>
                </a:lnTo>
                <a:lnTo>
                  <a:pt x="933450" y="1628441"/>
                </a:lnTo>
                <a:lnTo>
                  <a:pt x="893445" y="1640827"/>
                </a:lnTo>
                <a:lnTo>
                  <a:pt x="873443" y="1646544"/>
                </a:lnTo>
                <a:lnTo>
                  <a:pt x="854393" y="1651942"/>
                </a:lnTo>
                <a:lnTo>
                  <a:pt x="846810" y="1653777"/>
                </a:lnTo>
                <a:lnTo>
                  <a:pt x="858351" y="1662590"/>
                </a:lnTo>
                <a:lnTo>
                  <a:pt x="895169" y="1690855"/>
                </a:lnTo>
                <a:lnTo>
                  <a:pt x="933891" y="1718485"/>
                </a:lnTo>
                <a:lnTo>
                  <a:pt x="973882" y="1746433"/>
                </a:lnTo>
                <a:lnTo>
                  <a:pt x="1014826" y="1774381"/>
                </a:lnTo>
                <a:lnTo>
                  <a:pt x="1057674" y="1802328"/>
                </a:lnTo>
                <a:lnTo>
                  <a:pt x="1101792" y="1829958"/>
                </a:lnTo>
                <a:lnTo>
                  <a:pt x="1146861" y="1857271"/>
                </a:lnTo>
                <a:lnTo>
                  <a:pt x="1194471" y="1885218"/>
                </a:lnTo>
                <a:lnTo>
                  <a:pt x="1229421" y="1905168"/>
                </a:lnTo>
                <a:lnTo>
                  <a:pt x="1229311" y="1905000"/>
                </a:lnTo>
                <a:lnTo>
                  <a:pt x="1219795" y="1889760"/>
                </a:lnTo>
                <a:lnTo>
                  <a:pt x="1209963" y="1874203"/>
                </a:lnTo>
                <a:lnTo>
                  <a:pt x="1200447" y="1858645"/>
                </a:lnTo>
                <a:lnTo>
                  <a:pt x="1191249" y="1842135"/>
                </a:lnTo>
                <a:lnTo>
                  <a:pt x="1182051" y="1825625"/>
                </a:lnTo>
                <a:lnTo>
                  <a:pt x="1172853" y="1808163"/>
                </a:lnTo>
                <a:lnTo>
                  <a:pt x="1163655" y="1791018"/>
                </a:lnTo>
                <a:lnTo>
                  <a:pt x="1154457" y="1772920"/>
                </a:lnTo>
                <a:lnTo>
                  <a:pt x="1145576" y="1754823"/>
                </a:lnTo>
                <a:lnTo>
                  <a:pt x="1136695" y="1736408"/>
                </a:lnTo>
                <a:lnTo>
                  <a:pt x="1119250" y="1698308"/>
                </a:lnTo>
                <a:lnTo>
                  <a:pt x="1102122" y="1658938"/>
                </a:lnTo>
                <a:lnTo>
                  <a:pt x="1085312" y="1619250"/>
                </a:lnTo>
                <a:lnTo>
                  <a:pt x="1070070" y="1580060"/>
                </a:lnTo>
                <a:close/>
                <a:moveTo>
                  <a:pt x="1191479" y="1530183"/>
                </a:moveTo>
                <a:lnTo>
                  <a:pt x="1183323" y="1533802"/>
                </a:lnTo>
                <a:lnTo>
                  <a:pt x="1141095" y="1551904"/>
                </a:lnTo>
                <a:lnTo>
                  <a:pt x="1128914" y="1556814"/>
                </a:lnTo>
                <a:lnTo>
                  <a:pt x="1137012" y="1577658"/>
                </a:lnTo>
                <a:lnTo>
                  <a:pt x="1152871" y="1616393"/>
                </a:lnTo>
                <a:lnTo>
                  <a:pt x="1169047" y="1653858"/>
                </a:lnTo>
                <a:lnTo>
                  <a:pt x="1185223" y="1689418"/>
                </a:lnTo>
                <a:lnTo>
                  <a:pt x="1201716" y="1723708"/>
                </a:lnTo>
                <a:lnTo>
                  <a:pt x="1218209" y="1756410"/>
                </a:lnTo>
                <a:lnTo>
                  <a:pt x="1234703" y="1787525"/>
                </a:lnTo>
                <a:lnTo>
                  <a:pt x="1251196" y="1816735"/>
                </a:lnTo>
                <a:lnTo>
                  <a:pt x="1268006" y="1844675"/>
                </a:lnTo>
                <a:lnTo>
                  <a:pt x="1284500" y="1870710"/>
                </a:lnTo>
                <a:lnTo>
                  <a:pt x="1300993" y="1895158"/>
                </a:lnTo>
                <a:lnTo>
                  <a:pt x="1309557" y="1906905"/>
                </a:lnTo>
                <a:lnTo>
                  <a:pt x="1317486" y="1918018"/>
                </a:lnTo>
                <a:lnTo>
                  <a:pt x="1326050" y="1928495"/>
                </a:lnTo>
                <a:lnTo>
                  <a:pt x="1333979" y="1938973"/>
                </a:lnTo>
                <a:lnTo>
                  <a:pt x="1342226" y="1948815"/>
                </a:lnTo>
                <a:lnTo>
                  <a:pt x="1350473" y="1958023"/>
                </a:lnTo>
                <a:lnTo>
                  <a:pt x="1358719" y="1966913"/>
                </a:lnTo>
                <a:lnTo>
                  <a:pt x="1366331" y="1975485"/>
                </a:lnTo>
                <a:lnTo>
                  <a:pt x="1369346" y="1978503"/>
                </a:lnTo>
                <a:lnTo>
                  <a:pt x="1380463" y="1983988"/>
                </a:lnTo>
                <a:lnTo>
                  <a:pt x="1410560" y="1998615"/>
                </a:lnTo>
                <a:lnTo>
                  <a:pt x="1420523" y="1996123"/>
                </a:lnTo>
                <a:lnTo>
                  <a:pt x="1438927" y="1990090"/>
                </a:lnTo>
                <a:lnTo>
                  <a:pt x="1456697" y="1984375"/>
                </a:lnTo>
                <a:lnTo>
                  <a:pt x="1475418" y="1978025"/>
                </a:lnTo>
                <a:lnTo>
                  <a:pt x="1492869" y="1971358"/>
                </a:lnTo>
                <a:lnTo>
                  <a:pt x="1510639" y="1964055"/>
                </a:lnTo>
                <a:lnTo>
                  <a:pt x="1528408" y="1956435"/>
                </a:lnTo>
                <a:lnTo>
                  <a:pt x="1545543" y="1948498"/>
                </a:lnTo>
                <a:lnTo>
                  <a:pt x="1562360" y="1939925"/>
                </a:lnTo>
                <a:lnTo>
                  <a:pt x="1579494" y="1931035"/>
                </a:lnTo>
                <a:lnTo>
                  <a:pt x="1595994" y="1921828"/>
                </a:lnTo>
                <a:lnTo>
                  <a:pt x="1612177" y="1912303"/>
                </a:lnTo>
                <a:lnTo>
                  <a:pt x="1628042" y="1902143"/>
                </a:lnTo>
                <a:lnTo>
                  <a:pt x="1643908" y="1891983"/>
                </a:lnTo>
                <a:lnTo>
                  <a:pt x="1659139" y="1881188"/>
                </a:lnTo>
                <a:lnTo>
                  <a:pt x="1674687" y="1870075"/>
                </a:lnTo>
                <a:lnTo>
                  <a:pt x="1689600" y="1858328"/>
                </a:lnTo>
                <a:lnTo>
                  <a:pt x="1704196" y="1846580"/>
                </a:lnTo>
                <a:lnTo>
                  <a:pt x="1718475" y="1834515"/>
                </a:lnTo>
                <a:lnTo>
                  <a:pt x="1732754" y="1821815"/>
                </a:lnTo>
                <a:lnTo>
                  <a:pt x="1746398" y="1809115"/>
                </a:lnTo>
                <a:lnTo>
                  <a:pt x="1760042" y="1796098"/>
                </a:lnTo>
                <a:lnTo>
                  <a:pt x="1773052" y="1782445"/>
                </a:lnTo>
                <a:lnTo>
                  <a:pt x="1785744" y="1768793"/>
                </a:lnTo>
                <a:lnTo>
                  <a:pt x="1798436" y="1754505"/>
                </a:lnTo>
                <a:lnTo>
                  <a:pt x="1810177" y="1740535"/>
                </a:lnTo>
                <a:lnTo>
                  <a:pt x="1822234" y="1725295"/>
                </a:lnTo>
                <a:lnTo>
                  <a:pt x="1833657" y="1710690"/>
                </a:lnTo>
                <a:lnTo>
                  <a:pt x="1844763" y="1695450"/>
                </a:lnTo>
                <a:lnTo>
                  <a:pt x="1847759" y="1691218"/>
                </a:lnTo>
                <a:lnTo>
                  <a:pt x="1836392" y="1692275"/>
                </a:lnTo>
                <a:lnTo>
                  <a:pt x="1822102" y="1692910"/>
                </a:lnTo>
                <a:lnTo>
                  <a:pt x="1807177" y="1693228"/>
                </a:lnTo>
                <a:lnTo>
                  <a:pt x="1792252" y="1693863"/>
                </a:lnTo>
                <a:lnTo>
                  <a:pt x="1776692" y="1693228"/>
                </a:lnTo>
                <a:lnTo>
                  <a:pt x="1761132" y="1692593"/>
                </a:lnTo>
                <a:lnTo>
                  <a:pt x="1744937" y="1691323"/>
                </a:lnTo>
                <a:lnTo>
                  <a:pt x="1728424" y="1690052"/>
                </a:lnTo>
                <a:lnTo>
                  <a:pt x="1711276" y="1688464"/>
                </a:lnTo>
                <a:lnTo>
                  <a:pt x="1702865" y="1687195"/>
                </a:lnTo>
                <a:lnTo>
                  <a:pt x="1701800" y="1689328"/>
                </a:lnTo>
                <a:lnTo>
                  <a:pt x="1699260" y="1694733"/>
                </a:lnTo>
                <a:lnTo>
                  <a:pt x="1696085" y="1699501"/>
                </a:lnTo>
                <a:lnTo>
                  <a:pt x="1692910" y="1704906"/>
                </a:lnTo>
                <a:lnTo>
                  <a:pt x="1689100" y="1709992"/>
                </a:lnTo>
                <a:lnTo>
                  <a:pt x="1685607" y="1714760"/>
                </a:lnTo>
                <a:lnTo>
                  <a:pt x="1681480" y="1719211"/>
                </a:lnTo>
                <a:lnTo>
                  <a:pt x="1677670" y="1723344"/>
                </a:lnTo>
                <a:lnTo>
                  <a:pt x="1673225" y="1727794"/>
                </a:lnTo>
                <a:lnTo>
                  <a:pt x="1668462" y="1731927"/>
                </a:lnTo>
                <a:lnTo>
                  <a:pt x="1664017" y="1735424"/>
                </a:lnTo>
                <a:lnTo>
                  <a:pt x="1658937" y="1738921"/>
                </a:lnTo>
                <a:lnTo>
                  <a:pt x="1653857" y="1742418"/>
                </a:lnTo>
                <a:lnTo>
                  <a:pt x="1648460" y="1745279"/>
                </a:lnTo>
                <a:lnTo>
                  <a:pt x="1643062" y="1748140"/>
                </a:lnTo>
                <a:lnTo>
                  <a:pt x="1637347" y="1750683"/>
                </a:lnTo>
                <a:lnTo>
                  <a:pt x="1631632" y="1752591"/>
                </a:lnTo>
                <a:lnTo>
                  <a:pt x="1625917" y="1755134"/>
                </a:lnTo>
                <a:lnTo>
                  <a:pt x="1620202" y="1756723"/>
                </a:lnTo>
                <a:lnTo>
                  <a:pt x="1613852" y="1757995"/>
                </a:lnTo>
                <a:lnTo>
                  <a:pt x="1607502" y="1759267"/>
                </a:lnTo>
                <a:lnTo>
                  <a:pt x="1601152" y="1759902"/>
                </a:lnTo>
                <a:lnTo>
                  <a:pt x="1594802" y="1760538"/>
                </a:lnTo>
                <a:lnTo>
                  <a:pt x="1588452" y="1760538"/>
                </a:lnTo>
                <a:lnTo>
                  <a:pt x="1582102" y="1760538"/>
                </a:lnTo>
                <a:lnTo>
                  <a:pt x="1575435" y="1759902"/>
                </a:lnTo>
                <a:lnTo>
                  <a:pt x="1569402" y="1759267"/>
                </a:lnTo>
                <a:lnTo>
                  <a:pt x="1562735" y="1757995"/>
                </a:lnTo>
                <a:lnTo>
                  <a:pt x="1557020" y="1756723"/>
                </a:lnTo>
                <a:lnTo>
                  <a:pt x="1550987" y="1755134"/>
                </a:lnTo>
                <a:lnTo>
                  <a:pt x="1544955" y="1752591"/>
                </a:lnTo>
                <a:lnTo>
                  <a:pt x="1539240" y="1750683"/>
                </a:lnTo>
                <a:lnTo>
                  <a:pt x="1533525" y="1748140"/>
                </a:lnTo>
                <a:lnTo>
                  <a:pt x="1528127" y="1745279"/>
                </a:lnTo>
                <a:lnTo>
                  <a:pt x="1522730" y="1742418"/>
                </a:lnTo>
                <a:lnTo>
                  <a:pt x="1517967" y="1738921"/>
                </a:lnTo>
                <a:lnTo>
                  <a:pt x="1512887" y="1735424"/>
                </a:lnTo>
                <a:lnTo>
                  <a:pt x="1508125" y="1731927"/>
                </a:lnTo>
                <a:lnTo>
                  <a:pt x="1503680" y="1727794"/>
                </a:lnTo>
                <a:lnTo>
                  <a:pt x="1499235" y="1723344"/>
                </a:lnTo>
                <a:lnTo>
                  <a:pt x="1495107" y="1719211"/>
                </a:lnTo>
                <a:lnTo>
                  <a:pt x="1490980" y="1714760"/>
                </a:lnTo>
                <a:lnTo>
                  <a:pt x="1487487" y="1709992"/>
                </a:lnTo>
                <a:lnTo>
                  <a:pt x="1483677" y="1704906"/>
                </a:lnTo>
                <a:lnTo>
                  <a:pt x="1480502" y="1699501"/>
                </a:lnTo>
                <a:lnTo>
                  <a:pt x="1477327" y="1694733"/>
                </a:lnTo>
                <a:lnTo>
                  <a:pt x="1474787" y="1689328"/>
                </a:lnTo>
                <a:lnTo>
                  <a:pt x="1471930" y="1683606"/>
                </a:lnTo>
                <a:lnTo>
                  <a:pt x="1469707" y="1677566"/>
                </a:lnTo>
                <a:lnTo>
                  <a:pt x="1467802" y="1671844"/>
                </a:lnTo>
                <a:lnTo>
                  <a:pt x="1466215" y="1665804"/>
                </a:lnTo>
                <a:lnTo>
                  <a:pt x="1464627" y="1659446"/>
                </a:lnTo>
                <a:lnTo>
                  <a:pt x="1463675" y="1653406"/>
                </a:lnTo>
                <a:lnTo>
                  <a:pt x="1462722" y="1647366"/>
                </a:lnTo>
                <a:lnTo>
                  <a:pt x="1462405" y="1640690"/>
                </a:lnTo>
                <a:lnTo>
                  <a:pt x="1462087" y="1634332"/>
                </a:lnTo>
                <a:lnTo>
                  <a:pt x="1462182" y="1632333"/>
                </a:lnTo>
                <a:lnTo>
                  <a:pt x="1449611" y="1628441"/>
                </a:lnTo>
                <a:lnTo>
                  <a:pt x="1408965" y="1615421"/>
                </a:lnTo>
                <a:lnTo>
                  <a:pt x="1367683" y="1600812"/>
                </a:lnTo>
                <a:lnTo>
                  <a:pt x="1326401" y="1585250"/>
                </a:lnTo>
                <a:lnTo>
                  <a:pt x="1284483" y="1569054"/>
                </a:lnTo>
                <a:lnTo>
                  <a:pt x="1241931" y="1551904"/>
                </a:lnTo>
                <a:lnTo>
                  <a:pt x="1199697" y="1533802"/>
                </a:lnTo>
                <a:lnTo>
                  <a:pt x="1191479" y="1530183"/>
                </a:lnTo>
                <a:close/>
                <a:moveTo>
                  <a:pt x="1104493" y="1490234"/>
                </a:moveTo>
                <a:lnTo>
                  <a:pt x="1106563" y="1496060"/>
                </a:lnTo>
                <a:lnTo>
                  <a:pt x="1107088" y="1497526"/>
                </a:lnTo>
                <a:lnTo>
                  <a:pt x="1113937" y="1494744"/>
                </a:lnTo>
                <a:lnTo>
                  <a:pt x="1104493" y="1490234"/>
                </a:lnTo>
                <a:close/>
                <a:moveTo>
                  <a:pt x="287237" y="1385930"/>
                </a:moveTo>
                <a:lnTo>
                  <a:pt x="272098" y="1400560"/>
                </a:lnTo>
                <a:lnTo>
                  <a:pt x="245428" y="1426926"/>
                </a:lnTo>
                <a:lnTo>
                  <a:pt x="220980" y="1452657"/>
                </a:lnTo>
                <a:lnTo>
                  <a:pt x="208915" y="1465681"/>
                </a:lnTo>
                <a:lnTo>
                  <a:pt x="197803" y="1478387"/>
                </a:lnTo>
                <a:lnTo>
                  <a:pt x="187008" y="1490776"/>
                </a:lnTo>
                <a:lnTo>
                  <a:pt x="176530" y="1503165"/>
                </a:lnTo>
                <a:lnTo>
                  <a:pt x="166370" y="1515554"/>
                </a:lnTo>
                <a:lnTo>
                  <a:pt x="157163" y="1527625"/>
                </a:lnTo>
                <a:lnTo>
                  <a:pt x="147955" y="1539696"/>
                </a:lnTo>
                <a:lnTo>
                  <a:pt x="139383" y="1551132"/>
                </a:lnTo>
                <a:lnTo>
                  <a:pt x="131128" y="1563203"/>
                </a:lnTo>
                <a:lnTo>
                  <a:pt x="123190" y="1574321"/>
                </a:lnTo>
                <a:lnTo>
                  <a:pt x="115888" y="1585440"/>
                </a:lnTo>
                <a:lnTo>
                  <a:pt x="109538" y="1596558"/>
                </a:lnTo>
                <a:lnTo>
                  <a:pt x="102870" y="1607358"/>
                </a:lnTo>
                <a:lnTo>
                  <a:pt x="97155" y="1618159"/>
                </a:lnTo>
                <a:lnTo>
                  <a:pt x="91758" y="1628324"/>
                </a:lnTo>
                <a:lnTo>
                  <a:pt x="86678" y="1638807"/>
                </a:lnTo>
                <a:lnTo>
                  <a:pt x="82233" y="1648337"/>
                </a:lnTo>
                <a:lnTo>
                  <a:pt x="78423" y="1658502"/>
                </a:lnTo>
                <a:lnTo>
                  <a:pt x="74930" y="1668032"/>
                </a:lnTo>
                <a:lnTo>
                  <a:pt x="71755" y="1677244"/>
                </a:lnTo>
                <a:lnTo>
                  <a:pt x="69215" y="1686139"/>
                </a:lnTo>
                <a:lnTo>
                  <a:pt x="67310" y="1695033"/>
                </a:lnTo>
                <a:lnTo>
                  <a:pt x="65723" y="1703292"/>
                </a:lnTo>
                <a:lnTo>
                  <a:pt x="64453" y="1711869"/>
                </a:lnTo>
                <a:lnTo>
                  <a:pt x="64135" y="1719493"/>
                </a:lnTo>
                <a:lnTo>
                  <a:pt x="64135" y="1727435"/>
                </a:lnTo>
                <a:lnTo>
                  <a:pt x="64453" y="1735059"/>
                </a:lnTo>
                <a:lnTo>
                  <a:pt x="65405" y="1742047"/>
                </a:lnTo>
                <a:lnTo>
                  <a:pt x="66993" y="1748718"/>
                </a:lnTo>
                <a:lnTo>
                  <a:pt x="68898" y="1755389"/>
                </a:lnTo>
                <a:lnTo>
                  <a:pt x="71438" y="1761425"/>
                </a:lnTo>
                <a:lnTo>
                  <a:pt x="74295" y="1767143"/>
                </a:lnTo>
                <a:lnTo>
                  <a:pt x="78740" y="1774131"/>
                </a:lnTo>
                <a:lnTo>
                  <a:pt x="83820" y="1780802"/>
                </a:lnTo>
                <a:lnTo>
                  <a:pt x="89853" y="1786838"/>
                </a:lnTo>
                <a:lnTo>
                  <a:pt x="96838" y="1792238"/>
                </a:lnTo>
                <a:lnTo>
                  <a:pt x="104458" y="1797638"/>
                </a:lnTo>
                <a:lnTo>
                  <a:pt x="112713" y="1802403"/>
                </a:lnTo>
                <a:lnTo>
                  <a:pt x="121920" y="1806533"/>
                </a:lnTo>
                <a:lnTo>
                  <a:pt x="131763" y="1810345"/>
                </a:lnTo>
                <a:lnTo>
                  <a:pt x="142240" y="1813839"/>
                </a:lnTo>
                <a:lnTo>
                  <a:pt x="153353" y="1817016"/>
                </a:lnTo>
                <a:lnTo>
                  <a:pt x="165735" y="1819239"/>
                </a:lnTo>
                <a:lnTo>
                  <a:pt x="177800" y="1821463"/>
                </a:lnTo>
                <a:lnTo>
                  <a:pt x="191453" y="1823051"/>
                </a:lnTo>
                <a:lnTo>
                  <a:pt x="205740" y="1824322"/>
                </a:lnTo>
                <a:lnTo>
                  <a:pt x="220345" y="1824957"/>
                </a:lnTo>
                <a:lnTo>
                  <a:pt x="235585" y="1825275"/>
                </a:lnTo>
                <a:lnTo>
                  <a:pt x="251460" y="1825275"/>
                </a:lnTo>
                <a:lnTo>
                  <a:pt x="267970" y="1824639"/>
                </a:lnTo>
                <a:lnTo>
                  <a:pt x="285115" y="1823686"/>
                </a:lnTo>
                <a:lnTo>
                  <a:pt x="302895" y="1822098"/>
                </a:lnTo>
                <a:lnTo>
                  <a:pt x="320993" y="1820192"/>
                </a:lnTo>
                <a:lnTo>
                  <a:pt x="339725" y="1817968"/>
                </a:lnTo>
                <a:lnTo>
                  <a:pt x="359410" y="1814792"/>
                </a:lnTo>
                <a:lnTo>
                  <a:pt x="379413" y="1811615"/>
                </a:lnTo>
                <a:lnTo>
                  <a:pt x="399733" y="1808121"/>
                </a:lnTo>
                <a:lnTo>
                  <a:pt x="420370" y="1803674"/>
                </a:lnTo>
                <a:lnTo>
                  <a:pt x="441960" y="1798909"/>
                </a:lnTo>
                <a:lnTo>
                  <a:pt x="458716" y="1795021"/>
                </a:lnTo>
                <a:lnTo>
                  <a:pt x="447270" y="1779838"/>
                </a:lnTo>
                <a:lnTo>
                  <a:pt x="434894" y="1761420"/>
                </a:lnTo>
                <a:lnTo>
                  <a:pt x="422518" y="1742684"/>
                </a:lnTo>
                <a:lnTo>
                  <a:pt x="410459" y="1723949"/>
                </a:lnTo>
                <a:lnTo>
                  <a:pt x="399352" y="1704260"/>
                </a:lnTo>
                <a:lnTo>
                  <a:pt x="388245" y="1684572"/>
                </a:lnTo>
                <a:lnTo>
                  <a:pt x="377773" y="1664884"/>
                </a:lnTo>
                <a:lnTo>
                  <a:pt x="367936" y="1644560"/>
                </a:lnTo>
                <a:lnTo>
                  <a:pt x="358415" y="1624237"/>
                </a:lnTo>
                <a:lnTo>
                  <a:pt x="349213" y="1603596"/>
                </a:lnTo>
                <a:lnTo>
                  <a:pt x="340645" y="1582320"/>
                </a:lnTo>
                <a:lnTo>
                  <a:pt x="332711" y="1561361"/>
                </a:lnTo>
                <a:lnTo>
                  <a:pt x="324778" y="1539767"/>
                </a:lnTo>
                <a:lnTo>
                  <a:pt x="318114" y="1517856"/>
                </a:lnTo>
                <a:lnTo>
                  <a:pt x="311449" y="1495945"/>
                </a:lnTo>
                <a:lnTo>
                  <a:pt x="305420" y="1474034"/>
                </a:lnTo>
                <a:lnTo>
                  <a:pt x="300025" y="1451170"/>
                </a:lnTo>
                <a:lnTo>
                  <a:pt x="294948" y="1428941"/>
                </a:lnTo>
                <a:lnTo>
                  <a:pt x="290823" y="1406077"/>
                </a:lnTo>
                <a:lnTo>
                  <a:pt x="287237" y="1385930"/>
                </a:lnTo>
                <a:close/>
                <a:moveTo>
                  <a:pt x="825882" y="1340155"/>
                </a:moveTo>
                <a:lnTo>
                  <a:pt x="819719" y="1367155"/>
                </a:lnTo>
                <a:lnTo>
                  <a:pt x="808612" y="1421447"/>
                </a:lnTo>
                <a:lnTo>
                  <a:pt x="798457" y="1474787"/>
                </a:lnTo>
                <a:lnTo>
                  <a:pt x="789571" y="1527175"/>
                </a:lnTo>
                <a:lnTo>
                  <a:pt x="781321" y="1578610"/>
                </a:lnTo>
                <a:lnTo>
                  <a:pt x="778588" y="1599316"/>
                </a:lnTo>
                <a:lnTo>
                  <a:pt x="782951" y="1602926"/>
                </a:lnTo>
                <a:lnTo>
                  <a:pt x="789940" y="1601447"/>
                </a:lnTo>
                <a:lnTo>
                  <a:pt x="824230" y="1593190"/>
                </a:lnTo>
                <a:lnTo>
                  <a:pt x="859473" y="1583662"/>
                </a:lnTo>
                <a:lnTo>
                  <a:pt x="895985" y="1573182"/>
                </a:lnTo>
                <a:lnTo>
                  <a:pt x="933768" y="1561432"/>
                </a:lnTo>
                <a:lnTo>
                  <a:pt x="972185" y="1548729"/>
                </a:lnTo>
                <a:lnTo>
                  <a:pt x="1011555" y="1535073"/>
                </a:lnTo>
                <a:lnTo>
                  <a:pt x="1048349" y="1520873"/>
                </a:lnTo>
                <a:lnTo>
                  <a:pt x="1038369" y="1492568"/>
                </a:lnTo>
                <a:lnTo>
                  <a:pt x="1024413" y="1450656"/>
                </a:lnTo>
                <a:lnTo>
                  <a:pt x="987571" y="1431541"/>
                </a:lnTo>
                <a:lnTo>
                  <a:pt x="945971" y="1409310"/>
                </a:lnTo>
                <a:lnTo>
                  <a:pt x="904689" y="1386127"/>
                </a:lnTo>
                <a:lnTo>
                  <a:pt x="862455" y="1361991"/>
                </a:lnTo>
                <a:lnTo>
                  <a:pt x="825882" y="1340155"/>
                </a:lnTo>
                <a:close/>
                <a:moveTo>
                  <a:pt x="426033" y="1320824"/>
                </a:moveTo>
                <a:lnTo>
                  <a:pt x="426083" y="1321435"/>
                </a:lnTo>
                <a:lnTo>
                  <a:pt x="428304" y="1341438"/>
                </a:lnTo>
                <a:lnTo>
                  <a:pt x="430842" y="1361123"/>
                </a:lnTo>
                <a:lnTo>
                  <a:pt x="434333" y="1380490"/>
                </a:lnTo>
                <a:lnTo>
                  <a:pt x="437823" y="1399540"/>
                </a:lnTo>
                <a:lnTo>
                  <a:pt x="442265" y="1418908"/>
                </a:lnTo>
                <a:lnTo>
                  <a:pt x="446708" y="1437640"/>
                </a:lnTo>
                <a:lnTo>
                  <a:pt x="451785" y="1456055"/>
                </a:lnTo>
                <a:lnTo>
                  <a:pt x="457179" y="1474788"/>
                </a:lnTo>
                <a:lnTo>
                  <a:pt x="463208" y="1492885"/>
                </a:lnTo>
                <a:lnTo>
                  <a:pt x="469236" y="1510983"/>
                </a:lnTo>
                <a:lnTo>
                  <a:pt x="476217" y="1529080"/>
                </a:lnTo>
                <a:lnTo>
                  <a:pt x="483515" y="1546860"/>
                </a:lnTo>
                <a:lnTo>
                  <a:pt x="491131" y="1564005"/>
                </a:lnTo>
                <a:lnTo>
                  <a:pt x="499381" y="1581468"/>
                </a:lnTo>
                <a:lnTo>
                  <a:pt x="507631" y="1598613"/>
                </a:lnTo>
                <a:lnTo>
                  <a:pt x="516515" y="1615123"/>
                </a:lnTo>
                <a:lnTo>
                  <a:pt x="521451" y="1623979"/>
                </a:lnTo>
                <a:lnTo>
                  <a:pt x="528955" y="1624948"/>
                </a:lnTo>
                <a:lnTo>
                  <a:pt x="539433" y="1626218"/>
                </a:lnTo>
                <a:lnTo>
                  <a:pt x="550545" y="1627171"/>
                </a:lnTo>
                <a:lnTo>
                  <a:pt x="561658" y="1628124"/>
                </a:lnTo>
                <a:lnTo>
                  <a:pt x="573405" y="1628441"/>
                </a:lnTo>
                <a:lnTo>
                  <a:pt x="585470" y="1628441"/>
                </a:lnTo>
                <a:lnTo>
                  <a:pt x="597853" y="1628124"/>
                </a:lnTo>
                <a:lnTo>
                  <a:pt x="610553" y="1627489"/>
                </a:lnTo>
                <a:lnTo>
                  <a:pt x="623570" y="1626854"/>
                </a:lnTo>
                <a:lnTo>
                  <a:pt x="637223" y="1626218"/>
                </a:lnTo>
                <a:lnTo>
                  <a:pt x="650875" y="1624948"/>
                </a:lnTo>
                <a:lnTo>
                  <a:pt x="665163" y="1623360"/>
                </a:lnTo>
                <a:lnTo>
                  <a:pt x="694373" y="1619549"/>
                </a:lnTo>
                <a:lnTo>
                  <a:pt x="702748" y="1618167"/>
                </a:lnTo>
                <a:lnTo>
                  <a:pt x="699337" y="1615270"/>
                </a:lnTo>
                <a:lnTo>
                  <a:pt x="666011" y="1586687"/>
                </a:lnTo>
                <a:lnTo>
                  <a:pt x="634589" y="1557787"/>
                </a:lnTo>
                <a:lnTo>
                  <a:pt x="604436" y="1529204"/>
                </a:lnTo>
                <a:lnTo>
                  <a:pt x="589836" y="1514595"/>
                </a:lnTo>
                <a:lnTo>
                  <a:pt x="575236" y="1500304"/>
                </a:lnTo>
                <a:lnTo>
                  <a:pt x="561271" y="1486330"/>
                </a:lnTo>
                <a:lnTo>
                  <a:pt x="547940" y="1472038"/>
                </a:lnTo>
                <a:lnTo>
                  <a:pt x="534292" y="1457747"/>
                </a:lnTo>
                <a:lnTo>
                  <a:pt x="521597" y="1443456"/>
                </a:lnTo>
                <a:lnTo>
                  <a:pt x="508901" y="1429164"/>
                </a:lnTo>
                <a:lnTo>
                  <a:pt x="497157" y="1415508"/>
                </a:lnTo>
                <a:lnTo>
                  <a:pt x="485731" y="1401217"/>
                </a:lnTo>
                <a:lnTo>
                  <a:pt x="473988" y="1387561"/>
                </a:lnTo>
                <a:lnTo>
                  <a:pt x="463196" y="1373587"/>
                </a:lnTo>
                <a:lnTo>
                  <a:pt x="453357" y="1359613"/>
                </a:lnTo>
                <a:lnTo>
                  <a:pt x="443201" y="1345957"/>
                </a:lnTo>
                <a:lnTo>
                  <a:pt x="433679" y="1332300"/>
                </a:lnTo>
                <a:lnTo>
                  <a:pt x="426033" y="1320824"/>
                </a:lnTo>
                <a:close/>
                <a:moveTo>
                  <a:pt x="563522" y="1163592"/>
                </a:moveTo>
                <a:lnTo>
                  <a:pt x="542290" y="1178196"/>
                </a:lnTo>
                <a:lnTo>
                  <a:pt x="502920" y="1206786"/>
                </a:lnTo>
                <a:lnTo>
                  <a:pt x="465455" y="1234740"/>
                </a:lnTo>
                <a:lnTo>
                  <a:pt x="455660" y="1242410"/>
                </a:lnTo>
                <a:lnTo>
                  <a:pt x="456848" y="1244647"/>
                </a:lnTo>
                <a:lnTo>
                  <a:pt x="462562" y="1255445"/>
                </a:lnTo>
                <a:lnTo>
                  <a:pt x="468909" y="1265925"/>
                </a:lnTo>
                <a:lnTo>
                  <a:pt x="475575" y="1277040"/>
                </a:lnTo>
                <a:lnTo>
                  <a:pt x="482557" y="1287838"/>
                </a:lnTo>
                <a:lnTo>
                  <a:pt x="490175" y="1299271"/>
                </a:lnTo>
                <a:lnTo>
                  <a:pt x="498110" y="1310387"/>
                </a:lnTo>
                <a:lnTo>
                  <a:pt x="506362" y="1322138"/>
                </a:lnTo>
                <a:lnTo>
                  <a:pt x="524453" y="1345957"/>
                </a:lnTo>
                <a:lnTo>
                  <a:pt x="543497" y="1370093"/>
                </a:lnTo>
                <a:lnTo>
                  <a:pt x="564762" y="1394865"/>
                </a:lnTo>
                <a:lnTo>
                  <a:pt x="587297" y="1419954"/>
                </a:lnTo>
                <a:lnTo>
                  <a:pt x="611736" y="1445361"/>
                </a:lnTo>
                <a:lnTo>
                  <a:pt x="637445" y="1471721"/>
                </a:lnTo>
                <a:lnTo>
                  <a:pt x="664106" y="1498081"/>
                </a:lnTo>
                <a:lnTo>
                  <a:pt x="692989" y="1525075"/>
                </a:lnTo>
                <a:lnTo>
                  <a:pt x="721963" y="1551321"/>
                </a:lnTo>
                <a:lnTo>
                  <a:pt x="722613" y="1546860"/>
                </a:lnTo>
                <a:lnTo>
                  <a:pt x="730229" y="1498282"/>
                </a:lnTo>
                <a:lnTo>
                  <a:pt x="739115" y="1450340"/>
                </a:lnTo>
                <a:lnTo>
                  <a:pt x="748317" y="1401762"/>
                </a:lnTo>
                <a:lnTo>
                  <a:pt x="758472" y="1354137"/>
                </a:lnTo>
                <a:lnTo>
                  <a:pt x="768627" y="1308100"/>
                </a:lnTo>
                <a:lnTo>
                  <a:pt x="769341" y="1305052"/>
                </a:lnTo>
                <a:lnTo>
                  <a:pt x="737021" y="1284818"/>
                </a:lnTo>
                <a:lnTo>
                  <a:pt x="696374" y="1257824"/>
                </a:lnTo>
                <a:lnTo>
                  <a:pt x="656362" y="1230512"/>
                </a:lnTo>
                <a:lnTo>
                  <a:pt x="616985" y="1202882"/>
                </a:lnTo>
                <a:lnTo>
                  <a:pt x="578561" y="1174935"/>
                </a:lnTo>
                <a:lnTo>
                  <a:pt x="563522" y="1163592"/>
                </a:lnTo>
                <a:close/>
                <a:moveTo>
                  <a:pt x="441840" y="1066401"/>
                </a:moveTo>
                <a:lnTo>
                  <a:pt x="437823" y="1083628"/>
                </a:lnTo>
                <a:lnTo>
                  <a:pt x="434333" y="1102995"/>
                </a:lnTo>
                <a:lnTo>
                  <a:pt x="430842" y="1122045"/>
                </a:lnTo>
                <a:lnTo>
                  <a:pt x="428304" y="1141730"/>
                </a:lnTo>
                <a:lnTo>
                  <a:pt x="426083" y="1161415"/>
                </a:lnTo>
                <a:lnTo>
                  <a:pt x="425439" y="1169539"/>
                </a:lnTo>
                <a:lnTo>
                  <a:pt x="427648" y="1177001"/>
                </a:lnTo>
                <a:lnTo>
                  <a:pt x="429516" y="1183022"/>
                </a:lnTo>
                <a:lnTo>
                  <a:pt x="451485" y="1166443"/>
                </a:lnTo>
                <a:lnTo>
                  <a:pt x="489903" y="1138171"/>
                </a:lnTo>
                <a:lnTo>
                  <a:pt x="511337" y="1123125"/>
                </a:lnTo>
                <a:lnTo>
                  <a:pt x="504571" y="1117771"/>
                </a:lnTo>
                <a:lnTo>
                  <a:pt x="469005" y="1089506"/>
                </a:lnTo>
                <a:lnTo>
                  <a:pt x="441840" y="1066401"/>
                </a:lnTo>
                <a:close/>
                <a:moveTo>
                  <a:pt x="1964738" y="1045668"/>
                </a:moveTo>
                <a:lnTo>
                  <a:pt x="1964373" y="1045997"/>
                </a:lnTo>
                <a:lnTo>
                  <a:pt x="1947863" y="1060606"/>
                </a:lnTo>
                <a:lnTo>
                  <a:pt x="1913890" y="1089506"/>
                </a:lnTo>
                <a:lnTo>
                  <a:pt x="1878330" y="1117771"/>
                </a:lnTo>
                <a:lnTo>
                  <a:pt x="1841818" y="1146671"/>
                </a:lnTo>
                <a:lnTo>
                  <a:pt x="1804353" y="1174935"/>
                </a:lnTo>
                <a:lnTo>
                  <a:pt x="1765935" y="1202882"/>
                </a:lnTo>
                <a:lnTo>
                  <a:pt x="1726565" y="1230512"/>
                </a:lnTo>
                <a:lnTo>
                  <a:pt x="1686243" y="1257824"/>
                </a:lnTo>
                <a:lnTo>
                  <a:pt x="1645603" y="1284818"/>
                </a:lnTo>
                <a:lnTo>
                  <a:pt x="1604328" y="1310860"/>
                </a:lnTo>
                <a:lnTo>
                  <a:pt x="1562418" y="1336584"/>
                </a:lnTo>
                <a:lnTo>
                  <a:pt x="1520508" y="1361991"/>
                </a:lnTo>
                <a:lnTo>
                  <a:pt x="1477963" y="1386127"/>
                </a:lnTo>
                <a:lnTo>
                  <a:pt x="1437005" y="1409310"/>
                </a:lnTo>
                <a:lnTo>
                  <a:pt x="1395095" y="1431541"/>
                </a:lnTo>
                <a:lnTo>
                  <a:pt x="1353185" y="1453454"/>
                </a:lnTo>
                <a:lnTo>
                  <a:pt x="1310958" y="1474732"/>
                </a:lnTo>
                <a:lnTo>
                  <a:pt x="1268838" y="1494705"/>
                </a:lnTo>
                <a:lnTo>
                  <a:pt x="1289882" y="1503314"/>
                </a:lnTo>
                <a:lnTo>
                  <a:pt x="1330846" y="1519511"/>
                </a:lnTo>
                <a:lnTo>
                  <a:pt x="1371176" y="1535073"/>
                </a:lnTo>
                <a:lnTo>
                  <a:pt x="1410870" y="1548729"/>
                </a:lnTo>
                <a:lnTo>
                  <a:pt x="1449294" y="1561432"/>
                </a:lnTo>
                <a:lnTo>
                  <a:pt x="1479284" y="1570917"/>
                </a:lnTo>
                <a:lnTo>
                  <a:pt x="1480502" y="1568844"/>
                </a:lnTo>
                <a:lnTo>
                  <a:pt x="1483677" y="1563758"/>
                </a:lnTo>
                <a:lnTo>
                  <a:pt x="1487487" y="1558671"/>
                </a:lnTo>
                <a:lnTo>
                  <a:pt x="1490980" y="1554221"/>
                </a:lnTo>
                <a:lnTo>
                  <a:pt x="1495107" y="1549452"/>
                </a:lnTo>
                <a:lnTo>
                  <a:pt x="1499235" y="1545002"/>
                </a:lnTo>
                <a:lnTo>
                  <a:pt x="1503680" y="1540551"/>
                </a:lnTo>
                <a:lnTo>
                  <a:pt x="1508125" y="1536736"/>
                </a:lnTo>
                <a:lnTo>
                  <a:pt x="1512887" y="1532921"/>
                </a:lnTo>
                <a:lnTo>
                  <a:pt x="1517967" y="1529424"/>
                </a:lnTo>
                <a:lnTo>
                  <a:pt x="1522730" y="1526563"/>
                </a:lnTo>
                <a:lnTo>
                  <a:pt x="1528127" y="1523384"/>
                </a:lnTo>
                <a:lnTo>
                  <a:pt x="1533525" y="1520841"/>
                </a:lnTo>
                <a:lnTo>
                  <a:pt x="1539240" y="1517980"/>
                </a:lnTo>
                <a:lnTo>
                  <a:pt x="1544955" y="1515755"/>
                </a:lnTo>
                <a:lnTo>
                  <a:pt x="1550987" y="1513847"/>
                </a:lnTo>
                <a:lnTo>
                  <a:pt x="1557020" y="1512258"/>
                </a:lnTo>
                <a:lnTo>
                  <a:pt x="1562735" y="1510668"/>
                </a:lnTo>
                <a:lnTo>
                  <a:pt x="1569402" y="1509397"/>
                </a:lnTo>
                <a:lnTo>
                  <a:pt x="1575435" y="1508761"/>
                </a:lnTo>
                <a:lnTo>
                  <a:pt x="1582102" y="1508443"/>
                </a:lnTo>
                <a:lnTo>
                  <a:pt x="1588452" y="1508125"/>
                </a:lnTo>
                <a:lnTo>
                  <a:pt x="1594802" y="1508443"/>
                </a:lnTo>
                <a:lnTo>
                  <a:pt x="1601152" y="1508761"/>
                </a:lnTo>
                <a:lnTo>
                  <a:pt x="1607502" y="1509397"/>
                </a:lnTo>
                <a:lnTo>
                  <a:pt x="1613852" y="1510668"/>
                </a:lnTo>
                <a:lnTo>
                  <a:pt x="1620202" y="1512258"/>
                </a:lnTo>
                <a:lnTo>
                  <a:pt x="1625917" y="1513847"/>
                </a:lnTo>
                <a:lnTo>
                  <a:pt x="1631632" y="1515755"/>
                </a:lnTo>
                <a:lnTo>
                  <a:pt x="1637347" y="1517980"/>
                </a:lnTo>
                <a:lnTo>
                  <a:pt x="1643062" y="1520841"/>
                </a:lnTo>
                <a:lnTo>
                  <a:pt x="1648460" y="1523384"/>
                </a:lnTo>
                <a:lnTo>
                  <a:pt x="1653857" y="1526563"/>
                </a:lnTo>
                <a:lnTo>
                  <a:pt x="1658937" y="1529424"/>
                </a:lnTo>
                <a:lnTo>
                  <a:pt x="1664017" y="1532921"/>
                </a:lnTo>
                <a:lnTo>
                  <a:pt x="1668462" y="1536736"/>
                </a:lnTo>
                <a:lnTo>
                  <a:pt x="1673225" y="1540551"/>
                </a:lnTo>
                <a:lnTo>
                  <a:pt x="1677670" y="1545002"/>
                </a:lnTo>
                <a:lnTo>
                  <a:pt x="1681480" y="1549452"/>
                </a:lnTo>
                <a:lnTo>
                  <a:pt x="1685607" y="1554221"/>
                </a:lnTo>
                <a:lnTo>
                  <a:pt x="1689100" y="1558671"/>
                </a:lnTo>
                <a:lnTo>
                  <a:pt x="1692910" y="1563758"/>
                </a:lnTo>
                <a:lnTo>
                  <a:pt x="1696085" y="1568844"/>
                </a:lnTo>
                <a:lnTo>
                  <a:pt x="1699260" y="1574248"/>
                </a:lnTo>
                <a:lnTo>
                  <a:pt x="1701800" y="1579653"/>
                </a:lnTo>
                <a:lnTo>
                  <a:pt x="1704657" y="1585375"/>
                </a:lnTo>
                <a:lnTo>
                  <a:pt x="1706880" y="1591097"/>
                </a:lnTo>
                <a:lnTo>
                  <a:pt x="1708785" y="1596819"/>
                </a:lnTo>
                <a:lnTo>
                  <a:pt x="1710372" y="1602542"/>
                </a:lnTo>
                <a:lnTo>
                  <a:pt x="1711960" y="1608900"/>
                </a:lnTo>
                <a:lnTo>
                  <a:pt x="1712913" y="1614940"/>
                </a:lnTo>
                <a:lnTo>
                  <a:pt x="1713865" y="1621616"/>
                </a:lnTo>
                <a:lnTo>
                  <a:pt x="1713930" y="1622842"/>
                </a:lnTo>
                <a:lnTo>
                  <a:pt x="1717944" y="1623360"/>
                </a:lnTo>
                <a:lnTo>
                  <a:pt x="1731917" y="1624948"/>
                </a:lnTo>
                <a:lnTo>
                  <a:pt x="1745572" y="1626218"/>
                </a:lnTo>
                <a:lnTo>
                  <a:pt x="1759544" y="1626854"/>
                </a:lnTo>
                <a:lnTo>
                  <a:pt x="1772564" y="1627489"/>
                </a:lnTo>
                <a:lnTo>
                  <a:pt x="1785266" y="1628124"/>
                </a:lnTo>
                <a:lnTo>
                  <a:pt x="1797650" y="1628441"/>
                </a:lnTo>
                <a:lnTo>
                  <a:pt x="1809400" y="1628441"/>
                </a:lnTo>
                <a:lnTo>
                  <a:pt x="1821467" y="1628124"/>
                </a:lnTo>
                <a:lnTo>
                  <a:pt x="1832581" y="1627171"/>
                </a:lnTo>
                <a:lnTo>
                  <a:pt x="1843378" y="1626218"/>
                </a:lnTo>
                <a:lnTo>
                  <a:pt x="1853540" y="1624948"/>
                </a:lnTo>
                <a:lnTo>
                  <a:pt x="1864019" y="1623678"/>
                </a:lnTo>
                <a:lnTo>
                  <a:pt x="1873546" y="1621772"/>
                </a:lnTo>
                <a:lnTo>
                  <a:pt x="1882755" y="1619867"/>
                </a:lnTo>
                <a:lnTo>
                  <a:pt x="1891646" y="1617644"/>
                </a:lnTo>
                <a:lnTo>
                  <a:pt x="1893435" y="1617180"/>
                </a:lnTo>
                <a:lnTo>
                  <a:pt x="1894581" y="1615123"/>
                </a:lnTo>
                <a:lnTo>
                  <a:pt x="1903465" y="1598613"/>
                </a:lnTo>
                <a:lnTo>
                  <a:pt x="1912032" y="1581468"/>
                </a:lnTo>
                <a:lnTo>
                  <a:pt x="1919965" y="1564005"/>
                </a:lnTo>
                <a:lnTo>
                  <a:pt x="1927580" y="1546860"/>
                </a:lnTo>
                <a:lnTo>
                  <a:pt x="1934879" y="1529080"/>
                </a:lnTo>
                <a:lnTo>
                  <a:pt x="1941859" y="1510983"/>
                </a:lnTo>
                <a:lnTo>
                  <a:pt x="1948205" y="1492885"/>
                </a:lnTo>
                <a:lnTo>
                  <a:pt x="1954234" y="1474788"/>
                </a:lnTo>
                <a:lnTo>
                  <a:pt x="1959628" y="1456055"/>
                </a:lnTo>
                <a:lnTo>
                  <a:pt x="1964705" y="1437640"/>
                </a:lnTo>
                <a:lnTo>
                  <a:pt x="1969148" y="1418908"/>
                </a:lnTo>
                <a:lnTo>
                  <a:pt x="1973590" y="1399540"/>
                </a:lnTo>
                <a:lnTo>
                  <a:pt x="1977398" y="1380490"/>
                </a:lnTo>
                <a:lnTo>
                  <a:pt x="1980253" y="1361123"/>
                </a:lnTo>
                <a:lnTo>
                  <a:pt x="1983109" y="1341438"/>
                </a:lnTo>
                <a:lnTo>
                  <a:pt x="1985330" y="1321435"/>
                </a:lnTo>
                <a:lnTo>
                  <a:pt x="1986917" y="1302068"/>
                </a:lnTo>
                <a:lnTo>
                  <a:pt x="1988503" y="1282065"/>
                </a:lnTo>
                <a:lnTo>
                  <a:pt x="1989138" y="1261428"/>
                </a:lnTo>
                <a:lnTo>
                  <a:pt x="1989138" y="1241743"/>
                </a:lnTo>
                <a:lnTo>
                  <a:pt x="1989138" y="1221105"/>
                </a:lnTo>
                <a:lnTo>
                  <a:pt x="1988503" y="1201103"/>
                </a:lnTo>
                <a:lnTo>
                  <a:pt x="1986917" y="1181418"/>
                </a:lnTo>
                <a:lnTo>
                  <a:pt x="1985330" y="1161415"/>
                </a:lnTo>
                <a:lnTo>
                  <a:pt x="1983109" y="1141730"/>
                </a:lnTo>
                <a:lnTo>
                  <a:pt x="1980253" y="1122045"/>
                </a:lnTo>
                <a:lnTo>
                  <a:pt x="1977398" y="1102995"/>
                </a:lnTo>
                <a:lnTo>
                  <a:pt x="1973590" y="1083628"/>
                </a:lnTo>
                <a:lnTo>
                  <a:pt x="1969148" y="1064578"/>
                </a:lnTo>
                <a:lnTo>
                  <a:pt x="1964738" y="1045668"/>
                </a:lnTo>
                <a:close/>
                <a:moveTo>
                  <a:pt x="916037" y="1019660"/>
                </a:moveTo>
                <a:lnTo>
                  <a:pt x="912064" y="1031240"/>
                </a:lnTo>
                <a:lnTo>
                  <a:pt x="897467" y="1075690"/>
                </a:lnTo>
                <a:lnTo>
                  <a:pt x="883186" y="1121410"/>
                </a:lnTo>
                <a:lnTo>
                  <a:pt x="869541" y="1167765"/>
                </a:lnTo>
                <a:lnTo>
                  <a:pt x="856213" y="1215707"/>
                </a:lnTo>
                <a:lnTo>
                  <a:pt x="843519" y="1265555"/>
                </a:lnTo>
                <a:lnTo>
                  <a:pt x="841045" y="1275844"/>
                </a:lnTo>
                <a:lnTo>
                  <a:pt x="841178" y="1275926"/>
                </a:lnTo>
                <a:lnTo>
                  <a:pt x="887541" y="1303556"/>
                </a:lnTo>
                <a:lnTo>
                  <a:pt x="935809" y="1331185"/>
                </a:lnTo>
                <a:lnTo>
                  <a:pt x="981855" y="1356909"/>
                </a:lnTo>
                <a:lnTo>
                  <a:pt x="997943" y="1365625"/>
                </a:lnTo>
                <a:lnTo>
                  <a:pt x="996185" y="1359853"/>
                </a:lnTo>
                <a:lnTo>
                  <a:pt x="983180" y="1314450"/>
                </a:lnTo>
                <a:lnTo>
                  <a:pt x="970810" y="1268730"/>
                </a:lnTo>
                <a:lnTo>
                  <a:pt x="959075" y="1223010"/>
                </a:lnTo>
                <a:lnTo>
                  <a:pt x="948291" y="1176655"/>
                </a:lnTo>
                <a:lnTo>
                  <a:pt x="937824" y="1130618"/>
                </a:lnTo>
                <a:lnTo>
                  <a:pt x="927991" y="1082675"/>
                </a:lnTo>
                <a:lnTo>
                  <a:pt x="918793" y="1034733"/>
                </a:lnTo>
                <a:lnTo>
                  <a:pt x="916037" y="1019660"/>
                </a:lnTo>
                <a:close/>
                <a:moveTo>
                  <a:pt x="863289" y="979742"/>
                </a:moveTo>
                <a:lnTo>
                  <a:pt x="855028" y="984105"/>
                </a:lnTo>
                <a:lnTo>
                  <a:pt x="808990" y="1009835"/>
                </a:lnTo>
                <a:lnTo>
                  <a:pt x="761048" y="1037472"/>
                </a:lnTo>
                <a:lnTo>
                  <a:pt x="714375" y="1065426"/>
                </a:lnTo>
                <a:lnTo>
                  <a:pt x="668973" y="1093698"/>
                </a:lnTo>
                <a:lnTo>
                  <a:pt x="625158" y="1121652"/>
                </a:lnTo>
                <a:lnTo>
                  <a:pt x="618343" y="1126266"/>
                </a:lnTo>
                <a:lnTo>
                  <a:pt x="629688" y="1134920"/>
                </a:lnTo>
                <a:lnTo>
                  <a:pt x="669382" y="1162867"/>
                </a:lnTo>
                <a:lnTo>
                  <a:pt x="710029" y="1191450"/>
                </a:lnTo>
                <a:lnTo>
                  <a:pt x="752263" y="1219397"/>
                </a:lnTo>
                <a:lnTo>
                  <a:pt x="784932" y="1240860"/>
                </a:lnTo>
                <a:lnTo>
                  <a:pt x="791475" y="1215707"/>
                </a:lnTo>
                <a:lnTo>
                  <a:pt x="803852" y="1169987"/>
                </a:lnTo>
                <a:lnTo>
                  <a:pt x="816863" y="1124902"/>
                </a:lnTo>
                <a:lnTo>
                  <a:pt x="830191" y="1080135"/>
                </a:lnTo>
                <a:lnTo>
                  <a:pt x="844471" y="1035685"/>
                </a:lnTo>
                <a:lnTo>
                  <a:pt x="859069" y="991870"/>
                </a:lnTo>
                <a:lnTo>
                  <a:pt x="863289" y="979742"/>
                </a:lnTo>
                <a:close/>
                <a:moveTo>
                  <a:pt x="1657985" y="712821"/>
                </a:moveTo>
                <a:lnTo>
                  <a:pt x="1645285" y="713456"/>
                </a:lnTo>
                <a:lnTo>
                  <a:pt x="1632268" y="714092"/>
                </a:lnTo>
                <a:lnTo>
                  <a:pt x="1618615" y="715362"/>
                </a:lnTo>
                <a:lnTo>
                  <a:pt x="1604963" y="716315"/>
                </a:lnTo>
                <a:lnTo>
                  <a:pt x="1590675" y="717903"/>
                </a:lnTo>
                <a:lnTo>
                  <a:pt x="1561465" y="721715"/>
                </a:lnTo>
                <a:lnTo>
                  <a:pt x="1530668" y="726798"/>
                </a:lnTo>
                <a:lnTo>
                  <a:pt x="1498918" y="732516"/>
                </a:lnTo>
                <a:lnTo>
                  <a:pt x="1465898" y="739822"/>
                </a:lnTo>
                <a:lnTo>
                  <a:pt x="1431608" y="748081"/>
                </a:lnTo>
                <a:lnTo>
                  <a:pt x="1396048" y="757611"/>
                </a:lnTo>
                <a:lnTo>
                  <a:pt x="1359535" y="768094"/>
                </a:lnTo>
                <a:lnTo>
                  <a:pt x="1322070" y="779848"/>
                </a:lnTo>
                <a:lnTo>
                  <a:pt x="1283653" y="792554"/>
                </a:lnTo>
                <a:lnTo>
                  <a:pt x="1244283" y="806531"/>
                </a:lnTo>
                <a:lnTo>
                  <a:pt x="1203960" y="821461"/>
                </a:lnTo>
                <a:lnTo>
                  <a:pt x="1163003" y="837662"/>
                </a:lnTo>
                <a:lnTo>
                  <a:pt x="1121093" y="855134"/>
                </a:lnTo>
                <a:lnTo>
                  <a:pt x="1077913" y="873558"/>
                </a:lnTo>
                <a:lnTo>
                  <a:pt x="1035050" y="893253"/>
                </a:lnTo>
                <a:lnTo>
                  <a:pt x="990600" y="914537"/>
                </a:lnTo>
                <a:lnTo>
                  <a:pt x="964318" y="927496"/>
                </a:lnTo>
                <a:lnTo>
                  <a:pt x="968907" y="957263"/>
                </a:lnTo>
                <a:lnTo>
                  <a:pt x="978106" y="1009650"/>
                </a:lnTo>
                <a:lnTo>
                  <a:pt x="988255" y="1062990"/>
                </a:lnTo>
                <a:lnTo>
                  <a:pt x="999357" y="1117283"/>
                </a:lnTo>
                <a:lnTo>
                  <a:pt x="1010775" y="1168718"/>
                </a:lnTo>
                <a:lnTo>
                  <a:pt x="1023145" y="1219518"/>
                </a:lnTo>
                <a:lnTo>
                  <a:pt x="1035832" y="1268730"/>
                </a:lnTo>
                <a:lnTo>
                  <a:pt x="1049153" y="1316673"/>
                </a:lnTo>
                <a:lnTo>
                  <a:pt x="1062792" y="1363663"/>
                </a:lnTo>
                <a:lnTo>
                  <a:pt x="1075796" y="1405968"/>
                </a:lnTo>
                <a:lnTo>
                  <a:pt x="1117450" y="1427095"/>
                </a:lnTo>
                <a:lnTo>
                  <a:pt x="1161590" y="1447738"/>
                </a:lnTo>
                <a:lnTo>
                  <a:pt x="1191459" y="1461474"/>
                </a:lnTo>
                <a:lnTo>
                  <a:pt x="1221105" y="1447738"/>
                </a:lnTo>
                <a:lnTo>
                  <a:pt x="1264920" y="1427095"/>
                </a:lnTo>
                <a:lnTo>
                  <a:pt x="1309688" y="1404547"/>
                </a:lnTo>
                <a:lnTo>
                  <a:pt x="1355090" y="1381681"/>
                </a:lnTo>
                <a:lnTo>
                  <a:pt x="1400810" y="1356909"/>
                </a:lnTo>
                <a:lnTo>
                  <a:pt x="1446848" y="1331185"/>
                </a:lnTo>
                <a:lnTo>
                  <a:pt x="1494790" y="1303556"/>
                </a:lnTo>
                <a:lnTo>
                  <a:pt x="1541780" y="1275926"/>
                </a:lnTo>
                <a:lnTo>
                  <a:pt x="1586865" y="1247979"/>
                </a:lnTo>
                <a:lnTo>
                  <a:pt x="1630680" y="1219397"/>
                </a:lnTo>
                <a:lnTo>
                  <a:pt x="1672908" y="1191450"/>
                </a:lnTo>
                <a:lnTo>
                  <a:pt x="1713548" y="1162867"/>
                </a:lnTo>
                <a:lnTo>
                  <a:pt x="1752918" y="1134920"/>
                </a:lnTo>
                <a:lnTo>
                  <a:pt x="1790383" y="1106338"/>
                </a:lnTo>
                <a:lnTo>
                  <a:pt x="1826895" y="1078391"/>
                </a:lnTo>
                <a:lnTo>
                  <a:pt x="1861503" y="1050126"/>
                </a:lnTo>
                <a:lnTo>
                  <a:pt x="1894523" y="1022496"/>
                </a:lnTo>
                <a:lnTo>
                  <a:pt x="1925638" y="994867"/>
                </a:lnTo>
                <a:lnTo>
                  <a:pt x="1944123" y="978323"/>
                </a:lnTo>
                <a:lnTo>
                  <a:pt x="1941859" y="971868"/>
                </a:lnTo>
                <a:lnTo>
                  <a:pt x="1934879" y="954088"/>
                </a:lnTo>
                <a:lnTo>
                  <a:pt x="1927580" y="936308"/>
                </a:lnTo>
                <a:lnTo>
                  <a:pt x="1919965" y="918845"/>
                </a:lnTo>
                <a:lnTo>
                  <a:pt x="1912032" y="901383"/>
                </a:lnTo>
                <a:lnTo>
                  <a:pt x="1903465" y="884555"/>
                </a:lnTo>
                <a:lnTo>
                  <a:pt x="1894581" y="867728"/>
                </a:lnTo>
                <a:lnTo>
                  <a:pt x="1885379" y="851218"/>
                </a:lnTo>
                <a:lnTo>
                  <a:pt x="1875859" y="835025"/>
                </a:lnTo>
                <a:lnTo>
                  <a:pt x="1866023" y="818833"/>
                </a:lnTo>
                <a:lnTo>
                  <a:pt x="1855552" y="802958"/>
                </a:lnTo>
                <a:lnTo>
                  <a:pt x="1844763" y="787718"/>
                </a:lnTo>
                <a:lnTo>
                  <a:pt x="1833657" y="772478"/>
                </a:lnTo>
                <a:lnTo>
                  <a:pt x="1822234" y="757238"/>
                </a:lnTo>
                <a:lnTo>
                  <a:pt x="1812344" y="745258"/>
                </a:lnTo>
                <a:lnTo>
                  <a:pt x="1808481" y="742681"/>
                </a:lnTo>
                <a:lnTo>
                  <a:pt x="1802448" y="738869"/>
                </a:lnTo>
                <a:lnTo>
                  <a:pt x="1795463" y="734740"/>
                </a:lnTo>
                <a:lnTo>
                  <a:pt x="1788478" y="731881"/>
                </a:lnTo>
                <a:lnTo>
                  <a:pt x="1780858" y="728704"/>
                </a:lnTo>
                <a:lnTo>
                  <a:pt x="1772921" y="726163"/>
                </a:lnTo>
                <a:lnTo>
                  <a:pt x="1764348" y="723304"/>
                </a:lnTo>
                <a:lnTo>
                  <a:pt x="1755458" y="721080"/>
                </a:lnTo>
                <a:lnTo>
                  <a:pt x="1746251" y="719174"/>
                </a:lnTo>
                <a:lnTo>
                  <a:pt x="1736725" y="717586"/>
                </a:lnTo>
                <a:lnTo>
                  <a:pt x="1726565" y="715997"/>
                </a:lnTo>
                <a:lnTo>
                  <a:pt x="1716405" y="714727"/>
                </a:lnTo>
                <a:lnTo>
                  <a:pt x="1705293" y="714092"/>
                </a:lnTo>
                <a:lnTo>
                  <a:pt x="1694181" y="713456"/>
                </a:lnTo>
                <a:lnTo>
                  <a:pt x="1682433" y="712821"/>
                </a:lnTo>
                <a:lnTo>
                  <a:pt x="1670685" y="712821"/>
                </a:lnTo>
                <a:lnTo>
                  <a:pt x="1657985" y="712821"/>
                </a:lnTo>
                <a:close/>
                <a:moveTo>
                  <a:pt x="868468" y="533737"/>
                </a:moveTo>
                <a:lnTo>
                  <a:pt x="865870" y="534988"/>
                </a:lnTo>
                <a:lnTo>
                  <a:pt x="848736" y="543243"/>
                </a:lnTo>
                <a:lnTo>
                  <a:pt x="831919" y="552133"/>
                </a:lnTo>
                <a:lnTo>
                  <a:pt x="815419" y="561340"/>
                </a:lnTo>
                <a:lnTo>
                  <a:pt x="799236" y="570865"/>
                </a:lnTo>
                <a:lnTo>
                  <a:pt x="783053" y="581025"/>
                </a:lnTo>
                <a:lnTo>
                  <a:pt x="767505" y="591503"/>
                </a:lnTo>
                <a:lnTo>
                  <a:pt x="751957" y="601980"/>
                </a:lnTo>
                <a:lnTo>
                  <a:pt x="736726" y="613410"/>
                </a:lnTo>
                <a:lnTo>
                  <a:pt x="721813" y="624840"/>
                </a:lnTo>
                <a:lnTo>
                  <a:pt x="707217" y="636270"/>
                </a:lnTo>
                <a:lnTo>
                  <a:pt x="692938" y="648653"/>
                </a:lnTo>
                <a:lnTo>
                  <a:pt x="678659" y="661035"/>
                </a:lnTo>
                <a:lnTo>
                  <a:pt x="665015" y="674053"/>
                </a:lnTo>
                <a:lnTo>
                  <a:pt x="651371" y="687070"/>
                </a:lnTo>
                <a:lnTo>
                  <a:pt x="638361" y="700405"/>
                </a:lnTo>
                <a:lnTo>
                  <a:pt x="625669" y="714375"/>
                </a:lnTo>
                <a:lnTo>
                  <a:pt x="612977" y="728028"/>
                </a:lnTo>
                <a:lnTo>
                  <a:pt x="601236" y="742633"/>
                </a:lnTo>
                <a:lnTo>
                  <a:pt x="589179" y="757238"/>
                </a:lnTo>
                <a:lnTo>
                  <a:pt x="577756" y="772478"/>
                </a:lnTo>
                <a:lnTo>
                  <a:pt x="566650" y="787718"/>
                </a:lnTo>
                <a:lnTo>
                  <a:pt x="555861" y="802958"/>
                </a:lnTo>
                <a:lnTo>
                  <a:pt x="545390" y="818833"/>
                </a:lnTo>
                <a:lnTo>
                  <a:pt x="535554" y="835025"/>
                </a:lnTo>
                <a:lnTo>
                  <a:pt x="525717" y="851218"/>
                </a:lnTo>
                <a:lnTo>
                  <a:pt x="516515" y="867728"/>
                </a:lnTo>
                <a:lnTo>
                  <a:pt x="507631" y="884555"/>
                </a:lnTo>
                <a:lnTo>
                  <a:pt x="499381" y="901383"/>
                </a:lnTo>
                <a:lnTo>
                  <a:pt x="491131" y="918845"/>
                </a:lnTo>
                <a:lnTo>
                  <a:pt x="483515" y="936308"/>
                </a:lnTo>
                <a:lnTo>
                  <a:pt x="476217" y="954088"/>
                </a:lnTo>
                <a:lnTo>
                  <a:pt x="469236" y="971868"/>
                </a:lnTo>
                <a:lnTo>
                  <a:pt x="463208" y="989965"/>
                </a:lnTo>
                <a:lnTo>
                  <a:pt x="460561" y="998051"/>
                </a:lnTo>
                <a:lnTo>
                  <a:pt x="488376" y="1022496"/>
                </a:lnTo>
                <a:lnTo>
                  <a:pt x="521402" y="1050126"/>
                </a:lnTo>
                <a:lnTo>
                  <a:pt x="556015" y="1078391"/>
                </a:lnTo>
                <a:lnTo>
                  <a:pt x="565691" y="1085860"/>
                </a:lnTo>
                <a:lnTo>
                  <a:pt x="569595" y="1083215"/>
                </a:lnTo>
                <a:lnTo>
                  <a:pt x="610235" y="1056214"/>
                </a:lnTo>
                <a:lnTo>
                  <a:pt x="651510" y="1030166"/>
                </a:lnTo>
                <a:lnTo>
                  <a:pt x="693420" y="1004435"/>
                </a:lnTo>
                <a:lnTo>
                  <a:pt x="735013" y="979340"/>
                </a:lnTo>
                <a:lnTo>
                  <a:pt x="777875" y="954880"/>
                </a:lnTo>
                <a:lnTo>
                  <a:pt x="818833" y="932008"/>
                </a:lnTo>
                <a:lnTo>
                  <a:pt x="860743" y="909454"/>
                </a:lnTo>
                <a:lnTo>
                  <a:pt x="895555" y="891247"/>
                </a:lnTo>
                <a:lnTo>
                  <a:pt x="895322" y="889635"/>
                </a:lnTo>
                <a:lnTo>
                  <a:pt x="888661" y="841693"/>
                </a:lnTo>
                <a:lnTo>
                  <a:pt x="883269" y="794068"/>
                </a:lnTo>
                <a:lnTo>
                  <a:pt x="878829" y="746443"/>
                </a:lnTo>
                <a:lnTo>
                  <a:pt x="875023" y="699453"/>
                </a:lnTo>
                <a:lnTo>
                  <a:pt x="871851" y="653415"/>
                </a:lnTo>
                <a:lnTo>
                  <a:pt x="869948" y="608013"/>
                </a:lnTo>
                <a:lnTo>
                  <a:pt x="868679" y="562928"/>
                </a:lnTo>
                <a:lnTo>
                  <a:pt x="868468" y="533737"/>
                </a:lnTo>
                <a:close/>
                <a:moveTo>
                  <a:pt x="2020253" y="515954"/>
                </a:moveTo>
                <a:lnTo>
                  <a:pt x="2004378" y="516272"/>
                </a:lnTo>
                <a:lnTo>
                  <a:pt x="1987868" y="516589"/>
                </a:lnTo>
                <a:lnTo>
                  <a:pt x="1970723" y="517860"/>
                </a:lnTo>
                <a:lnTo>
                  <a:pt x="1952943" y="519448"/>
                </a:lnTo>
                <a:lnTo>
                  <a:pt x="1934845" y="521353"/>
                </a:lnTo>
                <a:lnTo>
                  <a:pt x="1916113" y="523576"/>
                </a:lnTo>
                <a:lnTo>
                  <a:pt x="1896428" y="526434"/>
                </a:lnTo>
                <a:lnTo>
                  <a:pt x="1876425" y="529610"/>
                </a:lnTo>
                <a:lnTo>
                  <a:pt x="1856105" y="533739"/>
                </a:lnTo>
                <a:lnTo>
                  <a:pt x="1835468" y="537867"/>
                </a:lnTo>
                <a:lnTo>
                  <a:pt x="1818071" y="541450"/>
                </a:lnTo>
                <a:lnTo>
                  <a:pt x="1830544" y="552491"/>
                </a:lnTo>
                <a:lnTo>
                  <a:pt x="1847045" y="568051"/>
                </a:lnTo>
                <a:lnTo>
                  <a:pt x="1862912" y="583929"/>
                </a:lnTo>
                <a:lnTo>
                  <a:pt x="1878779" y="599489"/>
                </a:lnTo>
                <a:lnTo>
                  <a:pt x="1893694" y="616002"/>
                </a:lnTo>
                <a:lnTo>
                  <a:pt x="1908609" y="632515"/>
                </a:lnTo>
                <a:lnTo>
                  <a:pt x="1923207" y="649345"/>
                </a:lnTo>
                <a:lnTo>
                  <a:pt x="1937169" y="667128"/>
                </a:lnTo>
                <a:lnTo>
                  <a:pt x="1950498" y="684911"/>
                </a:lnTo>
                <a:lnTo>
                  <a:pt x="1963826" y="703012"/>
                </a:lnTo>
                <a:lnTo>
                  <a:pt x="1976519" y="721430"/>
                </a:lnTo>
                <a:lnTo>
                  <a:pt x="1988895" y="739848"/>
                </a:lnTo>
                <a:lnTo>
                  <a:pt x="2000637" y="758901"/>
                </a:lnTo>
                <a:lnTo>
                  <a:pt x="2012378" y="778272"/>
                </a:lnTo>
                <a:lnTo>
                  <a:pt x="2023168" y="797961"/>
                </a:lnTo>
                <a:lnTo>
                  <a:pt x="2033323" y="817967"/>
                </a:lnTo>
                <a:lnTo>
                  <a:pt x="2043477" y="838290"/>
                </a:lnTo>
                <a:lnTo>
                  <a:pt x="2052998" y="858614"/>
                </a:lnTo>
                <a:lnTo>
                  <a:pt x="2056015" y="865380"/>
                </a:lnTo>
                <a:lnTo>
                  <a:pt x="2058035" y="863071"/>
                </a:lnTo>
                <a:lnTo>
                  <a:pt x="2069148" y="850367"/>
                </a:lnTo>
                <a:lnTo>
                  <a:pt x="2079308" y="837982"/>
                </a:lnTo>
                <a:lnTo>
                  <a:pt x="2089468" y="825914"/>
                </a:lnTo>
                <a:lnTo>
                  <a:pt x="2098675" y="813845"/>
                </a:lnTo>
                <a:lnTo>
                  <a:pt x="2107883" y="801777"/>
                </a:lnTo>
                <a:lnTo>
                  <a:pt x="2116455" y="790027"/>
                </a:lnTo>
                <a:lnTo>
                  <a:pt x="2124711" y="778594"/>
                </a:lnTo>
                <a:lnTo>
                  <a:pt x="2132331" y="766843"/>
                </a:lnTo>
                <a:lnTo>
                  <a:pt x="2139633" y="755728"/>
                </a:lnTo>
                <a:lnTo>
                  <a:pt x="2146301" y="744930"/>
                </a:lnTo>
                <a:lnTo>
                  <a:pt x="2152968" y="733815"/>
                </a:lnTo>
                <a:lnTo>
                  <a:pt x="2158683" y="723652"/>
                </a:lnTo>
                <a:lnTo>
                  <a:pt x="2164081" y="713172"/>
                </a:lnTo>
                <a:lnTo>
                  <a:pt x="2168843" y="702692"/>
                </a:lnTo>
                <a:lnTo>
                  <a:pt x="2173605" y="692847"/>
                </a:lnTo>
                <a:lnTo>
                  <a:pt x="2177415" y="683002"/>
                </a:lnTo>
                <a:lnTo>
                  <a:pt x="2179793" y="676516"/>
                </a:lnTo>
                <a:lnTo>
                  <a:pt x="2174979" y="674995"/>
                </a:lnTo>
                <a:lnTo>
                  <a:pt x="2169575" y="672452"/>
                </a:lnTo>
                <a:lnTo>
                  <a:pt x="2163853" y="669909"/>
                </a:lnTo>
                <a:lnTo>
                  <a:pt x="2158448" y="667048"/>
                </a:lnTo>
                <a:lnTo>
                  <a:pt x="2153044" y="664187"/>
                </a:lnTo>
                <a:lnTo>
                  <a:pt x="2147958" y="661008"/>
                </a:lnTo>
                <a:lnTo>
                  <a:pt x="2142871" y="657511"/>
                </a:lnTo>
                <a:lnTo>
                  <a:pt x="2138421" y="653696"/>
                </a:lnTo>
                <a:lnTo>
                  <a:pt x="2133652" y="649881"/>
                </a:lnTo>
                <a:lnTo>
                  <a:pt x="2129201" y="645749"/>
                </a:lnTo>
                <a:lnTo>
                  <a:pt x="2124751" y="640980"/>
                </a:lnTo>
                <a:lnTo>
                  <a:pt x="2120936" y="636529"/>
                </a:lnTo>
                <a:lnTo>
                  <a:pt x="2117121" y="631761"/>
                </a:lnTo>
                <a:lnTo>
                  <a:pt x="2113624" y="626675"/>
                </a:lnTo>
                <a:lnTo>
                  <a:pt x="2110763" y="621906"/>
                </a:lnTo>
                <a:lnTo>
                  <a:pt x="2107584" y="616502"/>
                </a:lnTo>
                <a:lnTo>
                  <a:pt x="2105041" y="611097"/>
                </a:lnTo>
                <a:lnTo>
                  <a:pt x="2102180" y="605375"/>
                </a:lnTo>
                <a:lnTo>
                  <a:pt x="2099955" y="599971"/>
                </a:lnTo>
                <a:lnTo>
                  <a:pt x="2098047" y="593613"/>
                </a:lnTo>
                <a:lnTo>
                  <a:pt x="2096458" y="587891"/>
                </a:lnTo>
                <a:lnTo>
                  <a:pt x="2094868" y="581851"/>
                </a:lnTo>
                <a:lnTo>
                  <a:pt x="2093597" y="575493"/>
                </a:lnTo>
                <a:lnTo>
                  <a:pt x="2092961" y="569135"/>
                </a:lnTo>
                <a:lnTo>
                  <a:pt x="2092643" y="562777"/>
                </a:lnTo>
                <a:lnTo>
                  <a:pt x="2092325" y="556419"/>
                </a:lnTo>
                <a:lnTo>
                  <a:pt x="2092643" y="549743"/>
                </a:lnTo>
                <a:lnTo>
                  <a:pt x="2092961" y="543385"/>
                </a:lnTo>
                <a:lnTo>
                  <a:pt x="2093597" y="537027"/>
                </a:lnTo>
                <a:lnTo>
                  <a:pt x="2094868" y="530987"/>
                </a:lnTo>
                <a:lnTo>
                  <a:pt x="2096458" y="524946"/>
                </a:lnTo>
                <a:lnTo>
                  <a:pt x="2096810" y="523537"/>
                </a:lnTo>
                <a:lnTo>
                  <a:pt x="2090103" y="521988"/>
                </a:lnTo>
                <a:lnTo>
                  <a:pt x="2078038" y="520083"/>
                </a:lnTo>
                <a:lnTo>
                  <a:pt x="2064385" y="518177"/>
                </a:lnTo>
                <a:lnTo>
                  <a:pt x="2050098" y="517225"/>
                </a:lnTo>
                <a:lnTo>
                  <a:pt x="2035493" y="516272"/>
                </a:lnTo>
                <a:lnTo>
                  <a:pt x="2020253" y="515954"/>
                </a:lnTo>
                <a:close/>
                <a:moveTo>
                  <a:pt x="362307" y="515954"/>
                </a:moveTo>
                <a:lnTo>
                  <a:pt x="346747" y="516272"/>
                </a:lnTo>
                <a:lnTo>
                  <a:pt x="332140" y="517225"/>
                </a:lnTo>
                <a:lnTo>
                  <a:pt x="318485" y="518177"/>
                </a:lnTo>
                <a:lnTo>
                  <a:pt x="304830" y="520083"/>
                </a:lnTo>
                <a:lnTo>
                  <a:pt x="292128" y="521988"/>
                </a:lnTo>
                <a:lnTo>
                  <a:pt x="280378" y="524846"/>
                </a:lnTo>
                <a:lnTo>
                  <a:pt x="269264" y="527387"/>
                </a:lnTo>
                <a:lnTo>
                  <a:pt x="258467" y="530881"/>
                </a:lnTo>
                <a:lnTo>
                  <a:pt x="248941" y="534692"/>
                </a:lnTo>
                <a:lnTo>
                  <a:pt x="239732" y="539455"/>
                </a:lnTo>
                <a:lnTo>
                  <a:pt x="231158" y="543901"/>
                </a:lnTo>
                <a:lnTo>
                  <a:pt x="223536" y="548983"/>
                </a:lnTo>
                <a:lnTo>
                  <a:pt x="219442" y="552492"/>
                </a:lnTo>
                <a:lnTo>
                  <a:pt x="224375" y="554685"/>
                </a:lnTo>
                <a:lnTo>
                  <a:pt x="230097" y="556910"/>
                </a:lnTo>
                <a:lnTo>
                  <a:pt x="235502" y="560089"/>
                </a:lnTo>
                <a:lnTo>
                  <a:pt x="240906" y="562632"/>
                </a:lnTo>
                <a:lnTo>
                  <a:pt x="245992" y="566129"/>
                </a:lnTo>
                <a:lnTo>
                  <a:pt x="251079" y="569626"/>
                </a:lnTo>
                <a:lnTo>
                  <a:pt x="255529" y="573441"/>
                </a:lnTo>
                <a:lnTo>
                  <a:pt x="260298" y="577256"/>
                </a:lnTo>
                <a:lnTo>
                  <a:pt x="264749" y="581389"/>
                </a:lnTo>
                <a:lnTo>
                  <a:pt x="268563" y="585839"/>
                </a:lnTo>
                <a:lnTo>
                  <a:pt x="273014" y="590290"/>
                </a:lnTo>
                <a:lnTo>
                  <a:pt x="276829" y="595376"/>
                </a:lnTo>
                <a:lnTo>
                  <a:pt x="280326" y="600463"/>
                </a:lnTo>
                <a:lnTo>
                  <a:pt x="283187" y="605549"/>
                </a:lnTo>
                <a:lnTo>
                  <a:pt x="286366" y="610635"/>
                </a:lnTo>
                <a:lnTo>
                  <a:pt x="289227" y="616040"/>
                </a:lnTo>
                <a:lnTo>
                  <a:pt x="291770" y="621444"/>
                </a:lnTo>
                <a:lnTo>
                  <a:pt x="293995" y="627484"/>
                </a:lnTo>
                <a:lnTo>
                  <a:pt x="295903" y="633206"/>
                </a:lnTo>
                <a:lnTo>
                  <a:pt x="297492" y="639246"/>
                </a:lnTo>
                <a:lnTo>
                  <a:pt x="299082" y="645287"/>
                </a:lnTo>
                <a:lnTo>
                  <a:pt x="300353" y="651645"/>
                </a:lnTo>
                <a:lnTo>
                  <a:pt x="300989" y="657685"/>
                </a:lnTo>
                <a:lnTo>
                  <a:pt x="301307" y="664361"/>
                </a:lnTo>
                <a:lnTo>
                  <a:pt x="301625" y="670719"/>
                </a:lnTo>
                <a:lnTo>
                  <a:pt x="301307" y="677394"/>
                </a:lnTo>
                <a:lnTo>
                  <a:pt x="300989" y="683752"/>
                </a:lnTo>
                <a:lnTo>
                  <a:pt x="300353" y="690111"/>
                </a:lnTo>
                <a:lnTo>
                  <a:pt x="299082" y="696151"/>
                </a:lnTo>
                <a:lnTo>
                  <a:pt x="297492" y="702509"/>
                </a:lnTo>
                <a:lnTo>
                  <a:pt x="295903" y="708549"/>
                </a:lnTo>
                <a:lnTo>
                  <a:pt x="293995" y="714271"/>
                </a:lnTo>
                <a:lnTo>
                  <a:pt x="291770" y="719993"/>
                </a:lnTo>
                <a:lnTo>
                  <a:pt x="289227" y="725397"/>
                </a:lnTo>
                <a:lnTo>
                  <a:pt x="286366" y="730802"/>
                </a:lnTo>
                <a:lnTo>
                  <a:pt x="283187" y="736206"/>
                </a:lnTo>
                <a:lnTo>
                  <a:pt x="280326" y="741292"/>
                </a:lnTo>
                <a:lnTo>
                  <a:pt x="276829" y="746379"/>
                </a:lnTo>
                <a:lnTo>
                  <a:pt x="273014" y="751147"/>
                </a:lnTo>
                <a:lnTo>
                  <a:pt x="268563" y="755916"/>
                </a:lnTo>
                <a:lnTo>
                  <a:pt x="264749" y="760049"/>
                </a:lnTo>
                <a:lnTo>
                  <a:pt x="260298" y="764181"/>
                </a:lnTo>
                <a:lnTo>
                  <a:pt x="255529" y="768314"/>
                </a:lnTo>
                <a:lnTo>
                  <a:pt x="252928" y="770544"/>
                </a:lnTo>
                <a:lnTo>
                  <a:pt x="258150" y="778594"/>
                </a:lnTo>
                <a:lnTo>
                  <a:pt x="266089" y="790027"/>
                </a:lnTo>
                <a:lnTo>
                  <a:pt x="274980" y="801777"/>
                </a:lnTo>
                <a:lnTo>
                  <a:pt x="283872" y="813845"/>
                </a:lnTo>
                <a:lnTo>
                  <a:pt x="293398" y="825914"/>
                </a:lnTo>
                <a:lnTo>
                  <a:pt x="303560" y="837982"/>
                </a:lnTo>
                <a:lnTo>
                  <a:pt x="313722" y="850367"/>
                </a:lnTo>
                <a:lnTo>
                  <a:pt x="324518" y="863071"/>
                </a:lnTo>
                <a:lnTo>
                  <a:pt x="335950" y="875774"/>
                </a:lnTo>
                <a:lnTo>
                  <a:pt x="346135" y="886785"/>
                </a:lnTo>
                <a:lnTo>
                  <a:pt x="349213" y="879255"/>
                </a:lnTo>
                <a:lnTo>
                  <a:pt x="358415" y="858614"/>
                </a:lnTo>
                <a:lnTo>
                  <a:pt x="367936" y="838290"/>
                </a:lnTo>
                <a:lnTo>
                  <a:pt x="377773" y="817967"/>
                </a:lnTo>
                <a:lnTo>
                  <a:pt x="388245" y="797961"/>
                </a:lnTo>
                <a:lnTo>
                  <a:pt x="399352" y="778272"/>
                </a:lnTo>
                <a:lnTo>
                  <a:pt x="410459" y="758901"/>
                </a:lnTo>
                <a:lnTo>
                  <a:pt x="422518" y="739848"/>
                </a:lnTo>
                <a:lnTo>
                  <a:pt x="434894" y="721430"/>
                </a:lnTo>
                <a:lnTo>
                  <a:pt x="447270" y="703012"/>
                </a:lnTo>
                <a:lnTo>
                  <a:pt x="460915" y="684911"/>
                </a:lnTo>
                <a:lnTo>
                  <a:pt x="474244" y="667128"/>
                </a:lnTo>
                <a:lnTo>
                  <a:pt x="488524" y="649345"/>
                </a:lnTo>
                <a:lnTo>
                  <a:pt x="502804" y="632515"/>
                </a:lnTo>
                <a:lnTo>
                  <a:pt x="517719" y="616002"/>
                </a:lnTo>
                <a:lnTo>
                  <a:pt x="532634" y="599489"/>
                </a:lnTo>
                <a:lnTo>
                  <a:pt x="548501" y="583929"/>
                </a:lnTo>
                <a:lnTo>
                  <a:pt x="564050" y="568051"/>
                </a:lnTo>
                <a:lnTo>
                  <a:pt x="580552" y="552491"/>
                </a:lnTo>
                <a:lnTo>
                  <a:pt x="587136" y="546773"/>
                </a:lnTo>
                <a:lnTo>
                  <a:pt x="569035" y="542313"/>
                </a:lnTo>
                <a:lnTo>
                  <a:pt x="547441" y="537867"/>
                </a:lnTo>
                <a:lnTo>
                  <a:pt x="526483" y="533739"/>
                </a:lnTo>
                <a:lnTo>
                  <a:pt x="505842" y="529610"/>
                </a:lnTo>
                <a:lnTo>
                  <a:pt x="486153" y="526434"/>
                </a:lnTo>
                <a:lnTo>
                  <a:pt x="466783" y="523576"/>
                </a:lnTo>
                <a:lnTo>
                  <a:pt x="448047" y="521353"/>
                </a:lnTo>
                <a:lnTo>
                  <a:pt x="429629" y="519448"/>
                </a:lnTo>
                <a:lnTo>
                  <a:pt x="411846" y="517860"/>
                </a:lnTo>
                <a:lnTo>
                  <a:pt x="395015" y="516589"/>
                </a:lnTo>
                <a:lnTo>
                  <a:pt x="378503" y="516272"/>
                </a:lnTo>
                <a:lnTo>
                  <a:pt x="362307" y="515954"/>
                </a:lnTo>
                <a:close/>
                <a:moveTo>
                  <a:pt x="1144594" y="459502"/>
                </a:moveTo>
                <a:lnTo>
                  <a:pt x="1125428" y="461328"/>
                </a:lnTo>
                <a:lnTo>
                  <a:pt x="1105755" y="463868"/>
                </a:lnTo>
                <a:lnTo>
                  <a:pt x="1086082" y="466408"/>
                </a:lnTo>
                <a:lnTo>
                  <a:pt x="1067043" y="469583"/>
                </a:lnTo>
                <a:lnTo>
                  <a:pt x="1047687" y="473393"/>
                </a:lnTo>
                <a:lnTo>
                  <a:pt x="1028649" y="477520"/>
                </a:lnTo>
                <a:lnTo>
                  <a:pt x="1009928" y="482283"/>
                </a:lnTo>
                <a:lnTo>
                  <a:pt x="990889" y="487045"/>
                </a:lnTo>
                <a:lnTo>
                  <a:pt x="972486" y="492443"/>
                </a:lnTo>
                <a:lnTo>
                  <a:pt x="954399" y="498793"/>
                </a:lnTo>
                <a:lnTo>
                  <a:pt x="935995" y="504825"/>
                </a:lnTo>
                <a:lnTo>
                  <a:pt x="932351" y="506258"/>
                </a:lnTo>
                <a:lnTo>
                  <a:pt x="932115" y="536258"/>
                </a:lnTo>
                <a:lnTo>
                  <a:pt x="932432" y="577533"/>
                </a:lnTo>
                <a:lnTo>
                  <a:pt x="933701" y="621030"/>
                </a:lnTo>
                <a:lnTo>
                  <a:pt x="935921" y="665163"/>
                </a:lnTo>
                <a:lnTo>
                  <a:pt x="939093" y="710883"/>
                </a:lnTo>
                <a:lnTo>
                  <a:pt x="942899" y="757873"/>
                </a:lnTo>
                <a:lnTo>
                  <a:pt x="944704" y="775147"/>
                </a:lnTo>
                <a:lnTo>
                  <a:pt x="957126" y="748030"/>
                </a:lnTo>
                <a:lnTo>
                  <a:pt x="966329" y="729615"/>
                </a:lnTo>
                <a:lnTo>
                  <a:pt x="974897" y="711517"/>
                </a:lnTo>
                <a:lnTo>
                  <a:pt x="984100" y="693420"/>
                </a:lnTo>
                <a:lnTo>
                  <a:pt x="992986" y="676275"/>
                </a:lnTo>
                <a:lnTo>
                  <a:pt x="1002189" y="659130"/>
                </a:lnTo>
                <a:lnTo>
                  <a:pt x="1012026" y="642620"/>
                </a:lnTo>
                <a:lnTo>
                  <a:pt x="1021229" y="626427"/>
                </a:lnTo>
                <a:lnTo>
                  <a:pt x="1030749" y="610235"/>
                </a:lnTo>
                <a:lnTo>
                  <a:pt x="1040269" y="594677"/>
                </a:lnTo>
                <a:lnTo>
                  <a:pt x="1049789" y="579755"/>
                </a:lnTo>
                <a:lnTo>
                  <a:pt x="1059627" y="564832"/>
                </a:lnTo>
                <a:lnTo>
                  <a:pt x="1069147" y="550862"/>
                </a:lnTo>
                <a:lnTo>
                  <a:pt x="1078985" y="537210"/>
                </a:lnTo>
                <a:lnTo>
                  <a:pt x="1088822" y="523557"/>
                </a:lnTo>
                <a:lnTo>
                  <a:pt x="1098660" y="511175"/>
                </a:lnTo>
                <a:lnTo>
                  <a:pt x="1108814" y="498792"/>
                </a:lnTo>
                <a:lnTo>
                  <a:pt x="1118652" y="487045"/>
                </a:lnTo>
                <a:lnTo>
                  <a:pt x="1129124" y="475932"/>
                </a:lnTo>
                <a:lnTo>
                  <a:pt x="1138962" y="465137"/>
                </a:lnTo>
                <a:lnTo>
                  <a:pt x="1144594" y="459502"/>
                </a:lnTo>
                <a:close/>
                <a:moveTo>
                  <a:pt x="1249064" y="458616"/>
                </a:moveTo>
                <a:lnTo>
                  <a:pt x="1248761" y="458787"/>
                </a:lnTo>
                <a:lnTo>
                  <a:pt x="1241462" y="463232"/>
                </a:lnTo>
                <a:lnTo>
                  <a:pt x="1233846" y="468312"/>
                </a:lnTo>
                <a:lnTo>
                  <a:pt x="1226230" y="474027"/>
                </a:lnTo>
                <a:lnTo>
                  <a:pt x="1218614" y="480377"/>
                </a:lnTo>
                <a:lnTo>
                  <a:pt x="1210997" y="486727"/>
                </a:lnTo>
                <a:lnTo>
                  <a:pt x="1203064" y="493712"/>
                </a:lnTo>
                <a:lnTo>
                  <a:pt x="1195131" y="501015"/>
                </a:lnTo>
                <a:lnTo>
                  <a:pt x="1187197" y="508952"/>
                </a:lnTo>
                <a:lnTo>
                  <a:pt x="1178946" y="517525"/>
                </a:lnTo>
                <a:lnTo>
                  <a:pt x="1171013" y="526415"/>
                </a:lnTo>
                <a:lnTo>
                  <a:pt x="1162762" y="535940"/>
                </a:lnTo>
                <a:lnTo>
                  <a:pt x="1154829" y="545465"/>
                </a:lnTo>
                <a:lnTo>
                  <a:pt x="1146578" y="555942"/>
                </a:lnTo>
                <a:lnTo>
                  <a:pt x="1138327" y="566737"/>
                </a:lnTo>
                <a:lnTo>
                  <a:pt x="1130076" y="577850"/>
                </a:lnTo>
                <a:lnTo>
                  <a:pt x="1121825" y="589280"/>
                </a:lnTo>
                <a:lnTo>
                  <a:pt x="1105324" y="613727"/>
                </a:lnTo>
                <a:lnTo>
                  <a:pt x="1088187" y="640080"/>
                </a:lnTo>
                <a:lnTo>
                  <a:pt x="1071686" y="667702"/>
                </a:lnTo>
                <a:lnTo>
                  <a:pt x="1055184" y="697547"/>
                </a:lnTo>
                <a:lnTo>
                  <a:pt x="1038365" y="728662"/>
                </a:lnTo>
                <a:lnTo>
                  <a:pt x="1021864" y="761365"/>
                </a:lnTo>
                <a:lnTo>
                  <a:pt x="1005679" y="795337"/>
                </a:lnTo>
                <a:lnTo>
                  <a:pt x="989178" y="831215"/>
                </a:lnTo>
                <a:lnTo>
                  <a:pt x="981773" y="848753"/>
                </a:lnTo>
                <a:lnTo>
                  <a:pt x="987743" y="845921"/>
                </a:lnTo>
                <a:lnTo>
                  <a:pt x="1029970" y="826544"/>
                </a:lnTo>
                <a:lnTo>
                  <a:pt x="1072515" y="807167"/>
                </a:lnTo>
                <a:lnTo>
                  <a:pt x="1114743" y="789060"/>
                </a:lnTo>
                <a:lnTo>
                  <a:pt x="1157288" y="772224"/>
                </a:lnTo>
                <a:lnTo>
                  <a:pt x="1198880" y="755705"/>
                </a:lnTo>
                <a:lnTo>
                  <a:pt x="1240790" y="740140"/>
                </a:lnTo>
                <a:lnTo>
                  <a:pt x="1282065" y="726163"/>
                </a:lnTo>
                <a:lnTo>
                  <a:pt x="1322388" y="712503"/>
                </a:lnTo>
                <a:lnTo>
                  <a:pt x="1362393" y="700114"/>
                </a:lnTo>
                <a:lnTo>
                  <a:pt x="1382395" y="695032"/>
                </a:lnTo>
                <a:lnTo>
                  <a:pt x="1401445" y="689632"/>
                </a:lnTo>
                <a:lnTo>
                  <a:pt x="1421130" y="684231"/>
                </a:lnTo>
                <a:lnTo>
                  <a:pt x="1439863" y="679466"/>
                </a:lnTo>
                <a:lnTo>
                  <a:pt x="1459230" y="675019"/>
                </a:lnTo>
                <a:lnTo>
                  <a:pt x="1477645" y="670889"/>
                </a:lnTo>
                <a:lnTo>
                  <a:pt x="1496060" y="667077"/>
                </a:lnTo>
                <a:lnTo>
                  <a:pt x="1514475" y="663583"/>
                </a:lnTo>
                <a:lnTo>
                  <a:pt x="1532255" y="660407"/>
                </a:lnTo>
                <a:lnTo>
                  <a:pt x="1550035" y="657548"/>
                </a:lnTo>
                <a:lnTo>
                  <a:pt x="1567180" y="655006"/>
                </a:lnTo>
                <a:lnTo>
                  <a:pt x="1584643" y="653100"/>
                </a:lnTo>
                <a:lnTo>
                  <a:pt x="1601470" y="651194"/>
                </a:lnTo>
                <a:lnTo>
                  <a:pt x="1617663" y="649606"/>
                </a:lnTo>
                <a:lnTo>
                  <a:pt x="1633855" y="648653"/>
                </a:lnTo>
                <a:lnTo>
                  <a:pt x="1649413" y="648018"/>
                </a:lnTo>
                <a:lnTo>
                  <a:pt x="1665288" y="647700"/>
                </a:lnTo>
                <a:lnTo>
                  <a:pt x="1680211" y="647700"/>
                </a:lnTo>
                <a:lnTo>
                  <a:pt x="1694815" y="648018"/>
                </a:lnTo>
                <a:lnTo>
                  <a:pt x="1709103" y="648653"/>
                </a:lnTo>
                <a:lnTo>
                  <a:pt x="1719853" y="649848"/>
                </a:lnTo>
                <a:lnTo>
                  <a:pt x="1718475" y="648653"/>
                </a:lnTo>
                <a:lnTo>
                  <a:pt x="1704196" y="636270"/>
                </a:lnTo>
                <a:lnTo>
                  <a:pt x="1689600" y="624840"/>
                </a:lnTo>
                <a:lnTo>
                  <a:pt x="1674687" y="613410"/>
                </a:lnTo>
                <a:lnTo>
                  <a:pt x="1659139" y="601980"/>
                </a:lnTo>
                <a:lnTo>
                  <a:pt x="1643908" y="591503"/>
                </a:lnTo>
                <a:lnTo>
                  <a:pt x="1628042" y="581025"/>
                </a:lnTo>
                <a:lnTo>
                  <a:pt x="1612177" y="570865"/>
                </a:lnTo>
                <a:lnTo>
                  <a:pt x="1595994" y="561340"/>
                </a:lnTo>
                <a:lnTo>
                  <a:pt x="1579494" y="552133"/>
                </a:lnTo>
                <a:lnTo>
                  <a:pt x="1562360" y="543243"/>
                </a:lnTo>
                <a:lnTo>
                  <a:pt x="1545543" y="534988"/>
                </a:lnTo>
                <a:lnTo>
                  <a:pt x="1528408" y="526733"/>
                </a:lnTo>
                <a:lnTo>
                  <a:pt x="1510639" y="519113"/>
                </a:lnTo>
                <a:lnTo>
                  <a:pt x="1492869" y="511810"/>
                </a:lnTo>
                <a:lnTo>
                  <a:pt x="1475418" y="504825"/>
                </a:lnTo>
                <a:lnTo>
                  <a:pt x="1456697" y="498793"/>
                </a:lnTo>
                <a:lnTo>
                  <a:pt x="1438927" y="492443"/>
                </a:lnTo>
                <a:lnTo>
                  <a:pt x="1420523" y="487045"/>
                </a:lnTo>
                <a:lnTo>
                  <a:pt x="1401485" y="482283"/>
                </a:lnTo>
                <a:lnTo>
                  <a:pt x="1382764" y="477520"/>
                </a:lnTo>
                <a:lnTo>
                  <a:pt x="1363408" y="473393"/>
                </a:lnTo>
                <a:lnTo>
                  <a:pt x="1344370" y="469583"/>
                </a:lnTo>
                <a:lnTo>
                  <a:pt x="1325014" y="466408"/>
                </a:lnTo>
                <a:lnTo>
                  <a:pt x="1305658" y="463868"/>
                </a:lnTo>
                <a:lnTo>
                  <a:pt x="1285985" y="461328"/>
                </a:lnTo>
                <a:lnTo>
                  <a:pt x="1265995" y="459423"/>
                </a:lnTo>
                <a:lnTo>
                  <a:pt x="1249064" y="458616"/>
                </a:lnTo>
                <a:close/>
                <a:moveTo>
                  <a:pt x="1092607" y="63500"/>
                </a:moveTo>
                <a:lnTo>
                  <a:pt x="1084677" y="63818"/>
                </a:lnTo>
                <a:lnTo>
                  <a:pt x="1076431" y="65088"/>
                </a:lnTo>
                <a:lnTo>
                  <a:pt x="1070087" y="66993"/>
                </a:lnTo>
                <a:lnTo>
                  <a:pt x="1063744" y="69215"/>
                </a:lnTo>
                <a:lnTo>
                  <a:pt x="1057400" y="71755"/>
                </a:lnTo>
                <a:lnTo>
                  <a:pt x="1051374" y="75247"/>
                </a:lnTo>
                <a:lnTo>
                  <a:pt x="1045347" y="79693"/>
                </a:lnTo>
                <a:lnTo>
                  <a:pt x="1039638" y="84137"/>
                </a:lnTo>
                <a:lnTo>
                  <a:pt x="1033929" y="89218"/>
                </a:lnTo>
                <a:lnTo>
                  <a:pt x="1028537" y="94932"/>
                </a:lnTo>
                <a:lnTo>
                  <a:pt x="1022828" y="100965"/>
                </a:lnTo>
                <a:lnTo>
                  <a:pt x="1017753" y="107950"/>
                </a:lnTo>
                <a:lnTo>
                  <a:pt x="1012361" y="115252"/>
                </a:lnTo>
                <a:lnTo>
                  <a:pt x="1007286" y="123508"/>
                </a:lnTo>
                <a:lnTo>
                  <a:pt x="1002528" y="131763"/>
                </a:lnTo>
                <a:lnTo>
                  <a:pt x="997771" y="140652"/>
                </a:lnTo>
                <a:lnTo>
                  <a:pt x="993013" y="150178"/>
                </a:lnTo>
                <a:lnTo>
                  <a:pt x="988572" y="160020"/>
                </a:lnTo>
                <a:lnTo>
                  <a:pt x="984449" y="170815"/>
                </a:lnTo>
                <a:lnTo>
                  <a:pt x="980009" y="181293"/>
                </a:lnTo>
                <a:lnTo>
                  <a:pt x="975885" y="193040"/>
                </a:lnTo>
                <a:lnTo>
                  <a:pt x="972079" y="204788"/>
                </a:lnTo>
                <a:lnTo>
                  <a:pt x="968590" y="217170"/>
                </a:lnTo>
                <a:lnTo>
                  <a:pt x="964784" y="230188"/>
                </a:lnTo>
                <a:lnTo>
                  <a:pt x="961612" y="243840"/>
                </a:lnTo>
                <a:lnTo>
                  <a:pt x="958123" y="257493"/>
                </a:lnTo>
                <a:lnTo>
                  <a:pt x="955269" y="271780"/>
                </a:lnTo>
                <a:lnTo>
                  <a:pt x="952414" y="286385"/>
                </a:lnTo>
                <a:lnTo>
                  <a:pt x="949877" y="301307"/>
                </a:lnTo>
                <a:lnTo>
                  <a:pt x="947022" y="317183"/>
                </a:lnTo>
                <a:lnTo>
                  <a:pt x="944802" y="333375"/>
                </a:lnTo>
                <a:lnTo>
                  <a:pt x="942987" y="349121"/>
                </a:lnTo>
                <a:lnTo>
                  <a:pt x="951519" y="346716"/>
                </a:lnTo>
                <a:lnTo>
                  <a:pt x="973415" y="340365"/>
                </a:lnTo>
                <a:lnTo>
                  <a:pt x="995629" y="334967"/>
                </a:lnTo>
                <a:lnTo>
                  <a:pt x="1018160" y="330203"/>
                </a:lnTo>
                <a:lnTo>
                  <a:pt x="1041326" y="325758"/>
                </a:lnTo>
                <a:lnTo>
                  <a:pt x="1063857" y="321947"/>
                </a:lnTo>
                <a:lnTo>
                  <a:pt x="1087340" y="318454"/>
                </a:lnTo>
                <a:lnTo>
                  <a:pt x="1110823" y="315913"/>
                </a:lnTo>
                <a:lnTo>
                  <a:pt x="1134306" y="314008"/>
                </a:lnTo>
                <a:lnTo>
                  <a:pt x="1158106" y="312420"/>
                </a:lnTo>
                <a:lnTo>
                  <a:pt x="1181906" y="311785"/>
                </a:lnTo>
                <a:lnTo>
                  <a:pt x="1205707" y="311150"/>
                </a:lnTo>
                <a:lnTo>
                  <a:pt x="1229824" y="311785"/>
                </a:lnTo>
                <a:lnTo>
                  <a:pt x="1253624" y="312420"/>
                </a:lnTo>
                <a:lnTo>
                  <a:pt x="1277107" y="314008"/>
                </a:lnTo>
                <a:lnTo>
                  <a:pt x="1300590" y="315913"/>
                </a:lnTo>
                <a:lnTo>
                  <a:pt x="1324073" y="318454"/>
                </a:lnTo>
                <a:lnTo>
                  <a:pt x="1345556" y="321650"/>
                </a:lnTo>
                <a:lnTo>
                  <a:pt x="1344129" y="319088"/>
                </a:lnTo>
                <a:lnTo>
                  <a:pt x="1333345" y="299720"/>
                </a:lnTo>
                <a:lnTo>
                  <a:pt x="1322561" y="281305"/>
                </a:lnTo>
                <a:lnTo>
                  <a:pt x="1311777" y="263208"/>
                </a:lnTo>
                <a:lnTo>
                  <a:pt x="1300993" y="246380"/>
                </a:lnTo>
                <a:lnTo>
                  <a:pt x="1290209" y="229870"/>
                </a:lnTo>
                <a:lnTo>
                  <a:pt x="1279425" y="213995"/>
                </a:lnTo>
                <a:lnTo>
                  <a:pt x="1268958" y="199073"/>
                </a:lnTo>
                <a:lnTo>
                  <a:pt x="1258174" y="185420"/>
                </a:lnTo>
                <a:lnTo>
                  <a:pt x="1247707" y="171450"/>
                </a:lnTo>
                <a:lnTo>
                  <a:pt x="1236923" y="158750"/>
                </a:lnTo>
                <a:lnTo>
                  <a:pt x="1226456" y="146685"/>
                </a:lnTo>
                <a:lnTo>
                  <a:pt x="1216306" y="135573"/>
                </a:lnTo>
                <a:lnTo>
                  <a:pt x="1205839" y="125413"/>
                </a:lnTo>
                <a:lnTo>
                  <a:pt x="1195373" y="115570"/>
                </a:lnTo>
                <a:lnTo>
                  <a:pt x="1185540" y="106998"/>
                </a:lnTo>
                <a:lnTo>
                  <a:pt x="1175390" y="98743"/>
                </a:lnTo>
                <a:lnTo>
                  <a:pt x="1165558" y="91440"/>
                </a:lnTo>
                <a:lnTo>
                  <a:pt x="1156042" y="85090"/>
                </a:lnTo>
                <a:lnTo>
                  <a:pt x="1146210" y="79058"/>
                </a:lnTo>
                <a:lnTo>
                  <a:pt x="1137012" y="74613"/>
                </a:lnTo>
                <a:lnTo>
                  <a:pt x="1127814" y="70802"/>
                </a:lnTo>
                <a:lnTo>
                  <a:pt x="1118615" y="67628"/>
                </a:lnTo>
                <a:lnTo>
                  <a:pt x="1109734" y="65405"/>
                </a:lnTo>
                <a:lnTo>
                  <a:pt x="1101171" y="63818"/>
                </a:lnTo>
                <a:lnTo>
                  <a:pt x="1092607" y="63500"/>
                </a:lnTo>
                <a:close/>
                <a:moveTo>
                  <a:pt x="1090069" y="0"/>
                </a:moveTo>
                <a:lnTo>
                  <a:pt x="1096730" y="0"/>
                </a:lnTo>
                <a:lnTo>
                  <a:pt x="1103708" y="318"/>
                </a:lnTo>
                <a:lnTo>
                  <a:pt x="1110369" y="1270"/>
                </a:lnTo>
                <a:lnTo>
                  <a:pt x="1117030" y="1905"/>
                </a:lnTo>
                <a:lnTo>
                  <a:pt x="1124007" y="3175"/>
                </a:lnTo>
                <a:lnTo>
                  <a:pt x="1130985" y="4763"/>
                </a:lnTo>
                <a:lnTo>
                  <a:pt x="1137646" y="6668"/>
                </a:lnTo>
                <a:lnTo>
                  <a:pt x="1144307" y="8573"/>
                </a:lnTo>
                <a:lnTo>
                  <a:pt x="1151285" y="11113"/>
                </a:lnTo>
                <a:lnTo>
                  <a:pt x="1157945" y="13970"/>
                </a:lnTo>
                <a:lnTo>
                  <a:pt x="1164923" y="16510"/>
                </a:lnTo>
                <a:lnTo>
                  <a:pt x="1171584" y="20003"/>
                </a:lnTo>
                <a:lnTo>
                  <a:pt x="1178245" y="23495"/>
                </a:lnTo>
                <a:lnTo>
                  <a:pt x="1185223" y="27305"/>
                </a:lnTo>
                <a:lnTo>
                  <a:pt x="1192201" y="31115"/>
                </a:lnTo>
                <a:lnTo>
                  <a:pt x="1198544" y="35878"/>
                </a:lnTo>
                <a:lnTo>
                  <a:pt x="1211866" y="45085"/>
                </a:lnTo>
                <a:lnTo>
                  <a:pt x="1225504" y="55880"/>
                </a:lnTo>
                <a:lnTo>
                  <a:pt x="1238826" y="66993"/>
                </a:lnTo>
                <a:lnTo>
                  <a:pt x="1252465" y="79693"/>
                </a:lnTo>
                <a:lnTo>
                  <a:pt x="1265469" y="93028"/>
                </a:lnTo>
                <a:lnTo>
                  <a:pt x="1278473" y="107315"/>
                </a:lnTo>
                <a:lnTo>
                  <a:pt x="1291795" y="122555"/>
                </a:lnTo>
                <a:lnTo>
                  <a:pt x="1304482" y="138748"/>
                </a:lnTo>
                <a:lnTo>
                  <a:pt x="1317486" y="155575"/>
                </a:lnTo>
                <a:lnTo>
                  <a:pt x="1330490" y="173355"/>
                </a:lnTo>
                <a:lnTo>
                  <a:pt x="1343177" y="191770"/>
                </a:lnTo>
                <a:lnTo>
                  <a:pt x="1355865" y="211455"/>
                </a:lnTo>
                <a:lnTo>
                  <a:pt x="1368235" y="231458"/>
                </a:lnTo>
                <a:lnTo>
                  <a:pt x="1380604" y="252095"/>
                </a:lnTo>
                <a:lnTo>
                  <a:pt x="1392974" y="273685"/>
                </a:lnTo>
                <a:lnTo>
                  <a:pt x="1405027" y="295910"/>
                </a:lnTo>
                <a:lnTo>
                  <a:pt x="1417080" y="318770"/>
                </a:lnTo>
                <a:lnTo>
                  <a:pt x="1426613" y="337599"/>
                </a:lnTo>
                <a:lnTo>
                  <a:pt x="1437997" y="340365"/>
                </a:lnTo>
                <a:lnTo>
                  <a:pt x="1460211" y="346716"/>
                </a:lnTo>
                <a:lnTo>
                  <a:pt x="1482107" y="353067"/>
                </a:lnTo>
                <a:lnTo>
                  <a:pt x="1503686" y="360053"/>
                </a:lnTo>
                <a:lnTo>
                  <a:pt x="1525265" y="367675"/>
                </a:lnTo>
                <a:lnTo>
                  <a:pt x="1546527" y="375931"/>
                </a:lnTo>
                <a:lnTo>
                  <a:pt x="1567471" y="384188"/>
                </a:lnTo>
                <a:lnTo>
                  <a:pt x="1588098" y="393397"/>
                </a:lnTo>
                <a:lnTo>
                  <a:pt x="1608725" y="402606"/>
                </a:lnTo>
                <a:lnTo>
                  <a:pt x="1629035" y="413085"/>
                </a:lnTo>
                <a:lnTo>
                  <a:pt x="1649027" y="423564"/>
                </a:lnTo>
                <a:lnTo>
                  <a:pt x="1668385" y="434361"/>
                </a:lnTo>
                <a:lnTo>
                  <a:pt x="1687742" y="445793"/>
                </a:lnTo>
                <a:lnTo>
                  <a:pt x="1706465" y="457543"/>
                </a:lnTo>
                <a:lnTo>
                  <a:pt x="1725505" y="469927"/>
                </a:lnTo>
                <a:lnTo>
                  <a:pt x="1743911" y="482629"/>
                </a:lnTo>
                <a:lnTo>
                  <a:pt x="1754618" y="490712"/>
                </a:lnTo>
                <a:lnTo>
                  <a:pt x="1765300" y="488007"/>
                </a:lnTo>
                <a:lnTo>
                  <a:pt x="1790383" y="481655"/>
                </a:lnTo>
                <a:lnTo>
                  <a:pt x="1815148" y="475939"/>
                </a:lnTo>
                <a:lnTo>
                  <a:pt x="1839278" y="470858"/>
                </a:lnTo>
                <a:lnTo>
                  <a:pt x="1863090" y="466412"/>
                </a:lnTo>
                <a:lnTo>
                  <a:pt x="1886585" y="461965"/>
                </a:lnTo>
                <a:lnTo>
                  <a:pt x="1909128" y="458790"/>
                </a:lnTo>
                <a:lnTo>
                  <a:pt x="1931353" y="455931"/>
                </a:lnTo>
                <a:lnTo>
                  <a:pt x="1953260" y="453708"/>
                </a:lnTo>
                <a:lnTo>
                  <a:pt x="1974533" y="452120"/>
                </a:lnTo>
                <a:lnTo>
                  <a:pt x="1995170" y="450850"/>
                </a:lnTo>
                <a:lnTo>
                  <a:pt x="2015173" y="450850"/>
                </a:lnTo>
                <a:lnTo>
                  <a:pt x="2034858" y="450850"/>
                </a:lnTo>
                <a:lnTo>
                  <a:pt x="2053591" y="452120"/>
                </a:lnTo>
                <a:lnTo>
                  <a:pt x="2071688" y="453708"/>
                </a:lnTo>
                <a:lnTo>
                  <a:pt x="2089468" y="455931"/>
                </a:lnTo>
                <a:lnTo>
                  <a:pt x="2105978" y="459107"/>
                </a:lnTo>
                <a:lnTo>
                  <a:pt x="2122171" y="462918"/>
                </a:lnTo>
                <a:lnTo>
                  <a:pt x="2129791" y="465141"/>
                </a:lnTo>
                <a:lnTo>
                  <a:pt x="2130938" y="465476"/>
                </a:lnTo>
                <a:lnTo>
                  <a:pt x="2133652" y="462956"/>
                </a:lnTo>
                <a:lnTo>
                  <a:pt x="2138421" y="459141"/>
                </a:lnTo>
                <a:lnTo>
                  <a:pt x="2142871" y="455008"/>
                </a:lnTo>
                <a:lnTo>
                  <a:pt x="2147958" y="451829"/>
                </a:lnTo>
                <a:lnTo>
                  <a:pt x="2153044" y="448332"/>
                </a:lnTo>
                <a:lnTo>
                  <a:pt x="2158448" y="445153"/>
                </a:lnTo>
                <a:lnTo>
                  <a:pt x="2163853" y="442610"/>
                </a:lnTo>
                <a:lnTo>
                  <a:pt x="2169575" y="439749"/>
                </a:lnTo>
                <a:lnTo>
                  <a:pt x="2174979" y="437524"/>
                </a:lnTo>
                <a:lnTo>
                  <a:pt x="2181019" y="435616"/>
                </a:lnTo>
                <a:lnTo>
                  <a:pt x="2186741" y="434027"/>
                </a:lnTo>
                <a:lnTo>
                  <a:pt x="2193099" y="432437"/>
                </a:lnTo>
                <a:lnTo>
                  <a:pt x="2199140" y="431166"/>
                </a:lnTo>
                <a:lnTo>
                  <a:pt x="2205815" y="430530"/>
                </a:lnTo>
                <a:lnTo>
                  <a:pt x="2211856" y="430212"/>
                </a:lnTo>
                <a:lnTo>
                  <a:pt x="2218531" y="430212"/>
                </a:lnTo>
                <a:lnTo>
                  <a:pt x="2224890" y="430212"/>
                </a:lnTo>
                <a:lnTo>
                  <a:pt x="2231565" y="430530"/>
                </a:lnTo>
                <a:lnTo>
                  <a:pt x="2237606" y="431166"/>
                </a:lnTo>
                <a:lnTo>
                  <a:pt x="2243646" y="432437"/>
                </a:lnTo>
                <a:lnTo>
                  <a:pt x="2250004" y="434027"/>
                </a:lnTo>
                <a:lnTo>
                  <a:pt x="2256044" y="435616"/>
                </a:lnTo>
                <a:lnTo>
                  <a:pt x="2261766" y="437524"/>
                </a:lnTo>
                <a:lnTo>
                  <a:pt x="2267806" y="439749"/>
                </a:lnTo>
                <a:lnTo>
                  <a:pt x="2273528" y="442610"/>
                </a:lnTo>
                <a:lnTo>
                  <a:pt x="2278933" y="445153"/>
                </a:lnTo>
                <a:lnTo>
                  <a:pt x="2283701" y="448332"/>
                </a:lnTo>
                <a:lnTo>
                  <a:pt x="2289105" y="451829"/>
                </a:lnTo>
                <a:lnTo>
                  <a:pt x="2294192" y="455008"/>
                </a:lnTo>
                <a:lnTo>
                  <a:pt x="2298960" y="459141"/>
                </a:lnTo>
                <a:lnTo>
                  <a:pt x="2303411" y="462956"/>
                </a:lnTo>
                <a:lnTo>
                  <a:pt x="2307544" y="467089"/>
                </a:lnTo>
                <a:lnTo>
                  <a:pt x="2311994" y="471221"/>
                </a:lnTo>
                <a:lnTo>
                  <a:pt x="2315809" y="475990"/>
                </a:lnTo>
                <a:lnTo>
                  <a:pt x="2319624" y="480440"/>
                </a:lnTo>
                <a:lnTo>
                  <a:pt x="2323121" y="485527"/>
                </a:lnTo>
                <a:lnTo>
                  <a:pt x="2326618" y="490931"/>
                </a:lnTo>
                <a:lnTo>
                  <a:pt x="2329479" y="496017"/>
                </a:lnTo>
                <a:lnTo>
                  <a:pt x="2332340" y="501422"/>
                </a:lnTo>
                <a:lnTo>
                  <a:pt x="2334883" y="507144"/>
                </a:lnTo>
                <a:lnTo>
                  <a:pt x="2336790" y="512866"/>
                </a:lnTo>
                <a:lnTo>
                  <a:pt x="2339334" y="518588"/>
                </a:lnTo>
                <a:lnTo>
                  <a:pt x="2340923" y="524946"/>
                </a:lnTo>
                <a:lnTo>
                  <a:pt x="2342195" y="530987"/>
                </a:lnTo>
                <a:lnTo>
                  <a:pt x="2343466" y="537027"/>
                </a:lnTo>
                <a:lnTo>
                  <a:pt x="2344102" y="543385"/>
                </a:lnTo>
                <a:lnTo>
                  <a:pt x="2344738" y="549743"/>
                </a:lnTo>
                <a:lnTo>
                  <a:pt x="2344738" y="556419"/>
                </a:lnTo>
                <a:lnTo>
                  <a:pt x="2344738" y="562777"/>
                </a:lnTo>
                <a:lnTo>
                  <a:pt x="2344102" y="569135"/>
                </a:lnTo>
                <a:lnTo>
                  <a:pt x="2343466" y="575493"/>
                </a:lnTo>
                <a:lnTo>
                  <a:pt x="2342195" y="581851"/>
                </a:lnTo>
                <a:lnTo>
                  <a:pt x="2340923" y="587891"/>
                </a:lnTo>
                <a:lnTo>
                  <a:pt x="2339334" y="593613"/>
                </a:lnTo>
                <a:lnTo>
                  <a:pt x="2336790" y="599971"/>
                </a:lnTo>
                <a:lnTo>
                  <a:pt x="2334883" y="605375"/>
                </a:lnTo>
                <a:lnTo>
                  <a:pt x="2332340" y="611097"/>
                </a:lnTo>
                <a:lnTo>
                  <a:pt x="2329479" y="616502"/>
                </a:lnTo>
                <a:lnTo>
                  <a:pt x="2326618" y="621906"/>
                </a:lnTo>
                <a:lnTo>
                  <a:pt x="2323121" y="626675"/>
                </a:lnTo>
                <a:lnTo>
                  <a:pt x="2319624" y="631761"/>
                </a:lnTo>
                <a:lnTo>
                  <a:pt x="2315809" y="636529"/>
                </a:lnTo>
                <a:lnTo>
                  <a:pt x="2311994" y="640980"/>
                </a:lnTo>
                <a:lnTo>
                  <a:pt x="2307544" y="645749"/>
                </a:lnTo>
                <a:lnTo>
                  <a:pt x="2303411" y="649881"/>
                </a:lnTo>
                <a:lnTo>
                  <a:pt x="2298960" y="653696"/>
                </a:lnTo>
                <a:lnTo>
                  <a:pt x="2294192" y="657511"/>
                </a:lnTo>
                <a:lnTo>
                  <a:pt x="2289105" y="661008"/>
                </a:lnTo>
                <a:lnTo>
                  <a:pt x="2283701" y="664187"/>
                </a:lnTo>
                <a:lnTo>
                  <a:pt x="2278933" y="667048"/>
                </a:lnTo>
                <a:lnTo>
                  <a:pt x="2273528" y="669909"/>
                </a:lnTo>
                <a:lnTo>
                  <a:pt x="2267806" y="672452"/>
                </a:lnTo>
                <a:lnTo>
                  <a:pt x="2261766" y="674995"/>
                </a:lnTo>
                <a:lnTo>
                  <a:pt x="2256044" y="676903"/>
                </a:lnTo>
                <a:lnTo>
                  <a:pt x="2250004" y="678174"/>
                </a:lnTo>
                <a:lnTo>
                  <a:pt x="2247042" y="678915"/>
                </a:lnTo>
                <a:lnTo>
                  <a:pt x="2244725" y="687131"/>
                </a:lnTo>
                <a:lnTo>
                  <a:pt x="2240598" y="699199"/>
                </a:lnTo>
                <a:lnTo>
                  <a:pt x="2235835" y="711902"/>
                </a:lnTo>
                <a:lnTo>
                  <a:pt x="2230438" y="724605"/>
                </a:lnTo>
                <a:lnTo>
                  <a:pt x="2224405" y="737626"/>
                </a:lnTo>
                <a:lnTo>
                  <a:pt x="2217738" y="750647"/>
                </a:lnTo>
                <a:lnTo>
                  <a:pt x="2210753" y="763985"/>
                </a:lnTo>
                <a:lnTo>
                  <a:pt x="2203133" y="777324"/>
                </a:lnTo>
                <a:lnTo>
                  <a:pt x="2194878" y="790662"/>
                </a:lnTo>
                <a:lnTo>
                  <a:pt x="2185988" y="804318"/>
                </a:lnTo>
                <a:lnTo>
                  <a:pt x="2176781" y="817974"/>
                </a:lnTo>
                <a:lnTo>
                  <a:pt x="2166621" y="831948"/>
                </a:lnTo>
                <a:lnTo>
                  <a:pt x="2156778" y="845604"/>
                </a:lnTo>
                <a:lnTo>
                  <a:pt x="2145665" y="859577"/>
                </a:lnTo>
                <a:lnTo>
                  <a:pt x="2134235" y="873868"/>
                </a:lnTo>
                <a:lnTo>
                  <a:pt x="2122488" y="887524"/>
                </a:lnTo>
                <a:lnTo>
                  <a:pt x="2110105" y="901815"/>
                </a:lnTo>
                <a:lnTo>
                  <a:pt x="2097405" y="916107"/>
                </a:lnTo>
                <a:lnTo>
                  <a:pt x="2084388" y="930715"/>
                </a:lnTo>
                <a:lnTo>
                  <a:pt x="2082612" y="932575"/>
                </a:lnTo>
                <a:lnTo>
                  <a:pt x="2086318" y="943083"/>
                </a:lnTo>
                <a:lnTo>
                  <a:pt x="2093299" y="964677"/>
                </a:lnTo>
                <a:lnTo>
                  <a:pt x="2099963" y="986588"/>
                </a:lnTo>
                <a:lnTo>
                  <a:pt x="2105993" y="1008817"/>
                </a:lnTo>
                <a:lnTo>
                  <a:pt x="2111388" y="1031045"/>
                </a:lnTo>
                <a:lnTo>
                  <a:pt x="2116465" y="1053909"/>
                </a:lnTo>
                <a:lnTo>
                  <a:pt x="2120591" y="1076456"/>
                </a:lnTo>
                <a:lnTo>
                  <a:pt x="2124399" y="1099637"/>
                </a:lnTo>
                <a:lnTo>
                  <a:pt x="2127889" y="1123136"/>
                </a:lnTo>
                <a:lnTo>
                  <a:pt x="2130745" y="1146000"/>
                </a:lnTo>
                <a:lnTo>
                  <a:pt x="2132649" y="1169817"/>
                </a:lnTo>
                <a:lnTo>
                  <a:pt x="2133919" y="1193316"/>
                </a:lnTo>
                <a:lnTo>
                  <a:pt x="2134871" y="1217132"/>
                </a:lnTo>
                <a:lnTo>
                  <a:pt x="2135188" y="1241584"/>
                </a:lnTo>
                <a:lnTo>
                  <a:pt x="2134871" y="1265400"/>
                </a:lnTo>
                <a:lnTo>
                  <a:pt x="2133919" y="1289217"/>
                </a:lnTo>
                <a:lnTo>
                  <a:pt x="2132649" y="1313034"/>
                </a:lnTo>
                <a:lnTo>
                  <a:pt x="2130745" y="1336533"/>
                </a:lnTo>
                <a:lnTo>
                  <a:pt x="2127889" y="1359714"/>
                </a:lnTo>
                <a:lnTo>
                  <a:pt x="2124399" y="1382896"/>
                </a:lnTo>
                <a:lnTo>
                  <a:pt x="2120591" y="1406077"/>
                </a:lnTo>
                <a:lnTo>
                  <a:pt x="2116465" y="1428941"/>
                </a:lnTo>
                <a:lnTo>
                  <a:pt x="2111388" y="1451170"/>
                </a:lnTo>
                <a:lnTo>
                  <a:pt x="2105993" y="1474034"/>
                </a:lnTo>
                <a:lnTo>
                  <a:pt x="2099963" y="1495945"/>
                </a:lnTo>
                <a:lnTo>
                  <a:pt x="2093299" y="1517856"/>
                </a:lnTo>
                <a:lnTo>
                  <a:pt x="2086318" y="1539767"/>
                </a:lnTo>
                <a:lnTo>
                  <a:pt x="2078702" y="1561361"/>
                </a:lnTo>
                <a:lnTo>
                  <a:pt x="2070769" y="1582320"/>
                </a:lnTo>
                <a:lnTo>
                  <a:pt x="2062200" y="1603596"/>
                </a:lnTo>
                <a:lnTo>
                  <a:pt x="2052998" y="1624237"/>
                </a:lnTo>
                <a:lnTo>
                  <a:pt x="2043477" y="1644560"/>
                </a:lnTo>
                <a:lnTo>
                  <a:pt x="2033323" y="1664884"/>
                </a:lnTo>
                <a:lnTo>
                  <a:pt x="2023168" y="1684572"/>
                </a:lnTo>
                <a:lnTo>
                  <a:pt x="2016689" y="1696395"/>
                </a:lnTo>
                <a:lnTo>
                  <a:pt x="2018423" y="1698160"/>
                </a:lnTo>
                <a:lnTo>
                  <a:pt x="2036832" y="1716580"/>
                </a:lnTo>
                <a:lnTo>
                  <a:pt x="2054606" y="1735318"/>
                </a:lnTo>
                <a:lnTo>
                  <a:pt x="2071746" y="1753738"/>
                </a:lnTo>
                <a:lnTo>
                  <a:pt x="2088250" y="1772158"/>
                </a:lnTo>
                <a:lnTo>
                  <a:pt x="2103802" y="1790578"/>
                </a:lnTo>
                <a:lnTo>
                  <a:pt x="2119037" y="1808998"/>
                </a:lnTo>
                <a:lnTo>
                  <a:pt x="2133320" y="1827100"/>
                </a:lnTo>
                <a:lnTo>
                  <a:pt x="2146650" y="1845202"/>
                </a:lnTo>
                <a:lnTo>
                  <a:pt x="2159346" y="1862987"/>
                </a:lnTo>
                <a:lnTo>
                  <a:pt x="2171407" y="1880454"/>
                </a:lnTo>
                <a:lnTo>
                  <a:pt x="2182516" y="1898239"/>
                </a:lnTo>
                <a:lnTo>
                  <a:pt x="2192990" y="1915707"/>
                </a:lnTo>
                <a:lnTo>
                  <a:pt x="2202194" y="1932539"/>
                </a:lnTo>
                <a:lnTo>
                  <a:pt x="2210447" y="1949371"/>
                </a:lnTo>
                <a:lnTo>
                  <a:pt x="2218381" y="1965885"/>
                </a:lnTo>
                <a:lnTo>
                  <a:pt x="2224729" y="1982400"/>
                </a:lnTo>
                <a:lnTo>
                  <a:pt x="2230442" y="1998279"/>
                </a:lnTo>
                <a:lnTo>
                  <a:pt x="2235203" y="2014476"/>
                </a:lnTo>
                <a:lnTo>
                  <a:pt x="2237107" y="2022098"/>
                </a:lnTo>
                <a:lnTo>
                  <a:pt x="2238695" y="2029720"/>
                </a:lnTo>
                <a:lnTo>
                  <a:pt x="2240281" y="2037342"/>
                </a:lnTo>
                <a:lnTo>
                  <a:pt x="2241234" y="2044647"/>
                </a:lnTo>
                <a:lnTo>
                  <a:pt x="2242186" y="2052586"/>
                </a:lnTo>
                <a:lnTo>
                  <a:pt x="2242821" y="2059891"/>
                </a:lnTo>
                <a:lnTo>
                  <a:pt x="2243138" y="2067195"/>
                </a:lnTo>
                <a:lnTo>
                  <a:pt x="2243138" y="2074500"/>
                </a:lnTo>
                <a:lnTo>
                  <a:pt x="2243138" y="2081169"/>
                </a:lnTo>
                <a:lnTo>
                  <a:pt x="2242821" y="2088473"/>
                </a:lnTo>
                <a:lnTo>
                  <a:pt x="2242186" y="2095460"/>
                </a:lnTo>
                <a:lnTo>
                  <a:pt x="2240916" y="2102130"/>
                </a:lnTo>
                <a:lnTo>
                  <a:pt x="2239647" y="2108799"/>
                </a:lnTo>
                <a:lnTo>
                  <a:pt x="2237742" y="2115468"/>
                </a:lnTo>
                <a:lnTo>
                  <a:pt x="2235838" y="2122138"/>
                </a:lnTo>
                <a:lnTo>
                  <a:pt x="2233934" y="2128489"/>
                </a:lnTo>
                <a:lnTo>
                  <a:pt x="2231395" y="2134841"/>
                </a:lnTo>
                <a:lnTo>
                  <a:pt x="2228538" y="2141193"/>
                </a:lnTo>
                <a:lnTo>
                  <a:pt x="2225681" y="2147545"/>
                </a:lnTo>
                <a:lnTo>
                  <a:pt x="2222190" y="2153261"/>
                </a:lnTo>
                <a:lnTo>
                  <a:pt x="2216477" y="2162471"/>
                </a:lnTo>
                <a:lnTo>
                  <a:pt x="2209812" y="2170728"/>
                </a:lnTo>
                <a:lnTo>
                  <a:pt x="2202512" y="2178986"/>
                </a:lnTo>
                <a:lnTo>
                  <a:pt x="2194894" y="2186608"/>
                </a:lnTo>
                <a:lnTo>
                  <a:pt x="2186325" y="2193595"/>
                </a:lnTo>
                <a:lnTo>
                  <a:pt x="2177438" y="2199946"/>
                </a:lnTo>
                <a:lnTo>
                  <a:pt x="2168233" y="2206298"/>
                </a:lnTo>
                <a:lnTo>
                  <a:pt x="2158394" y="2211697"/>
                </a:lnTo>
                <a:lnTo>
                  <a:pt x="2147920" y="2216461"/>
                </a:lnTo>
                <a:lnTo>
                  <a:pt x="2137129" y="2221225"/>
                </a:lnTo>
                <a:lnTo>
                  <a:pt x="2125703" y="2225036"/>
                </a:lnTo>
                <a:lnTo>
                  <a:pt x="2113641" y="2228529"/>
                </a:lnTo>
                <a:lnTo>
                  <a:pt x="2100946" y="2231705"/>
                </a:lnTo>
                <a:lnTo>
                  <a:pt x="2088250" y="2234246"/>
                </a:lnTo>
                <a:lnTo>
                  <a:pt x="2074919" y="2236151"/>
                </a:lnTo>
                <a:lnTo>
                  <a:pt x="2061272" y="2237739"/>
                </a:lnTo>
                <a:lnTo>
                  <a:pt x="2047306" y="2239327"/>
                </a:lnTo>
                <a:lnTo>
                  <a:pt x="2032706" y="2239962"/>
                </a:lnTo>
                <a:lnTo>
                  <a:pt x="2017471" y="2239962"/>
                </a:lnTo>
                <a:lnTo>
                  <a:pt x="2001919" y="2239962"/>
                </a:lnTo>
                <a:lnTo>
                  <a:pt x="1986049" y="2239645"/>
                </a:lnTo>
                <a:lnTo>
                  <a:pt x="1970180" y="2238374"/>
                </a:lnTo>
                <a:lnTo>
                  <a:pt x="1953675" y="2237421"/>
                </a:lnTo>
                <a:lnTo>
                  <a:pt x="1937171" y="2235516"/>
                </a:lnTo>
                <a:lnTo>
                  <a:pt x="1919714" y="2233610"/>
                </a:lnTo>
                <a:lnTo>
                  <a:pt x="1901940" y="2230752"/>
                </a:lnTo>
                <a:lnTo>
                  <a:pt x="1884483" y="2228211"/>
                </a:lnTo>
                <a:lnTo>
                  <a:pt x="1866392" y="2224718"/>
                </a:lnTo>
                <a:lnTo>
                  <a:pt x="1847983" y="2221225"/>
                </a:lnTo>
                <a:lnTo>
                  <a:pt x="1828940" y="2217096"/>
                </a:lnTo>
                <a:lnTo>
                  <a:pt x="1810213" y="2212650"/>
                </a:lnTo>
                <a:lnTo>
                  <a:pt x="1791170" y="2208204"/>
                </a:lnTo>
                <a:lnTo>
                  <a:pt x="1771491" y="2203122"/>
                </a:lnTo>
                <a:lnTo>
                  <a:pt x="1751813" y="2197723"/>
                </a:lnTo>
                <a:lnTo>
                  <a:pt x="1732135" y="2192007"/>
                </a:lnTo>
                <a:lnTo>
                  <a:pt x="1711822" y="2185973"/>
                </a:lnTo>
                <a:lnTo>
                  <a:pt x="1691508" y="2179303"/>
                </a:lnTo>
                <a:lnTo>
                  <a:pt x="1671195" y="2172634"/>
                </a:lnTo>
                <a:lnTo>
                  <a:pt x="1650882" y="2165965"/>
                </a:lnTo>
                <a:lnTo>
                  <a:pt x="1629617" y="2158660"/>
                </a:lnTo>
                <a:lnTo>
                  <a:pt x="1587721" y="2143098"/>
                </a:lnTo>
                <a:lnTo>
                  <a:pt x="1545507" y="2126584"/>
                </a:lnTo>
                <a:lnTo>
                  <a:pt x="1521352" y="2116558"/>
                </a:lnTo>
                <a:lnTo>
                  <a:pt x="1503686" y="2122797"/>
                </a:lnTo>
                <a:lnTo>
                  <a:pt x="1482107" y="2129783"/>
                </a:lnTo>
                <a:lnTo>
                  <a:pt x="1460211" y="2136134"/>
                </a:lnTo>
                <a:lnTo>
                  <a:pt x="1437997" y="2142485"/>
                </a:lnTo>
                <a:lnTo>
                  <a:pt x="1415784" y="2147884"/>
                </a:lnTo>
                <a:lnTo>
                  <a:pt x="1393253" y="2152647"/>
                </a:lnTo>
                <a:lnTo>
                  <a:pt x="1370087" y="2157093"/>
                </a:lnTo>
                <a:lnTo>
                  <a:pt x="1347556" y="2160903"/>
                </a:lnTo>
                <a:lnTo>
                  <a:pt x="1324073" y="2164079"/>
                </a:lnTo>
                <a:lnTo>
                  <a:pt x="1300590" y="2166619"/>
                </a:lnTo>
                <a:lnTo>
                  <a:pt x="1277107" y="2168842"/>
                </a:lnTo>
                <a:lnTo>
                  <a:pt x="1253624" y="2170430"/>
                </a:lnTo>
                <a:lnTo>
                  <a:pt x="1235048" y="2171174"/>
                </a:lnTo>
                <a:lnTo>
                  <a:pt x="1225595" y="2188845"/>
                </a:lnTo>
                <a:lnTo>
                  <a:pt x="1213536" y="2210752"/>
                </a:lnTo>
                <a:lnTo>
                  <a:pt x="1201160" y="2232342"/>
                </a:lnTo>
                <a:lnTo>
                  <a:pt x="1189101" y="2252980"/>
                </a:lnTo>
                <a:lnTo>
                  <a:pt x="1176408" y="2273617"/>
                </a:lnTo>
                <a:lnTo>
                  <a:pt x="1163714" y="2292667"/>
                </a:lnTo>
                <a:lnTo>
                  <a:pt x="1151020" y="2311082"/>
                </a:lnTo>
                <a:lnTo>
                  <a:pt x="1138327" y="2328862"/>
                </a:lnTo>
                <a:lnTo>
                  <a:pt x="1125316" y="2346007"/>
                </a:lnTo>
                <a:lnTo>
                  <a:pt x="1112305" y="2362200"/>
                </a:lnTo>
                <a:lnTo>
                  <a:pt x="1098977" y="2377122"/>
                </a:lnTo>
                <a:lnTo>
                  <a:pt x="1085966" y="2391410"/>
                </a:lnTo>
                <a:lnTo>
                  <a:pt x="1072638" y="2404745"/>
                </a:lnTo>
                <a:lnTo>
                  <a:pt x="1059627" y="2417445"/>
                </a:lnTo>
                <a:lnTo>
                  <a:pt x="1045981" y="2429192"/>
                </a:lnTo>
                <a:lnTo>
                  <a:pt x="1032653" y="2439352"/>
                </a:lnTo>
                <a:lnTo>
                  <a:pt x="1019325" y="2449195"/>
                </a:lnTo>
                <a:lnTo>
                  <a:pt x="1012343" y="2453322"/>
                </a:lnTo>
                <a:lnTo>
                  <a:pt x="1005679" y="2457450"/>
                </a:lnTo>
                <a:lnTo>
                  <a:pt x="998698" y="2460942"/>
                </a:lnTo>
                <a:lnTo>
                  <a:pt x="992034" y="2464752"/>
                </a:lnTo>
                <a:lnTo>
                  <a:pt x="985370" y="2467927"/>
                </a:lnTo>
                <a:lnTo>
                  <a:pt x="978388" y="2471102"/>
                </a:lnTo>
                <a:lnTo>
                  <a:pt x="971407" y="2473642"/>
                </a:lnTo>
                <a:lnTo>
                  <a:pt x="965060" y="2475865"/>
                </a:lnTo>
                <a:lnTo>
                  <a:pt x="958078" y="2477770"/>
                </a:lnTo>
                <a:lnTo>
                  <a:pt x="951097" y="2479992"/>
                </a:lnTo>
                <a:lnTo>
                  <a:pt x="944750" y="2481262"/>
                </a:lnTo>
                <a:lnTo>
                  <a:pt x="937769" y="2482532"/>
                </a:lnTo>
                <a:lnTo>
                  <a:pt x="930787" y="2483802"/>
                </a:lnTo>
                <a:lnTo>
                  <a:pt x="924440" y="2484120"/>
                </a:lnTo>
                <a:lnTo>
                  <a:pt x="917459" y="2484437"/>
                </a:lnTo>
                <a:lnTo>
                  <a:pt x="910478" y="2484437"/>
                </a:lnTo>
                <a:lnTo>
                  <a:pt x="903813" y="2484120"/>
                </a:lnTo>
                <a:lnTo>
                  <a:pt x="897149" y="2483167"/>
                </a:lnTo>
                <a:lnTo>
                  <a:pt x="890168" y="2482532"/>
                </a:lnTo>
                <a:lnTo>
                  <a:pt x="883504" y="2480945"/>
                </a:lnTo>
                <a:lnTo>
                  <a:pt x="872714" y="2478405"/>
                </a:lnTo>
                <a:lnTo>
                  <a:pt x="862559" y="2474912"/>
                </a:lnTo>
                <a:lnTo>
                  <a:pt x="852722" y="2471102"/>
                </a:lnTo>
                <a:lnTo>
                  <a:pt x="843202" y="2466022"/>
                </a:lnTo>
                <a:lnTo>
                  <a:pt x="833682" y="2460307"/>
                </a:lnTo>
                <a:lnTo>
                  <a:pt x="824796" y="2453957"/>
                </a:lnTo>
                <a:lnTo>
                  <a:pt x="815911" y="2447290"/>
                </a:lnTo>
                <a:lnTo>
                  <a:pt x="807977" y="2439352"/>
                </a:lnTo>
                <a:lnTo>
                  <a:pt x="799726" y="2431097"/>
                </a:lnTo>
                <a:lnTo>
                  <a:pt x="792110" y="2422207"/>
                </a:lnTo>
                <a:lnTo>
                  <a:pt x="784494" y="2412682"/>
                </a:lnTo>
                <a:lnTo>
                  <a:pt x="777513" y="2402205"/>
                </a:lnTo>
                <a:lnTo>
                  <a:pt x="770531" y="2391410"/>
                </a:lnTo>
                <a:lnTo>
                  <a:pt x="764184" y="2380297"/>
                </a:lnTo>
                <a:lnTo>
                  <a:pt x="757520" y="2368550"/>
                </a:lnTo>
                <a:lnTo>
                  <a:pt x="751808" y="2355850"/>
                </a:lnTo>
                <a:lnTo>
                  <a:pt x="746096" y="2342515"/>
                </a:lnTo>
                <a:lnTo>
                  <a:pt x="740701" y="2329180"/>
                </a:lnTo>
                <a:lnTo>
                  <a:pt x="735624" y="2314892"/>
                </a:lnTo>
                <a:lnTo>
                  <a:pt x="730864" y="2300287"/>
                </a:lnTo>
                <a:lnTo>
                  <a:pt x="726104" y="2285365"/>
                </a:lnTo>
                <a:lnTo>
                  <a:pt x="721978" y="2269490"/>
                </a:lnTo>
                <a:lnTo>
                  <a:pt x="718170" y="2253615"/>
                </a:lnTo>
                <a:lnTo>
                  <a:pt x="714362" y="2237105"/>
                </a:lnTo>
                <a:lnTo>
                  <a:pt x="710871" y="2219960"/>
                </a:lnTo>
                <a:lnTo>
                  <a:pt x="707698" y="2202815"/>
                </a:lnTo>
                <a:lnTo>
                  <a:pt x="704525" y="2185035"/>
                </a:lnTo>
                <a:lnTo>
                  <a:pt x="701986" y="2166620"/>
                </a:lnTo>
                <a:lnTo>
                  <a:pt x="699765" y="2148205"/>
                </a:lnTo>
                <a:lnTo>
                  <a:pt x="697226" y="2128837"/>
                </a:lnTo>
                <a:lnTo>
                  <a:pt x="695322" y="2109787"/>
                </a:lnTo>
                <a:lnTo>
                  <a:pt x="693735" y="2090102"/>
                </a:lnTo>
                <a:lnTo>
                  <a:pt x="692466" y="2070100"/>
                </a:lnTo>
                <a:lnTo>
                  <a:pt x="691196" y="2049780"/>
                </a:lnTo>
                <a:lnTo>
                  <a:pt x="689927" y="2029142"/>
                </a:lnTo>
                <a:lnTo>
                  <a:pt x="689723" y="2015447"/>
                </a:lnTo>
                <a:lnTo>
                  <a:pt x="685908" y="2012923"/>
                </a:lnTo>
                <a:lnTo>
                  <a:pt x="667502" y="1999903"/>
                </a:lnTo>
                <a:lnTo>
                  <a:pt x="649414" y="1986884"/>
                </a:lnTo>
                <a:lnTo>
                  <a:pt x="631643" y="1973229"/>
                </a:lnTo>
                <a:lnTo>
                  <a:pt x="614507" y="1958939"/>
                </a:lnTo>
                <a:lnTo>
                  <a:pt x="597371" y="1944966"/>
                </a:lnTo>
                <a:lnTo>
                  <a:pt x="580552" y="1929724"/>
                </a:lnTo>
                <a:lnTo>
                  <a:pt x="564050" y="1914799"/>
                </a:lnTo>
                <a:lnTo>
                  <a:pt x="548501" y="1899239"/>
                </a:lnTo>
                <a:lnTo>
                  <a:pt x="532634" y="1883043"/>
                </a:lnTo>
                <a:lnTo>
                  <a:pt x="517719" y="1866848"/>
                </a:lnTo>
                <a:lnTo>
                  <a:pt x="502852" y="1850389"/>
                </a:lnTo>
                <a:lnTo>
                  <a:pt x="490220" y="1853864"/>
                </a:lnTo>
                <a:lnTo>
                  <a:pt x="465455" y="1859900"/>
                </a:lnTo>
                <a:lnTo>
                  <a:pt x="440690" y="1865300"/>
                </a:lnTo>
                <a:lnTo>
                  <a:pt x="416560" y="1870700"/>
                </a:lnTo>
                <a:lnTo>
                  <a:pt x="392748" y="1875465"/>
                </a:lnTo>
                <a:lnTo>
                  <a:pt x="369253" y="1879277"/>
                </a:lnTo>
                <a:lnTo>
                  <a:pt x="346710" y="1882772"/>
                </a:lnTo>
                <a:lnTo>
                  <a:pt x="324485" y="1885631"/>
                </a:lnTo>
                <a:lnTo>
                  <a:pt x="302578" y="1887537"/>
                </a:lnTo>
                <a:lnTo>
                  <a:pt x="281305" y="1889443"/>
                </a:lnTo>
                <a:lnTo>
                  <a:pt x="260668" y="1890396"/>
                </a:lnTo>
                <a:lnTo>
                  <a:pt x="240665" y="1890713"/>
                </a:lnTo>
                <a:lnTo>
                  <a:pt x="220980" y="1890396"/>
                </a:lnTo>
                <a:lnTo>
                  <a:pt x="202248" y="1889443"/>
                </a:lnTo>
                <a:lnTo>
                  <a:pt x="184150" y="1887537"/>
                </a:lnTo>
                <a:lnTo>
                  <a:pt x="166370" y="1885313"/>
                </a:lnTo>
                <a:lnTo>
                  <a:pt x="149860" y="1882136"/>
                </a:lnTo>
                <a:lnTo>
                  <a:pt x="133668" y="1878324"/>
                </a:lnTo>
                <a:lnTo>
                  <a:pt x="126048" y="1876418"/>
                </a:lnTo>
                <a:lnTo>
                  <a:pt x="118428" y="1874195"/>
                </a:lnTo>
                <a:lnTo>
                  <a:pt x="111125" y="1871336"/>
                </a:lnTo>
                <a:lnTo>
                  <a:pt x="103823" y="1868794"/>
                </a:lnTo>
                <a:lnTo>
                  <a:pt x="96838" y="1865936"/>
                </a:lnTo>
                <a:lnTo>
                  <a:pt x="90170" y="1862759"/>
                </a:lnTo>
                <a:lnTo>
                  <a:pt x="83820" y="1859582"/>
                </a:lnTo>
                <a:lnTo>
                  <a:pt x="77153" y="1856088"/>
                </a:lnTo>
                <a:lnTo>
                  <a:pt x="71438" y="1852276"/>
                </a:lnTo>
                <a:lnTo>
                  <a:pt x="65405" y="1848464"/>
                </a:lnTo>
                <a:lnTo>
                  <a:pt x="60008" y="1844652"/>
                </a:lnTo>
                <a:lnTo>
                  <a:pt x="54293" y="1839887"/>
                </a:lnTo>
                <a:lnTo>
                  <a:pt x="49213" y="1835758"/>
                </a:lnTo>
                <a:lnTo>
                  <a:pt x="44133" y="1830993"/>
                </a:lnTo>
                <a:lnTo>
                  <a:pt x="39688" y="1826228"/>
                </a:lnTo>
                <a:lnTo>
                  <a:pt x="34925" y="1821145"/>
                </a:lnTo>
                <a:lnTo>
                  <a:pt x="30798" y="1815745"/>
                </a:lnTo>
                <a:lnTo>
                  <a:pt x="26353" y="1810345"/>
                </a:lnTo>
                <a:lnTo>
                  <a:pt x="22543" y="1804627"/>
                </a:lnTo>
                <a:lnTo>
                  <a:pt x="19050" y="1798273"/>
                </a:lnTo>
                <a:lnTo>
                  <a:pt x="14288" y="1788744"/>
                </a:lnTo>
                <a:lnTo>
                  <a:pt x="9843" y="1778896"/>
                </a:lnTo>
                <a:lnTo>
                  <a:pt x="6668" y="1768731"/>
                </a:lnTo>
                <a:lnTo>
                  <a:pt x="3810" y="1758566"/>
                </a:lnTo>
                <a:lnTo>
                  <a:pt x="1905" y="1747765"/>
                </a:lnTo>
                <a:lnTo>
                  <a:pt x="318" y="1736647"/>
                </a:lnTo>
                <a:lnTo>
                  <a:pt x="0" y="1725211"/>
                </a:lnTo>
                <a:lnTo>
                  <a:pt x="0" y="1714093"/>
                </a:lnTo>
                <a:lnTo>
                  <a:pt x="1270" y="1702657"/>
                </a:lnTo>
                <a:lnTo>
                  <a:pt x="2540" y="1690904"/>
                </a:lnTo>
                <a:lnTo>
                  <a:pt x="4445" y="1678832"/>
                </a:lnTo>
                <a:lnTo>
                  <a:pt x="7620" y="1666761"/>
                </a:lnTo>
                <a:lnTo>
                  <a:pt x="11113" y="1654690"/>
                </a:lnTo>
                <a:lnTo>
                  <a:pt x="15240" y="1642301"/>
                </a:lnTo>
                <a:lnTo>
                  <a:pt x="20003" y="1629595"/>
                </a:lnTo>
                <a:lnTo>
                  <a:pt x="25400" y="1616570"/>
                </a:lnTo>
                <a:lnTo>
                  <a:pt x="31115" y="1603864"/>
                </a:lnTo>
                <a:lnTo>
                  <a:pt x="38100" y="1590840"/>
                </a:lnTo>
                <a:lnTo>
                  <a:pt x="45085" y="1577180"/>
                </a:lnTo>
                <a:lnTo>
                  <a:pt x="52705" y="1564156"/>
                </a:lnTo>
                <a:lnTo>
                  <a:pt x="60960" y="1550814"/>
                </a:lnTo>
                <a:lnTo>
                  <a:pt x="69850" y="1536837"/>
                </a:lnTo>
                <a:lnTo>
                  <a:pt x="79058" y="1523495"/>
                </a:lnTo>
                <a:lnTo>
                  <a:pt x="88900" y="1509518"/>
                </a:lnTo>
                <a:lnTo>
                  <a:pt x="99060" y="1495859"/>
                </a:lnTo>
                <a:lnTo>
                  <a:pt x="110173" y="1481564"/>
                </a:lnTo>
                <a:lnTo>
                  <a:pt x="121285" y="1467587"/>
                </a:lnTo>
                <a:lnTo>
                  <a:pt x="133350" y="1453610"/>
                </a:lnTo>
                <a:lnTo>
                  <a:pt x="145733" y="1439315"/>
                </a:lnTo>
                <a:lnTo>
                  <a:pt x="158433" y="1425020"/>
                </a:lnTo>
                <a:lnTo>
                  <a:pt x="171450" y="1410725"/>
                </a:lnTo>
                <a:lnTo>
                  <a:pt x="185103" y="1396748"/>
                </a:lnTo>
                <a:lnTo>
                  <a:pt x="199073" y="1382136"/>
                </a:lnTo>
                <a:lnTo>
                  <a:pt x="213678" y="1367841"/>
                </a:lnTo>
                <a:lnTo>
                  <a:pt x="228283" y="1353228"/>
                </a:lnTo>
                <a:lnTo>
                  <a:pt x="243523" y="1338616"/>
                </a:lnTo>
                <a:lnTo>
                  <a:pt x="259080" y="1324321"/>
                </a:lnTo>
                <a:lnTo>
                  <a:pt x="275273" y="1309709"/>
                </a:lnTo>
                <a:lnTo>
                  <a:pt x="278354" y="1306873"/>
                </a:lnTo>
                <a:lnTo>
                  <a:pt x="277177" y="1289217"/>
                </a:lnTo>
                <a:lnTo>
                  <a:pt x="276542" y="1265400"/>
                </a:lnTo>
                <a:lnTo>
                  <a:pt x="276225" y="1241584"/>
                </a:lnTo>
                <a:lnTo>
                  <a:pt x="276542" y="1217132"/>
                </a:lnTo>
                <a:lnTo>
                  <a:pt x="277177" y="1193316"/>
                </a:lnTo>
                <a:lnTo>
                  <a:pt x="278764" y="1169817"/>
                </a:lnTo>
                <a:lnTo>
                  <a:pt x="280668" y="1146000"/>
                </a:lnTo>
                <a:lnTo>
                  <a:pt x="283524" y="1123136"/>
                </a:lnTo>
                <a:lnTo>
                  <a:pt x="286697" y="1099637"/>
                </a:lnTo>
                <a:lnTo>
                  <a:pt x="290823" y="1076456"/>
                </a:lnTo>
                <a:lnTo>
                  <a:pt x="294948" y="1053909"/>
                </a:lnTo>
                <a:lnTo>
                  <a:pt x="300025" y="1031045"/>
                </a:lnTo>
                <a:lnTo>
                  <a:pt x="305420" y="1008817"/>
                </a:lnTo>
                <a:lnTo>
                  <a:pt x="311449" y="986588"/>
                </a:lnTo>
                <a:lnTo>
                  <a:pt x="318114" y="964677"/>
                </a:lnTo>
                <a:lnTo>
                  <a:pt x="321267" y="954459"/>
                </a:lnTo>
                <a:lnTo>
                  <a:pt x="311816" y="945006"/>
                </a:lnTo>
                <a:lnTo>
                  <a:pt x="298479" y="930715"/>
                </a:lnTo>
                <a:lnTo>
                  <a:pt x="285459" y="916107"/>
                </a:lnTo>
                <a:lnTo>
                  <a:pt x="272757" y="901815"/>
                </a:lnTo>
                <a:lnTo>
                  <a:pt x="260373" y="887524"/>
                </a:lnTo>
                <a:lnTo>
                  <a:pt x="248306" y="873868"/>
                </a:lnTo>
                <a:lnTo>
                  <a:pt x="236874" y="859577"/>
                </a:lnTo>
                <a:lnTo>
                  <a:pt x="226077" y="845604"/>
                </a:lnTo>
                <a:lnTo>
                  <a:pt x="215915" y="831948"/>
                </a:lnTo>
                <a:lnTo>
                  <a:pt x="206071" y="817974"/>
                </a:lnTo>
                <a:lnTo>
                  <a:pt x="196544" y="804318"/>
                </a:lnTo>
                <a:lnTo>
                  <a:pt x="191046" y="795873"/>
                </a:lnTo>
                <a:lnTo>
                  <a:pt x="188135" y="796289"/>
                </a:lnTo>
                <a:lnTo>
                  <a:pt x="181777" y="796925"/>
                </a:lnTo>
                <a:lnTo>
                  <a:pt x="175419" y="796925"/>
                </a:lnTo>
                <a:lnTo>
                  <a:pt x="169060" y="796925"/>
                </a:lnTo>
                <a:lnTo>
                  <a:pt x="162385" y="796289"/>
                </a:lnTo>
                <a:lnTo>
                  <a:pt x="156344" y="795336"/>
                </a:lnTo>
                <a:lnTo>
                  <a:pt x="150304" y="794382"/>
                </a:lnTo>
                <a:lnTo>
                  <a:pt x="143946" y="793110"/>
                </a:lnTo>
                <a:lnTo>
                  <a:pt x="137906" y="791203"/>
                </a:lnTo>
                <a:lnTo>
                  <a:pt x="132184" y="789295"/>
                </a:lnTo>
                <a:lnTo>
                  <a:pt x="126462" y="787070"/>
                </a:lnTo>
                <a:lnTo>
                  <a:pt x="120422" y="784845"/>
                </a:lnTo>
                <a:lnTo>
                  <a:pt x="115017" y="781666"/>
                </a:lnTo>
                <a:lnTo>
                  <a:pt x="110249" y="778805"/>
                </a:lnTo>
                <a:lnTo>
                  <a:pt x="104845" y="775626"/>
                </a:lnTo>
                <a:lnTo>
                  <a:pt x="99758" y="772129"/>
                </a:lnTo>
                <a:lnTo>
                  <a:pt x="94990" y="768314"/>
                </a:lnTo>
                <a:lnTo>
                  <a:pt x="90539" y="764181"/>
                </a:lnTo>
                <a:lnTo>
                  <a:pt x="86406" y="760049"/>
                </a:lnTo>
                <a:lnTo>
                  <a:pt x="81956" y="755916"/>
                </a:lnTo>
                <a:lnTo>
                  <a:pt x="77823" y="751147"/>
                </a:lnTo>
                <a:lnTo>
                  <a:pt x="74326" y="746379"/>
                </a:lnTo>
                <a:lnTo>
                  <a:pt x="70829" y="741292"/>
                </a:lnTo>
                <a:lnTo>
                  <a:pt x="67332" y="736206"/>
                </a:lnTo>
                <a:lnTo>
                  <a:pt x="64471" y="730802"/>
                </a:lnTo>
                <a:lnTo>
                  <a:pt x="61610" y="725397"/>
                </a:lnTo>
                <a:lnTo>
                  <a:pt x="59067" y="719993"/>
                </a:lnTo>
                <a:lnTo>
                  <a:pt x="56524" y="714271"/>
                </a:lnTo>
                <a:lnTo>
                  <a:pt x="54616" y="708549"/>
                </a:lnTo>
                <a:lnTo>
                  <a:pt x="53345" y="702509"/>
                </a:lnTo>
                <a:lnTo>
                  <a:pt x="51755" y="696151"/>
                </a:lnTo>
                <a:lnTo>
                  <a:pt x="50484" y="690111"/>
                </a:lnTo>
                <a:lnTo>
                  <a:pt x="49848" y="683752"/>
                </a:lnTo>
                <a:lnTo>
                  <a:pt x="49212" y="677394"/>
                </a:lnTo>
                <a:lnTo>
                  <a:pt x="49212" y="670719"/>
                </a:lnTo>
                <a:lnTo>
                  <a:pt x="49212" y="664361"/>
                </a:lnTo>
                <a:lnTo>
                  <a:pt x="49848" y="657685"/>
                </a:lnTo>
                <a:lnTo>
                  <a:pt x="50484" y="651645"/>
                </a:lnTo>
                <a:lnTo>
                  <a:pt x="51755" y="645287"/>
                </a:lnTo>
                <a:lnTo>
                  <a:pt x="53345" y="639246"/>
                </a:lnTo>
                <a:lnTo>
                  <a:pt x="54616" y="633206"/>
                </a:lnTo>
                <a:lnTo>
                  <a:pt x="56524" y="627484"/>
                </a:lnTo>
                <a:lnTo>
                  <a:pt x="59067" y="621444"/>
                </a:lnTo>
                <a:lnTo>
                  <a:pt x="61610" y="616040"/>
                </a:lnTo>
                <a:lnTo>
                  <a:pt x="64471" y="610635"/>
                </a:lnTo>
                <a:lnTo>
                  <a:pt x="67332" y="605549"/>
                </a:lnTo>
                <a:lnTo>
                  <a:pt x="70829" y="600463"/>
                </a:lnTo>
                <a:lnTo>
                  <a:pt x="74326" y="595376"/>
                </a:lnTo>
                <a:lnTo>
                  <a:pt x="77823" y="590290"/>
                </a:lnTo>
                <a:lnTo>
                  <a:pt x="81956" y="585839"/>
                </a:lnTo>
                <a:lnTo>
                  <a:pt x="86406" y="581389"/>
                </a:lnTo>
                <a:lnTo>
                  <a:pt x="90539" y="577256"/>
                </a:lnTo>
                <a:lnTo>
                  <a:pt x="94990" y="573441"/>
                </a:lnTo>
                <a:lnTo>
                  <a:pt x="99758" y="569626"/>
                </a:lnTo>
                <a:lnTo>
                  <a:pt x="104845" y="566129"/>
                </a:lnTo>
                <a:lnTo>
                  <a:pt x="110249" y="562632"/>
                </a:lnTo>
                <a:lnTo>
                  <a:pt x="115017" y="560089"/>
                </a:lnTo>
                <a:lnTo>
                  <a:pt x="120422" y="556910"/>
                </a:lnTo>
                <a:lnTo>
                  <a:pt x="126462" y="554685"/>
                </a:lnTo>
                <a:lnTo>
                  <a:pt x="132184" y="552142"/>
                </a:lnTo>
                <a:lnTo>
                  <a:pt x="137906" y="550234"/>
                </a:lnTo>
                <a:lnTo>
                  <a:pt x="143255" y="548545"/>
                </a:lnTo>
                <a:lnTo>
                  <a:pt x="146053" y="542949"/>
                </a:lnTo>
                <a:lnTo>
                  <a:pt x="149546" y="536915"/>
                </a:lnTo>
                <a:lnTo>
                  <a:pt x="153357" y="531198"/>
                </a:lnTo>
                <a:lnTo>
                  <a:pt x="157485" y="525799"/>
                </a:lnTo>
                <a:lnTo>
                  <a:pt x="161613" y="520400"/>
                </a:lnTo>
                <a:lnTo>
                  <a:pt x="166059" y="515637"/>
                </a:lnTo>
                <a:lnTo>
                  <a:pt x="171140" y="510555"/>
                </a:lnTo>
                <a:lnTo>
                  <a:pt x="175903" y="505792"/>
                </a:lnTo>
                <a:lnTo>
                  <a:pt x="181302" y="501345"/>
                </a:lnTo>
                <a:lnTo>
                  <a:pt x="186700" y="497217"/>
                </a:lnTo>
                <a:lnTo>
                  <a:pt x="192416" y="492771"/>
                </a:lnTo>
                <a:lnTo>
                  <a:pt x="198132" y="488960"/>
                </a:lnTo>
                <a:lnTo>
                  <a:pt x="204166" y="485466"/>
                </a:lnTo>
                <a:lnTo>
                  <a:pt x="210517" y="481973"/>
                </a:lnTo>
                <a:lnTo>
                  <a:pt x="216868" y="478480"/>
                </a:lnTo>
                <a:lnTo>
                  <a:pt x="223854" y="475621"/>
                </a:lnTo>
                <a:lnTo>
                  <a:pt x="230840" y="472446"/>
                </a:lnTo>
                <a:lnTo>
                  <a:pt x="238144" y="469905"/>
                </a:lnTo>
                <a:lnTo>
                  <a:pt x="245448" y="467364"/>
                </a:lnTo>
                <a:lnTo>
                  <a:pt x="252751" y="465141"/>
                </a:lnTo>
                <a:lnTo>
                  <a:pt x="260373" y="462918"/>
                </a:lnTo>
                <a:lnTo>
                  <a:pt x="276568" y="459107"/>
                </a:lnTo>
                <a:lnTo>
                  <a:pt x="293398" y="455931"/>
                </a:lnTo>
                <a:lnTo>
                  <a:pt x="310864" y="453708"/>
                </a:lnTo>
                <a:lnTo>
                  <a:pt x="329282" y="452120"/>
                </a:lnTo>
                <a:lnTo>
                  <a:pt x="348017" y="450850"/>
                </a:lnTo>
                <a:lnTo>
                  <a:pt x="367071" y="450850"/>
                </a:lnTo>
                <a:lnTo>
                  <a:pt x="387712" y="450850"/>
                </a:lnTo>
                <a:lnTo>
                  <a:pt x="408035" y="452120"/>
                </a:lnTo>
                <a:lnTo>
                  <a:pt x="429629" y="453708"/>
                </a:lnTo>
                <a:lnTo>
                  <a:pt x="450905" y="455931"/>
                </a:lnTo>
                <a:lnTo>
                  <a:pt x="473769" y="458790"/>
                </a:lnTo>
                <a:lnTo>
                  <a:pt x="496315" y="461965"/>
                </a:lnTo>
                <a:lnTo>
                  <a:pt x="519814" y="466412"/>
                </a:lnTo>
                <a:lnTo>
                  <a:pt x="543631" y="470858"/>
                </a:lnTo>
                <a:lnTo>
                  <a:pt x="567447" y="475939"/>
                </a:lnTo>
                <a:lnTo>
                  <a:pt x="592216" y="481655"/>
                </a:lnTo>
                <a:lnTo>
                  <a:pt x="616985" y="488007"/>
                </a:lnTo>
                <a:lnTo>
                  <a:pt x="642390" y="494359"/>
                </a:lnTo>
                <a:lnTo>
                  <a:pt x="649347" y="496334"/>
                </a:lnTo>
                <a:lnTo>
                  <a:pt x="649414" y="496284"/>
                </a:lnTo>
                <a:lnTo>
                  <a:pt x="667502" y="482629"/>
                </a:lnTo>
                <a:lnTo>
                  <a:pt x="685908" y="469927"/>
                </a:lnTo>
                <a:lnTo>
                  <a:pt x="704631" y="457543"/>
                </a:lnTo>
                <a:lnTo>
                  <a:pt x="723671" y="445793"/>
                </a:lnTo>
                <a:lnTo>
                  <a:pt x="742711" y="434361"/>
                </a:lnTo>
                <a:lnTo>
                  <a:pt x="762386" y="423564"/>
                </a:lnTo>
                <a:lnTo>
                  <a:pt x="782378" y="413085"/>
                </a:lnTo>
                <a:lnTo>
                  <a:pt x="802688" y="402606"/>
                </a:lnTo>
                <a:lnTo>
                  <a:pt x="822997" y="393397"/>
                </a:lnTo>
                <a:lnTo>
                  <a:pt x="843942" y="384188"/>
                </a:lnTo>
                <a:lnTo>
                  <a:pt x="864886" y="375931"/>
                </a:lnTo>
                <a:lnTo>
                  <a:pt x="875299" y="371888"/>
                </a:lnTo>
                <a:lnTo>
                  <a:pt x="876926" y="355600"/>
                </a:lnTo>
                <a:lnTo>
                  <a:pt x="879146" y="336550"/>
                </a:lnTo>
                <a:lnTo>
                  <a:pt x="881366" y="317818"/>
                </a:lnTo>
                <a:lnTo>
                  <a:pt x="884221" y="299720"/>
                </a:lnTo>
                <a:lnTo>
                  <a:pt x="887076" y="281622"/>
                </a:lnTo>
                <a:lnTo>
                  <a:pt x="890247" y="264478"/>
                </a:lnTo>
                <a:lnTo>
                  <a:pt x="893736" y="247650"/>
                </a:lnTo>
                <a:lnTo>
                  <a:pt x="897542" y="231140"/>
                </a:lnTo>
                <a:lnTo>
                  <a:pt x="901349" y="214948"/>
                </a:lnTo>
                <a:lnTo>
                  <a:pt x="906106" y="199390"/>
                </a:lnTo>
                <a:lnTo>
                  <a:pt x="910229" y="184150"/>
                </a:lnTo>
                <a:lnTo>
                  <a:pt x="915304" y="169545"/>
                </a:lnTo>
                <a:lnTo>
                  <a:pt x="920379" y="155257"/>
                </a:lnTo>
                <a:lnTo>
                  <a:pt x="925454" y="141922"/>
                </a:lnTo>
                <a:lnTo>
                  <a:pt x="931480" y="128905"/>
                </a:lnTo>
                <a:lnTo>
                  <a:pt x="937507" y="116523"/>
                </a:lnTo>
                <a:lnTo>
                  <a:pt x="943533" y="104140"/>
                </a:lnTo>
                <a:lnTo>
                  <a:pt x="950194" y="93028"/>
                </a:lnTo>
                <a:lnTo>
                  <a:pt x="957172" y="82233"/>
                </a:lnTo>
                <a:lnTo>
                  <a:pt x="963833" y="71755"/>
                </a:lnTo>
                <a:lnTo>
                  <a:pt x="971762" y="62230"/>
                </a:lnTo>
                <a:lnTo>
                  <a:pt x="979374" y="53340"/>
                </a:lnTo>
                <a:lnTo>
                  <a:pt x="987304" y="45403"/>
                </a:lnTo>
                <a:lnTo>
                  <a:pt x="995868" y="37783"/>
                </a:lnTo>
                <a:lnTo>
                  <a:pt x="1004431" y="30797"/>
                </a:lnTo>
                <a:lnTo>
                  <a:pt x="1013630" y="24130"/>
                </a:lnTo>
                <a:lnTo>
                  <a:pt x="1022828" y="18733"/>
                </a:lnTo>
                <a:lnTo>
                  <a:pt x="1032343" y="13970"/>
                </a:lnTo>
                <a:lnTo>
                  <a:pt x="1042176" y="9525"/>
                </a:lnTo>
                <a:lnTo>
                  <a:pt x="1052325" y="6033"/>
                </a:lnTo>
                <a:lnTo>
                  <a:pt x="1063109" y="3493"/>
                </a:lnTo>
                <a:lnTo>
                  <a:pt x="1069453" y="2223"/>
                </a:lnTo>
                <a:lnTo>
                  <a:pt x="1076431" y="1270"/>
                </a:lnTo>
                <a:lnTo>
                  <a:pt x="1083409" y="318"/>
                </a:lnTo>
                <a:lnTo>
                  <a:pt x="1090069" y="0"/>
                </a:lnTo>
                <a:close/>
              </a:path>
            </a:pathLst>
          </a:custGeom>
          <a:solidFill>
            <a:srgbClr val="01A991"/>
          </a:solidFill>
          <a:ln w="9525" cmpd="sng">
            <a:solidFill>
              <a:srgbClr val="01A991"/>
            </a:solidFill>
            <a:bevel/>
          </a:ln>
        </p:spPr>
        <p:txBody>
          <a:bodyPr anchor="ctr"/>
          <a:lstStyle/>
          <a:p>
            <a:endParaRPr lang="zh-CN" altLang="en-US"/>
          </a:p>
        </p:txBody>
      </p:sp>
      <p:sp>
        <p:nvSpPr>
          <p:cNvPr id="12" name="KSO_Shape"/>
          <p:cNvSpPr>
            <a:spLocks noChangeArrowheads="1"/>
          </p:cNvSpPr>
          <p:nvPr/>
        </p:nvSpPr>
        <p:spPr bwMode="auto">
          <a:xfrm rot="10589758">
            <a:off x="6851259" y="2344195"/>
            <a:ext cx="516206" cy="356545"/>
          </a:xfrm>
          <a:custGeom>
            <a:avLst/>
            <a:gdLst>
              <a:gd name="T0" fmla="*/ 119 w 2006600"/>
              <a:gd name="T1" fmla="*/ 46 h 1387475"/>
              <a:gd name="T2" fmla="*/ 119 w 2006600"/>
              <a:gd name="T3" fmla="*/ 60 h 1387475"/>
              <a:gd name="T4" fmla="*/ 127 w 2006600"/>
              <a:gd name="T5" fmla="*/ 74 h 1387475"/>
              <a:gd name="T6" fmla="*/ 142 w 2006600"/>
              <a:gd name="T7" fmla="*/ 82 h 1387475"/>
              <a:gd name="T8" fmla="*/ 155 w 2006600"/>
              <a:gd name="T9" fmla="*/ 80 h 1387475"/>
              <a:gd name="T10" fmla="*/ 161 w 2006600"/>
              <a:gd name="T11" fmla="*/ 85 h 1387475"/>
              <a:gd name="T12" fmla="*/ 158 w 2006600"/>
              <a:gd name="T13" fmla="*/ 98 h 1387475"/>
              <a:gd name="T14" fmla="*/ 152 w 2006600"/>
              <a:gd name="T15" fmla="*/ 110 h 1387475"/>
              <a:gd name="T16" fmla="*/ 138 w 2006600"/>
              <a:gd name="T17" fmla="*/ 121 h 1387475"/>
              <a:gd name="T18" fmla="*/ 126 w 2006600"/>
              <a:gd name="T19" fmla="*/ 125 h 1387475"/>
              <a:gd name="T20" fmla="*/ 112 w 2006600"/>
              <a:gd name="T21" fmla="*/ 125 h 1387475"/>
              <a:gd name="T22" fmla="*/ 100 w 2006600"/>
              <a:gd name="T23" fmla="*/ 122 h 1387475"/>
              <a:gd name="T24" fmla="*/ 87 w 2006600"/>
              <a:gd name="T25" fmla="*/ 113 h 1387475"/>
              <a:gd name="T26" fmla="*/ 78 w 2006600"/>
              <a:gd name="T27" fmla="*/ 100 h 1387475"/>
              <a:gd name="T28" fmla="*/ 75 w 2006600"/>
              <a:gd name="T29" fmla="*/ 87 h 1387475"/>
              <a:gd name="T30" fmla="*/ 75 w 2006600"/>
              <a:gd name="T31" fmla="*/ 74 h 1387475"/>
              <a:gd name="T32" fmla="*/ 79 w 2006600"/>
              <a:gd name="T33" fmla="*/ 62 h 1387475"/>
              <a:gd name="T34" fmla="*/ 90 w 2006600"/>
              <a:gd name="T35" fmla="*/ 48 h 1387475"/>
              <a:gd name="T36" fmla="*/ 102 w 2006600"/>
              <a:gd name="T37" fmla="*/ 41 h 1387475"/>
              <a:gd name="T38" fmla="*/ 114 w 2006600"/>
              <a:gd name="T39" fmla="*/ 38 h 1387475"/>
              <a:gd name="T40" fmla="*/ 105 w 2006600"/>
              <a:gd name="T41" fmla="*/ 24 h 1387475"/>
              <a:gd name="T42" fmla="*/ 88 w 2006600"/>
              <a:gd name="T43" fmla="*/ 30 h 1387475"/>
              <a:gd name="T44" fmla="*/ 75 w 2006600"/>
              <a:gd name="T45" fmla="*/ 41 h 1387475"/>
              <a:gd name="T46" fmla="*/ 65 w 2006600"/>
              <a:gd name="T47" fmla="*/ 55 h 1387475"/>
              <a:gd name="T48" fmla="*/ 60 w 2006600"/>
              <a:gd name="T49" fmla="*/ 71 h 1387475"/>
              <a:gd name="T50" fmla="*/ 59 w 2006600"/>
              <a:gd name="T51" fmla="*/ 89 h 1387475"/>
              <a:gd name="T52" fmla="*/ 64 w 2006600"/>
              <a:gd name="T53" fmla="*/ 106 h 1387475"/>
              <a:gd name="T54" fmla="*/ 73 w 2006600"/>
              <a:gd name="T55" fmla="*/ 121 h 1387475"/>
              <a:gd name="T56" fmla="*/ 86 w 2006600"/>
              <a:gd name="T57" fmla="*/ 132 h 1387475"/>
              <a:gd name="T58" fmla="*/ 102 w 2006600"/>
              <a:gd name="T59" fmla="*/ 139 h 1387475"/>
              <a:gd name="T60" fmla="*/ 119 w 2006600"/>
              <a:gd name="T61" fmla="*/ 141 h 1387475"/>
              <a:gd name="T62" fmla="*/ 137 w 2006600"/>
              <a:gd name="T63" fmla="*/ 138 h 1387475"/>
              <a:gd name="T64" fmla="*/ 152 w 2006600"/>
              <a:gd name="T65" fmla="*/ 130 h 1387475"/>
              <a:gd name="T66" fmla="*/ 164 w 2006600"/>
              <a:gd name="T67" fmla="*/ 118 h 1387475"/>
              <a:gd name="T68" fmla="*/ 173 w 2006600"/>
              <a:gd name="T69" fmla="*/ 104 h 1387475"/>
              <a:gd name="T70" fmla="*/ 177 w 2006600"/>
              <a:gd name="T71" fmla="*/ 86 h 1387475"/>
              <a:gd name="T72" fmla="*/ 176 w 2006600"/>
              <a:gd name="T73" fmla="*/ 68 h 1387475"/>
              <a:gd name="T74" fmla="*/ 169 w 2006600"/>
              <a:gd name="T75" fmla="*/ 52 h 1387475"/>
              <a:gd name="T76" fmla="*/ 159 w 2006600"/>
              <a:gd name="T77" fmla="*/ 39 h 1387475"/>
              <a:gd name="T78" fmla="*/ 145 w 2006600"/>
              <a:gd name="T79" fmla="*/ 29 h 1387475"/>
              <a:gd name="T80" fmla="*/ 128 w 2006600"/>
              <a:gd name="T81" fmla="*/ 23 h 1387475"/>
              <a:gd name="T82" fmla="*/ 125 w 2006600"/>
              <a:gd name="T83" fmla="*/ 0 h 1387475"/>
              <a:gd name="T84" fmla="*/ 155 w 2006600"/>
              <a:gd name="T85" fmla="*/ 6 h 1387475"/>
              <a:gd name="T86" fmla="*/ 182 w 2006600"/>
              <a:gd name="T87" fmla="*/ 18 h 1387475"/>
              <a:gd name="T88" fmla="*/ 205 w 2006600"/>
              <a:gd name="T89" fmla="*/ 35 h 1387475"/>
              <a:gd name="T90" fmla="*/ 223 w 2006600"/>
              <a:gd name="T91" fmla="*/ 57 h 1387475"/>
              <a:gd name="T92" fmla="*/ 235 w 2006600"/>
              <a:gd name="T93" fmla="*/ 83 h 1387475"/>
              <a:gd name="T94" fmla="*/ 226 w 2006600"/>
              <a:gd name="T95" fmla="*/ 107 h 1387475"/>
              <a:gd name="T96" fmla="*/ 209 w 2006600"/>
              <a:gd name="T97" fmla="*/ 128 h 1387475"/>
              <a:gd name="T98" fmla="*/ 186 w 2006600"/>
              <a:gd name="T99" fmla="*/ 145 h 1387475"/>
              <a:gd name="T100" fmla="*/ 159 w 2006600"/>
              <a:gd name="T101" fmla="*/ 157 h 1387475"/>
              <a:gd name="T102" fmla="*/ 130 w 2006600"/>
              <a:gd name="T103" fmla="*/ 163 h 1387475"/>
              <a:gd name="T104" fmla="*/ 100 w 2006600"/>
              <a:gd name="T105" fmla="*/ 162 h 1387475"/>
              <a:gd name="T106" fmla="*/ 72 w 2006600"/>
              <a:gd name="T107" fmla="*/ 155 h 1387475"/>
              <a:gd name="T108" fmla="*/ 47 w 2006600"/>
              <a:gd name="T109" fmla="*/ 143 h 1387475"/>
              <a:gd name="T110" fmla="*/ 26 w 2006600"/>
              <a:gd name="T111" fmla="*/ 125 h 1387475"/>
              <a:gd name="T112" fmla="*/ 9 w 2006600"/>
              <a:gd name="T113" fmla="*/ 104 h 1387475"/>
              <a:gd name="T114" fmla="*/ 3 w 2006600"/>
              <a:gd name="T115" fmla="*/ 79 h 1387475"/>
              <a:gd name="T116" fmla="*/ 16 w 2006600"/>
              <a:gd name="T117" fmla="*/ 53 h 1387475"/>
              <a:gd name="T118" fmla="*/ 35 w 2006600"/>
              <a:gd name="T119" fmla="*/ 32 h 1387475"/>
              <a:gd name="T120" fmla="*/ 59 w 2006600"/>
              <a:gd name="T121" fmla="*/ 15 h 1387475"/>
              <a:gd name="T122" fmla="*/ 86 w 2006600"/>
              <a:gd name="T123" fmla="*/ 4 h 1387475"/>
              <a:gd name="T124" fmla="*/ 115 w 2006600"/>
              <a:gd name="T125" fmla="*/ 0 h 138747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06600"/>
              <a:gd name="T190" fmla="*/ 0 h 1387475"/>
              <a:gd name="T191" fmla="*/ 2006600 w 2006600"/>
              <a:gd name="T192" fmla="*/ 1387475 h 138747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06600" h="1387475">
                <a:moveTo>
                  <a:pt x="1003300" y="323850"/>
                </a:moveTo>
                <a:lnTo>
                  <a:pt x="1019520" y="324168"/>
                </a:lnTo>
                <a:lnTo>
                  <a:pt x="1035740" y="325120"/>
                </a:lnTo>
                <a:lnTo>
                  <a:pt x="1031924" y="332423"/>
                </a:lnTo>
                <a:lnTo>
                  <a:pt x="1028425" y="339090"/>
                </a:lnTo>
                <a:lnTo>
                  <a:pt x="1025245" y="346075"/>
                </a:lnTo>
                <a:lnTo>
                  <a:pt x="1022065" y="353378"/>
                </a:lnTo>
                <a:lnTo>
                  <a:pt x="1019202" y="360680"/>
                </a:lnTo>
                <a:lnTo>
                  <a:pt x="1016658" y="367983"/>
                </a:lnTo>
                <a:lnTo>
                  <a:pt x="1014113" y="375285"/>
                </a:lnTo>
                <a:lnTo>
                  <a:pt x="1011887" y="383223"/>
                </a:lnTo>
                <a:lnTo>
                  <a:pt x="1009661" y="391160"/>
                </a:lnTo>
                <a:lnTo>
                  <a:pt x="1008071" y="398780"/>
                </a:lnTo>
                <a:lnTo>
                  <a:pt x="1006480" y="406718"/>
                </a:lnTo>
                <a:lnTo>
                  <a:pt x="1005526" y="414655"/>
                </a:lnTo>
                <a:lnTo>
                  <a:pt x="1004572" y="422910"/>
                </a:lnTo>
                <a:lnTo>
                  <a:pt x="1003618" y="430848"/>
                </a:lnTo>
                <a:lnTo>
                  <a:pt x="1003300" y="439103"/>
                </a:lnTo>
                <a:lnTo>
                  <a:pt x="1003300" y="447358"/>
                </a:lnTo>
                <a:lnTo>
                  <a:pt x="1003618" y="460058"/>
                </a:lnTo>
                <a:lnTo>
                  <a:pt x="1004572" y="472758"/>
                </a:lnTo>
                <a:lnTo>
                  <a:pt x="1006162" y="485140"/>
                </a:lnTo>
                <a:lnTo>
                  <a:pt x="1008389" y="497205"/>
                </a:lnTo>
                <a:lnTo>
                  <a:pt x="1011251" y="509270"/>
                </a:lnTo>
                <a:lnTo>
                  <a:pt x="1014432" y="521018"/>
                </a:lnTo>
                <a:lnTo>
                  <a:pt x="1018248" y="532448"/>
                </a:lnTo>
                <a:lnTo>
                  <a:pt x="1022701" y="543560"/>
                </a:lnTo>
                <a:lnTo>
                  <a:pt x="1027471" y="554673"/>
                </a:lnTo>
                <a:lnTo>
                  <a:pt x="1033196" y="565150"/>
                </a:lnTo>
                <a:lnTo>
                  <a:pt x="1038921" y="575628"/>
                </a:lnTo>
                <a:lnTo>
                  <a:pt x="1045600" y="585470"/>
                </a:lnTo>
                <a:lnTo>
                  <a:pt x="1052597" y="595313"/>
                </a:lnTo>
                <a:lnTo>
                  <a:pt x="1059594" y="604838"/>
                </a:lnTo>
                <a:lnTo>
                  <a:pt x="1067545" y="613728"/>
                </a:lnTo>
                <a:lnTo>
                  <a:pt x="1075814" y="622300"/>
                </a:lnTo>
                <a:lnTo>
                  <a:pt x="1084401" y="630555"/>
                </a:lnTo>
                <a:lnTo>
                  <a:pt x="1093306" y="638175"/>
                </a:lnTo>
                <a:lnTo>
                  <a:pt x="1102848" y="645478"/>
                </a:lnTo>
                <a:lnTo>
                  <a:pt x="1112389" y="652463"/>
                </a:lnTo>
                <a:lnTo>
                  <a:pt x="1122566" y="658813"/>
                </a:lnTo>
                <a:lnTo>
                  <a:pt x="1132744" y="664845"/>
                </a:lnTo>
                <a:lnTo>
                  <a:pt x="1143557" y="670243"/>
                </a:lnTo>
                <a:lnTo>
                  <a:pt x="1154689" y="675323"/>
                </a:lnTo>
                <a:lnTo>
                  <a:pt x="1165820" y="679450"/>
                </a:lnTo>
                <a:lnTo>
                  <a:pt x="1177270" y="683578"/>
                </a:lnTo>
                <a:lnTo>
                  <a:pt x="1189037" y="686753"/>
                </a:lnTo>
                <a:lnTo>
                  <a:pt x="1201123" y="689610"/>
                </a:lnTo>
                <a:lnTo>
                  <a:pt x="1213209" y="691833"/>
                </a:lnTo>
                <a:lnTo>
                  <a:pt x="1225613" y="693420"/>
                </a:lnTo>
                <a:lnTo>
                  <a:pt x="1238016" y="694055"/>
                </a:lnTo>
                <a:lnTo>
                  <a:pt x="1251056" y="694690"/>
                </a:lnTo>
                <a:lnTo>
                  <a:pt x="1259325" y="694690"/>
                </a:lnTo>
                <a:lnTo>
                  <a:pt x="1267276" y="694055"/>
                </a:lnTo>
                <a:lnTo>
                  <a:pt x="1275545" y="693420"/>
                </a:lnTo>
                <a:lnTo>
                  <a:pt x="1283815" y="692468"/>
                </a:lnTo>
                <a:lnTo>
                  <a:pt x="1291766" y="691198"/>
                </a:lnTo>
                <a:lnTo>
                  <a:pt x="1299399" y="689928"/>
                </a:lnTo>
                <a:lnTo>
                  <a:pt x="1307350" y="688023"/>
                </a:lnTo>
                <a:lnTo>
                  <a:pt x="1315301" y="686118"/>
                </a:lnTo>
                <a:lnTo>
                  <a:pt x="1322616" y="683895"/>
                </a:lnTo>
                <a:lnTo>
                  <a:pt x="1330249" y="681355"/>
                </a:lnTo>
                <a:lnTo>
                  <a:pt x="1337564" y="678815"/>
                </a:lnTo>
                <a:lnTo>
                  <a:pt x="1345197" y="675958"/>
                </a:lnTo>
                <a:lnTo>
                  <a:pt x="1352194" y="672783"/>
                </a:lnTo>
                <a:lnTo>
                  <a:pt x="1359509" y="669608"/>
                </a:lnTo>
                <a:lnTo>
                  <a:pt x="1366188" y="666115"/>
                </a:lnTo>
                <a:lnTo>
                  <a:pt x="1372867" y="661988"/>
                </a:lnTo>
                <a:lnTo>
                  <a:pt x="1374139" y="678498"/>
                </a:lnTo>
                <a:lnTo>
                  <a:pt x="1374775" y="694690"/>
                </a:lnTo>
                <a:lnTo>
                  <a:pt x="1374457" y="704215"/>
                </a:lnTo>
                <a:lnTo>
                  <a:pt x="1374139" y="713740"/>
                </a:lnTo>
                <a:lnTo>
                  <a:pt x="1373821" y="722948"/>
                </a:lnTo>
                <a:lnTo>
                  <a:pt x="1372549" y="732790"/>
                </a:lnTo>
                <a:lnTo>
                  <a:pt x="1371595" y="741998"/>
                </a:lnTo>
                <a:lnTo>
                  <a:pt x="1370640" y="751205"/>
                </a:lnTo>
                <a:lnTo>
                  <a:pt x="1368732" y="760413"/>
                </a:lnTo>
                <a:lnTo>
                  <a:pt x="1366824" y="769303"/>
                </a:lnTo>
                <a:lnTo>
                  <a:pt x="1365234" y="778193"/>
                </a:lnTo>
                <a:lnTo>
                  <a:pt x="1363007" y="787083"/>
                </a:lnTo>
                <a:lnTo>
                  <a:pt x="1360463" y="795973"/>
                </a:lnTo>
                <a:lnTo>
                  <a:pt x="1357919" y="804863"/>
                </a:lnTo>
                <a:lnTo>
                  <a:pt x="1355056" y="813435"/>
                </a:lnTo>
                <a:lnTo>
                  <a:pt x="1351876" y="822008"/>
                </a:lnTo>
                <a:lnTo>
                  <a:pt x="1348695" y="830580"/>
                </a:lnTo>
                <a:lnTo>
                  <a:pt x="1345515" y="839153"/>
                </a:lnTo>
                <a:lnTo>
                  <a:pt x="1342017" y="847408"/>
                </a:lnTo>
                <a:lnTo>
                  <a:pt x="1337882" y="855663"/>
                </a:lnTo>
                <a:lnTo>
                  <a:pt x="1334065" y="863283"/>
                </a:lnTo>
                <a:lnTo>
                  <a:pt x="1329931" y="871538"/>
                </a:lnTo>
                <a:lnTo>
                  <a:pt x="1325478" y="879158"/>
                </a:lnTo>
                <a:lnTo>
                  <a:pt x="1321026" y="886778"/>
                </a:lnTo>
                <a:lnTo>
                  <a:pt x="1316255" y="894398"/>
                </a:lnTo>
                <a:lnTo>
                  <a:pt x="1311166" y="901700"/>
                </a:lnTo>
                <a:lnTo>
                  <a:pt x="1306396" y="909320"/>
                </a:lnTo>
                <a:lnTo>
                  <a:pt x="1300989" y="916305"/>
                </a:lnTo>
                <a:lnTo>
                  <a:pt x="1289857" y="930276"/>
                </a:lnTo>
                <a:lnTo>
                  <a:pt x="1278090" y="943928"/>
                </a:lnTo>
                <a:lnTo>
                  <a:pt x="1266004" y="956628"/>
                </a:lnTo>
                <a:lnTo>
                  <a:pt x="1252964" y="969011"/>
                </a:lnTo>
                <a:lnTo>
                  <a:pt x="1239606" y="980758"/>
                </a:lnTo>
                <a:lnTo>
                  <a:pt x="1225295" y="991553"/>
                </a:lnTo>
                <a:lnTo>
                  <a:pt x="1218297" y="996951"/>
                </a:lnTo>
                <a:lnTo>
                  <a:pt x="1210983" y="1002031"/>
                </a:lnTo>
                <a:lnTo>
                  <a:pt x="1203667" y="1006793"/>
                </a:lnTo>
                <a:lnTo>
                  <a:pt x="1195716" y="1011873"/>
                </a:lnTo>
                <a:lnTo>
                  <a:pt x="1188083" y="1016318"/>
                </a:lnTo>
                <a:lnTo>
                  <a:pt x="1180450" y="1020763"/>
                </a:lnTo>
                <a:lnTo>
                  <a:pt x="1172499" y="1024573"/>
                </a:lnTo>
                <a:lnTo>
                  <a:pt x="1164230" y="1029018"/>
                </a:lnTo>
                <a:lnTo>
                  <a:pt x="1155961" y="1032511"/>
                </a:lnTo>
                <a:lnTo>
                  <a:pt x="1148010" y="1036003"/>
                </a:lnTo>
                <a:lnTo>
                  <a:pt x="1139423" y="1039813"/>
                </a:lnTo>
                <a:lnTo>
                  <a:pt x="1131154" y="1042988"/>
                </a:lnTo>
                <a:lnTo>
                  <a:pt x="1122566" y="1046163"/>
                </a:lnTo>
                <a:lnTo>
                  <a:pt x="1113661" y="1048703"/>
                </a:lnTo>
                <a:lnTo>
                  <a:pt x="1105074" y="1051561"/>
                </a:lnTo>
                <a:lnTo>
                  <a:pt x="1096169" y="1053466"/>
                </a:lnTo>
                <a:lnTo>
                  <a:pt x="1087264" y="1056006"/>
                </a:lnTo>
                <a:lnTo>
                  <a:pt x="1078358" y="1057911"/>
                </a:lnTo>
                <a:lnTo>
                  <a:pt x="1069135" y="1059498"/>
                </a:lnTo>
                <a:lnTo>
                  <a:pt x="1059594" y="1061086"/>
                </a:lnTo>
                <a:lnTo>
                  <a:pt x="1050370" y="1062356"/>
                </a:lnTo>
                <a:lnTo>
                  <a:pt x="1041147" y="1063626"/>
                </a:lnTo>
                <a:lnTo>
                  <a:pt x="1031924" y="1064261"/>
                </a:lnTo>
                <a:lnTo>
                  <a:pt x="1022383" y="1064896"/>
                </a:lnTo>
                <a:lnTo>
                  <a:pt x="1012841" y="1065213"/>
                </a:lnTo>
                <a:lnTo>
                  <a:pt x="1003300" y="1065213"/>
                </a:lnTo>
                <a:lnTo>
                  <a:pt x="993759" y="1065213"/>
                </a:lnTo>
                <a:lnTo>
                  <a:pt x="984218" y="1064896"/>
                </a:lnTo>
                <a:lnTo>
                  <a:pt x="974676" y="1064261"/>
                </a:lnTo>
                <a:lnTo>
                  <a:pt x="965135" y="1063626"/>
                </a:lnTo>
                <a:lnTo>
                  <a:pt x="955912" y="1062356"/>
                </a:lnTo>
                <a:lnTo>
                  <a:pt x="946688" y="1061086"/>
                </a:lnTo>
                <a:lnTo>
                  <a:pt x="937783" y="1059498"/>
                </a:lnTo>
                <a:lnTo>
                  <a:pt x="928560" y="1057911"/>
                </a:lnTo>
                <a:lnTo>
                  <a:pt x="919655" y="1056006"/>
                </a:lnTo>
                <a:lnTo>
                  <a:pt x="910750" y="1053466"/>
                </a:lnTo>
                <a:lnTo>
                  <a:pt x="901526" y="1051561"/>
                </a:lnTo>
                <a:lnTo>
                  <a:pt x="892621" y="1048703"/>
                </a:lnTo>
                <a:lnTo>
                  <a:pt x="884034" y="1046163"/>
                </a:lnTo>
                <a:lnTo>
                  <a:pt x="875765" y="1042988"/>
                </a:lnTo>
                <a:lnTo>
                  <a:pt x="867178" y="1039813"/>
                </a:lnTo>
                <a:lnTo>
                  <a:pt x="858908" y="1036003"/>
                </a:lnTo>
                <a:lnTo>
                  <a:pt x="850321" y="1032511"/>
                </a:lnTo>
                <a:lnTo>
                  <a:pt x="842370" y="1029018"/>
                </a:lnTo>
                <a:lnTo>
                  <a:pt x="834101" y="1024573"/>
                </a:lnTo>
                <a:lnTo>
                  <a:pt x="826468" y="1020763"/>
                </a:lnTo>
                <a:lnTo>
                  <a:pt x="818517" y="1016318"/>
                </a:lnTo>
                <a:lnTo>
                  <a:pt x="810566" y="1011873"/>
                </a:lnTo>
                <a:lnTo>
                  <a:pt x="803251" y="1006793"/>
                </a:lnTo>
                <a:lnTo>
                  <a:pt x="795618" y="1002031"/>
                </a:lnTo>
                <a:lnTo>
                  <a:pt x="788303" y="996951"/>
                </a:lnTo>
                <a:lnTo>
                  <a:pt x="780988" y="991553"/>
                </a:lnTo>
                <a:lnTo>
                  <a:pt x="767312" y="980758"/>
                </a:lnTo>
                <a:lnTo>
                  <a:pt x="753636" y="969011"/>
                </a:lnTo>
                <a:lnTo>
                  <a:pt x="740914" y="956628"/>
                </a:lnTo>
                <a:lnTo>
                  <a:pt x="728192" y="943928"/>
                </a:lnTo>
                <a:lnTo>
                  <a:pt x="716743" y="930276"/>
                </a:lnTo>
                <a:lnTo>
                  <a:pt x="705929" y="916305"/>
                </a:lnTo>
                <a:lnTo>
                  <a:pt x="700523" y="909320"/>
                </a:lnTo>
                <a:lnTo>
                  <a:pt x="695434" y="901700"/>
                </a:lnTo>
                <a:lnTo>
                  <a:pt x="690345" y="894398"/>
                </a:lnTo>
                <a:lnTo>
                  <a:pt x="685893" y="886778"/>
                </a:lnTo>
                <a:lnTo>
                  <a:pt x="681122" y="879158"/>
                </a:lnTo>
                <a:lnTo>
                  <a:pt x="676669" y="871538"/>
                </a:lnTo>
                <a:lnTo>
                  <a:pt x="672535" y="863283"/>
                </a:lnTo>
                <a:lnTo>
                  <a:pt x="668718" y="855663"/>
                </a:lnTo>
                <a:lnTo>
                  <a:pt x="664902" y="847408"/>
                </a:lnTo>
                <a:lnTo>
                  <a:pt x="661085" y="839153"/>
                </a:lnTo>
                <a:lnTo>
                  <a:pt x="657587" y="830580"/>
                </a:lnTo>
                <a:lnTo>
                  <a:pt x="654406" y="822008"/>
                </a:lnTo>
                <a:lnTo>
                  <a:pt x="651544" y="813435"/>
                </a:lnTo>
                <a:lnTo>
                  <a:pt x="648682" y="804863"/>
                </a:lnTo>
                <a:lnTo>
                  <a:pt x="645819" y="795973"/>
                </a:lnTo>
                <a:lnTo>
                  <a:pt x="643593" y="787083"/>
                </a:lnTo>
                <a:lnTo>
                  <a:pt x="641367" y="778193"/>
                </a:lnTo>
                <a:lnTo>
                  <a:pt x="639458" y="769303"/>
                </a:lnTo>
                <a:lnTo>
                  <a:pt x="637550" y="760413"/>
                </a:lnTo>
                <a:lnTo>
                  <a:pt x="636278" y="751205"/>
                </a:lnTo>
                <a:lnTo>
                  <a:pt x="634688" y="741998"/>
                </a:lnTo>
                <a:lnTo>
                  <a:pt x="633734" y="732790"/>
                </a:lnTo>
                <a:lnTo>
                  <a:pt x="633097" y="722948"/>
                </a:lnTo>
                <a:lnTo>
                  <a:pt x="632143" y="713740"/>
                </a:lnTo>
                <a:lnTo>
                  <a:pt x="631825" y="704215"/>
                </a:lnTo>
                <a:lnTo>
                  <a:pt x="631825" y="694690"/>
                </a:lnTo>
                <a:lnTo>
                  <a:pt x="631825" y="684848"/>
                </a:lnTo>
                <a:lnTo>
                  <a:pt x="632143" y="675640"/>
                </a:lnTo>
                <a:lnTo>
                  <a:pt x="633097" y="666115"/>
                </a:lnTo>
                <a:lnTo>
                  <a:pt x="633734" y="656908"/>
                </a:lnTo>
                <a:lnTo>
                  <a:pt x="634688" y="647383"/>
                </a:lnTo>
                <a:lnTo>
                  <a:pt x="636278" y="638175"/>
                </a:lnTo>
                <a:lnTo>
                  <a:pt x="637550" y="628968"/>
                </a:lnTo>
                <a:lnTo>
                  <a:pt x="639458" y="620078"/>
                </a:lnTo>
                <a:lnTo>
                  <a:pt x="641367" y="610870"/>
                </a:lnTo>
                <a:lnTo>
                  <a:pt x="643593" y="601980"/>
                </a:lnTo>
                <a:lnTo>
                  <a:pt x="645819" y="593090"/>
                </a:lnTo>
                <a:lnTo>
                  <a:pt x="648682" y="584518"/>
                </a:lnTo>
                <a:lnTo>
                  <a:pt x="651544" y="575628"/>
                </a:lnTo>
                <a:lnTo>
                  <a:pt x="654406" y="567055"/>
                </a:lnTo>
                <a:lnTo>
                  <a:pt x="657587" y="558800"/>
                </a:lnTo>
                <a:lnTo>
                  <a:pt x="661085" y="550228"/>
                </a:lnTo>
                <a:lnTo>
                  <a:pt x="664902" y="541973"/>
                </a:lnTo>
                <a:lnTo>
                  <a:pt x="668718" y="534035"/>
                </a:lnTo>
                <a:lnTo>
                  <a:pt x="672535" y="525780"/>
                </a:lnTo>
                <a:lnTo>
                  <a:pt x="676669" y="517843"/>
                </a:lnTo>
                <a:lnTo>
                  <a:pt x="681122" y="509905"/>
                </a:lnTo>
                <a:lnTo>
                  <a:pt x="685893" y="502603"/>
                </a:lnTo>
                <a:lnTo>
                  <a:pt x="690345" y="494665"/>
                </a:lnTo>
                <a:lnTo>
                  <a:pt x="695434" y="487363"/>
                </a:lnTo>
                <a:lnTo>
                  <a:pt x="700523" y="480060"/>
                </a:lnTo>
                <a:lnTo>
                  <a:pt x="705929" y="472758"/>
                </a:lnTo>
                <a:lnTo>
                  <a:pt x="716743" y="458788"/>
                </a:lnTo>
                <a:lnTo>
                  <a:pt x="728192" y="445135"/>
                </a:lnTo>
                <a:lnTo>
                  <a:pt x="740914" y="432435"/>
                </a:lnTo>
                <a:lnTo>
                  <a:pt x="753636" y="420370"/>
                </a:lnTo>
                <a:lnTo>
                  <a:pt x="767312" y="408623"/>
                </a:lnTo>
                <a:lnTo>
                  <a:pt x="780988" y="397510"/>
                </a:lnTo>
                <a:lnTo>
                  <a:pt x="788303" y="392113"/>
                </a:lnTo>
                <a:lnTo>
                  <a:pt x="795618" y="387033"/>
                </a:lnTo>
                <a:lnTo>
                  <a:pt x="803251" y="382270"/>
                </a:lnTo>
                <a:lnTo>
                  <a:pt x="810566" y="377508"/>
                </a:lnTo>
                <a:lnTo>
                  <a:pt x="818517" y="373063"/>
                </a:lnTo>
                <a:lnTo>
                  <a:pt x="826468" y="368618"/>
                </a:lnTo>
                <a:lnTo>
                  <a:pt x="834101" y="364490"/>
                </a:lnTo>
                <a:lnTo>
                  <a:pt x="842370" y="360363"/>
                </a:lnTo>
                <a:lnTo>
                  <a:pt x="850321" y="356553"/>
                </a:lnTo>
                <a:lnTo>
                  <a:pt x="858908" y="353060"/>
                </a:lnTo>
                <a:lnTo>
                  <a:pt x="867178" y="349885"/>
                </a:lnTo>
                <a:lnTo>
                  <a:pt x="875765" y="346710"/>
                </a:lnTo>
                <a:lnTo>
                  <a:pt x="884034" y="343218"/>
                </a:lnTo>
                <a:lnTo>
                  <a:pt x="892621" y="340360"/>
                </a:lnTo>
                <a:lnTo>
                  <a:pt x="901526" y="338138"/>
                </a:lnTo>
                <a:lnTo>
                  <a:pt x="910750" y="335598"/>
                </a:lnTo>
                <a:lnTo>
                  <a:pt x="919655" y="333375"/>
                </a:lnTo>
                <a:lnTo>
                  <a:pt x="928560" y="331470"/>
                </a:lnTo>
                <a:lnTo>
                  <a:pt x="937783" y="329883"/>
                </a:lnTo>
                <a:lnTo>
                  <a:pt x="946688" y="327978"/>
                </a:lnTo>
                <a:lnTo>
                  <a:pt x="955912" y="327025"/>
                </a:lnTo>
                <a:lnTo>
                  <a:pt x="965135" y="326073"/>
                </a:lnTo>
                <a:lnTo>
                  <a:pt x="974676" y="324803"/>
                </a:lnTo>
                <a:lnTo>
                  <a:pt x="984218" y="324485"/>
                </a:lnTo>
                <a:lnTo>
                  <a:pt x="993759" y="324168"/>
                </a:lnTo>
                <a:lnTo>
                  <a:pt x="1003300" y="323850"/>
                </a:lnTo>
                <a:close/>
                <a:moveTo>
                  <a:pt x="990283" y="189417"/>
                </a:moveTo>
                <a:lnTo>
                  <a:pt x="977265" y="190052"/>
                </a:lnTo>
                <a:lnTo>
                  <a:pt x="964565" y="190687"/>
                </a:lnTo>
                <a:lnTo>
                  <a:pt x="951865" y="191956"/>
                </a:lnTo>
                <a:lnTo>
                  <a:pt x="939165" y="193225"/>
                </a:lnTo>
                <a:lnTo>
                  <a:pt x="926465" y="195129"/>
                </a:lnTo>
                <a:lnTo>
                  <a:pt x="914083" y="197349"/>
                </a:lnTo>
                <a:lnTo>
                  <a:pt x="901383" y="199888"/>
                </a:lnTo>
                <a:lnTo>
                  <a:pt x="889318" y="202109"/>
                </a:lnTo>
                <a:lnTo>
                  <a:pt x="877253" y="205282"/>
                </a:lnTo>
                <a:lnTo>
                  <a:pt x="865188" y="208772"/>
                </a:lnTo>
                <a:lnTo>
                  <a:pt x="853440" y="212262"/>
                </a:lnTo>
                <a:lnTo>
                  <a:pt x="841693" y="216069"/>
                </a:lnTo>
                <a:lnTo>
                  <a:pt x="829945" y="219877"/>
                </a:lnTo>
                <a:lnTo>
                  <a:pt x="818515" y="224319"/>
                </a:lnTo>
                <a:lnTo>
                  <a:pt x="807085" y="228760"/>
                </a:lnTo>
                <a:lnTo>
                  <a:pt x="795655" y="233837"/>
                </a:lnTo>
                <a:lnTo>
                  <a:pt x="784543" y="239231"/>
                </a:lnTo>
                <a:lnTo>
                  <a:pt x="773748" y="244625"/>
                </a:lnTo>
                <a:lnTo>
                  <a:pt x="762953" y="250336"/>
                </a:lnTo>
                <a:lnTo>
                  <a:pt x="752158" y="256364"/>
                </a:lnTo>
                <a:lnTo>
                  <a:pt x="741680" y="262392"/>
                </a:lnTo>
                <a:lnTo>
                  <a:pt x="731203" y="269055"/>
                </a:lnTo>
                <a:lnTo>
                  <a:pt x="721360" y="275401"/>
                </a:lnTo>
                <a:lnTo>
                  <a:pt x="711200" y="282698"/>
                </a:lnTo>
                <a:lnTo>
                  <a:pt x="701358" y="289679"/>
                </a:lnTo>
                <a:lnTo>
                  <a:pt x="691833" y="297293"/>
                </a:lnTo>
                <a:lnTo>
                  <a:pt x="682308" y="304591"/>
                </a:lnTo>
                <a:lnTo>
                  <a:pt x="673100" y="312523"/>
                </a:lnTo>
                <a:lnTo>
                  <a:pt x="663893" y="320772"/>
                </a:lnTo>
                <a:lnTo>
                  <a:pt x="655003" y="329022"/>
                </a:lnTo>
                <a:lnTo>
                  <a:pt x="646430" y="337588"/>
                </a:lnTo>
                <a:lnTo>
                  <a:pt x="637858" y="346155"/>
                </a:lnTo>
                <a:lnTo>
                  <a:pt x="629602" y="355039"/>
                </a:lnTo>
                <a:lnTo>
                  <a:pt x="621665" y="363923"/>
                </a:lnTo>
                <a:lnTo>
                  <a:pt x="613727" y="373124"/>
                </a:lnTo>
                <a:lnTo>
                  <a:pt x="606107" y="382642"/>
                </a:lnTo>
                <a:lnTo>
                  <a:pt x="598805" y="392161"/>
                </a:lnTo>
                <a:lnTo>
                  <a:pt x="591502" y="401997"/>
                </a:lnTo>
                <a:lnTo>
                  <a:pt x="584835" y="411832"/>
                </a:lnTo>
                <a:lnTo>
                  <a:pt x="578167" y="422303"/>
                </a:lnTo>
                <a:lnTo>
                  <a:pt x="571817" y="432456"/>
                </a:lnTo>
                <a:lnTo>
                  <a:pt x="565150" y="442926"/>
                </a:lnTo>
                <a:lnTo>
                  <a:pt x="559435" y="453396"/>
                </a:lnTo>
                <a:lnTo>
                  <a:pt x="553720" y="464501"/>
                </a:lnTo>
                <a:lnTo>
                  <a:pt x="548005" y="475289"/>
                </a:lnTo>
                <a:lnTo>
                  <a:pt x="543242" y="486711"/>
                </a:lnTo>
                <a:lnTo>
                  <a:pt x="538162" y="497499"/>
                </a:lnTo>
                <a:lnTo>
                  <a:pt x="533400" y="508921"/>
                </a:lnTo>
                <a:lnTo>
                  <a:pt x="529272" y="520660"/>
                </a:lnTo>
                <a:lnTo>
                  <a:pt x="525145" y="532082"/>
                </a:lnTo>
                <a:lnTo>
                  <a:pt x="521017" y="543822"/>
                </a:lnTo>
                <a:lnTo>
                  <a:pt x="517525" y="555878"/>
                </a:lnTo>
                <a:lnTo>
                  <a:pt x="514350" y="568252"/>
                </a:lnTo>
                <a:lnTo>
                  <a:pt x="511492" y="580309"/>
                </a:lnTo>
                <a:lnTo>
                  <a:pt x="508635" y="592366"/>
                </a:lnTo>
                <a:lnTo>
                  <a:pt x="506412" y="604740"/>
                </a:lnTo>
                <a:lnTo>
                  <a:pt x="504190" y="617114"/>
                </a:lnTo>
                <a:lnTo>
                  <a:pt x="502602" y="629805"/>
                </a:lnTo>
                <a:lnTo>
                  <a:pt x="501015" y="642496"/>
                </a:lnTo>
                <a:lnTo>
                  <a:pt x="500062" y="654870"/>
                </a:lnTo>
                <a:lnTo>
                  <a:pt x="499110" y="668196"/>
                </a:lnTo>
                <a:lnTo>
                  <a:pt x="498792" y="680888"/>
                </a:lnTo>
                <a:lnTo>
                  <a:pt x="498157" y="693896"/>
                </a:lnTo>
                <a:lnTo>
                  <a:pt x="498792" y="706905"/>
                </a:lnTo>
                <a:lnTo>
                  <a:pt x="499110" y="719596"/>
                </a:lnTo>
                <a:lnTo>
                  <a:pt x="500062" y="732605"/>
                </a:lnTo>
                <a:lnTo>
                  <a:pt x="501015" y="745296"/>
                </a:lnTo>
                <a:lnTo>
                  <a:pt x="502602" y="758304"/>
                </a:lnTo>
                <a:lnTo>
                  <a:pt x="504190" y="770678"/>
                </a:lnTo>
                <a:lnTo>
                  <a:pt x="506412" y="783052"/>
                </a:lnTo>
                <a:lnTo>
                  <a:pt x="508635" y="795426"/>
                </a:lnTo>
                <a:lnTo>
                  <a:pt x="511492" y="807800"/>
                </a:lnTo>
                <a:lnTo>
                  <a:pt x="514350" y="819857"/>
                </a:lnTo>
                <a:lnTo>
                  <a:pt x="517525" y="831914"/>
                </a:lnTo>
                <a:lnTo>
                  <a:pt x="521017" y="843653"/>
                </a:lnTo>
                <a:lnTo>
                  <a:pt x="525145" y="855393"/>
                </a:lnTo>
                <a:lnTo>
                  <a:pt x="529272" y="867132"/>
                </a:lnTo>
                <a:lnTo>
                  <a:pt x="533400" y="878554"/>
                </a:lnTo>
                <a:lnTo>
                  <a:pt x="538162" y="889977"/>
                </a:lnTo>
                <a:lnTo>
                  <a:pt x="543242" y="901399"/>
                </a:lnTo>
                <a:lnTo>
                  <a:pt x="548005" y="912186"/>
                </a:lnTo>
                <a:lnTo>
                  <a:pt x="553720" y="923291"/>
                </a:lnTo>
                <a:lnTo>
                  <a:pt x="559435" y="934079"/>
                </a:lnTo>
                <a:lnTo>
                  <a:pt x="565150" y="944549"/>
                </a:lnTo>
                <a:lnTo>
                  <a:pt x="571817" y="955337"/>
                </a:lnTo>
                <a:lnTo>
                  <a:pt x="578167" y="965807"/>
                </a:lnTo>
                <a:lnTo>
                  <a:pt x="584835" y="975643"/>
                </a:lnTo>
                <a:lnTo>
                  <a:pt x="591502" y="985479"/>
                </a:lnTo>
                <a:lnTo>
                  <a:pt x="598805" y="995632"/>
                </a:lnTo>
                <a:lnTo>
                  <a:pt x="606107" y="1005150"/>
                </a:lnTo>
                <a:lnTo>
                  <a:pt x="613727" y="1014351"/>
                </a:lnTo>
                <a:lnTo>
                  <a:pt x="621665" y="1023552"/>
                </a:lnTo>
                <a:lnTo>
                  <a:pt x="629602" y="1033071"/>
                </a:lnTo>
                <a:lnTo>
                  <a:pt x="637858" y="1041955"/>
                </a:lnTo>
                <a:lnTo>
                  <a:pt x="646430" y="1050521"/>
                </a:lnTo>
                <a:lnTo>
                  <a:pt x="655003" y="1059088"/>
                </a:lnTo>
                <a:lnTo>
                  <a:pt x="663893" y="1067020"/>
                </a:lnTo>
                <a:lnTo>
                  <a:pt x="673100" y="1074952"/>
                </a:lnTo>
                <a:lnTo>
                  <a:pt x="682308" y="1082884"/>
                </a:lnTo>
                <a:lnTo>
                  <a:pt x="691833" y="1090499"/>
                </a:lnTo>
                <a:lnTo>
                  <a:pt x="701358" y="1098114"/>
                </a:lnTo>
                <a:lnTo>
                  <a:pt x="711200" y="1105094"/>
                </a:lnTo>
                <a:lnTo>
                  <a:pt x="721360" y="1112074"/>
                </a:lnTo>
                <a:lnTo>
                  <a:pt x="731203" y="1118737"/>
                </a:lnTo>
                <a:lnTo>
                  <a:pt x="741680" y="1125083"/>
                </a:lnTo>
                <a:lnTo>
                  <a:pt x="752158" y="1131111"/>
                </a:lnTo>
                <a:lnTo>
                  <a:pt x="762953" y="1137139"/>
                </a:lnTo>
                <a:lnTo>
                  <a:pt x="773748" y="1142850"/>
                </a:lnTo>
                <a:lnTo>
                  <a:pt x="784543" y="1148562"/>
                </a:lnTo>
                <a:lnTo>
                  <a:pt x="795655" y="1153638"/>
                </a:lnTo>
                <a:lnTo>
                  <a:pt x="807085" y="1158715"/>
                </a:lnTo>
                <a:lnTo>
                  <a:pt x="818515" y="1163157"/>
                </a:lnTo>
                <a:lnTo>
                  <a:pt x="829945" y="1167599"/>
                </a:lnTo>
                <a:lnTo>
                  <a:pt x="841693" y="1171723"/>
                </a:lnTo>
                <a:lnTo>
                  <a:pt x="853440" y="1175531"/>
                </a:lnTo>
                <a:lnTo>
                  <a:pt x="865188" y="1179338"/>
                </a:lnTo>
                <a:lnTo>
                  <a:pt x="877253" y="1182511"/>
                </a:lnTo>
                <a:lnTo>
                  <a:pt x="889318" y="1185366"/>
                </a:lnTo>
                <a:lnTo>
                  <a:pt x="901383" y="1188222"/>
                </a:lnTo>
                <a:lnTo>
                  <a:pt x="914083" y="1190126"/>
                </a:lnTo>
                <a:lnTo>
                  <a:pt x="926465" y="1192347"/>
                </a:lnTo>
                <a:lnTo>
                  <a:pt x="939165" y="1194250"/>
                </a:lnTo>
                <a:lnTo>
                  <a:pt x="951865" y="1195519"/>
                </a:lnTo>
                <a:lnTo>
                  <a:pt x="964565" y="1196788"/>
                </a:lnTo>
                <a:lnTo>
                  <a:pt x="977265" y="1197740"/>
                </a:lnTo>
                <a:lnTo>
                  <a:pt x="990283" y="1198058"/>
                </a:lnTo>
                <a:lnTo>
                  <a:pt x="1003300" y="1198375"/>
                </a:lnTo>
                <a:lnTo>
                  <a:pt x="1016317" y="1198058"/>
                </a:lnTo>
                <a:lnTo>
                  <a:pt x="1029335" y="1197740"/>
                </a:lnTo>
                <a:lnTo>
                  <a:pt x="1042035" y="1196788"/>
                </a:lnTo>
                <a:lnTo>
                  <a:pt x="1055053" y="1195519"/>
                </a:lnTo>
                <a:lnTo>
                  <a:pt x="1067435" y="1194250"/>
                </a:lnTo>
                <a:lnTo>
                  <a:pt x="1079817" y="1192347"/>
                </a:lnTo>
                <a:lnTo>
                  <a:pt x="1092517" y="1190126"/>
                </a:lnTo>
                <a:lnTo>
                  <a:pt x="1104900" y="1188222"/>
                </a:lnTo>
                <a:lnTo>
                  <a:pt x="1116965" y="1185366"/>
                </a:lnTo>
                <a:lnTo>
                  <a:pt x="1129347" y="1182511"/>
                </a:lnTo>
                <a:lnTo>
                  <a:pt x="1141095" y="1179338"/>
                </a:lnTo>
                <a:lnTo>
                  <a:pt x="1153160" y="1175531"/>
                </a:lnTo>
                <a:lnTo>
                  <a:pt x="1164907" y="1171723"/>
                </a:lnTo>
                <a:lnTo>
                  <a:pt x="1176973" y="1167599"/>
                </a:lnTo>
                <a:lnTo>
                  <a:pt x="1188085" y="1163157"/>
                </a:lnTo>
                <a:lnTo>
                  <a:pt x="1199515" y="1158715"/>
                </a:lnTo>
                <a:lnTo>
                  <a:pt x="1210945" y="1153638"/>
                </a:lnTo>
                <a:lnTo>
                  <a:pt x="1222057" y="1148562"/>
                </a:lnTo>
                <a:lnTo>
                  <a:pt x="1232853" y="1142850"/>
                </a:lnTo>
                <a:lnTo>
                  <a:pt x="1243647" y="1137139"/>
                </a:lnTo>
                <a:lnTo>
                  <a:pt x="1254443" y="1131111"/>
                </a:lnTo>
                <a:lnTo>
                  <a:pt x="1264920" y="1125083"/>
                </a:lnTo>
                <a:lnTo>
                  <a:pt x="1275080" y="1118737"/>
                </a:lnTo>
                <a:lnTo>
                  <a:pt x="1285557" y="1112074"/>
                </a:lnTo>
                <a:lnTo>
                  <a:pt x="1295400" y="1105094"/>
                </a:lnTo>
                <a:lnTo>
                  <a:pt x="1304925" y="1098114"/>
                </a:lnTo>
                <a:lnTo>
                  <a:pt x="1314767" y="1090499"/>
                </a:lnTo>
                <a:lnTo>
                  <a:pt x="1324293" y="1082884"/>
                </a:lnTo>
                <a:lnTo>
                  <a:pt x="1333500" y="1074952"/>
                </a:lnTo>
                <a:lnTo>
                  <a:pt x="1342390" y="1067020"/>
                </a:lnTo>
                <a:lnTo>
                  <a:pt x="1351280" y="1059088"/>
                </a:lnTo>
                <a:lnTo>
                  <a:pt x="1359853" y="1050521"/>
                </a:lnTo>
                <a:lnTo>
                  <a:pt x="1368425" y="1041955"/>
                </a:lnTo>
                <a:lnTo>
                  <a:pt x="1376680" y="1033071"/>
                </a:lnTo>
                <a:lnTo>
                  <a:pt x="1384935" y="1023552"/>
                </a:lnTo>
                <a:lnTo>
                  <a:pt x="1392555" y="1014351"/>
                </a:lnTo>
                <a:lnTo>
                  <a:pt x="1400175" y="1005150"/>
                </a:lnTo>
                <a:lnTo>
                  <a:pt x="1407477" y="995632"/>
                </a:lnTo>
                <a:lnTo>
                  <a:pt x="1414780" y="985479"/>
                </a:lnTo>
                <a:lnTo>
                  <a:pt x="1421765" y="975643"/>
                </a:lnTo>
                <a:lnTo>
                  <a:pt x="1428433" y="965807"/>
                </a:lnTo>
                <a:lnTo>
                  <a:pt x="1435100" y="955337"/>
                </a:lnTo>
                <a:lnTo>
                  <a:pt x="1441133" y="944549"/>
                </a:lnTo>
                <a:lnTo>
                  <a:pt x="1447165" y="934079"/>
                </a:lnTo>
                <a:lnTo>
                  <a:pt x="1452880" y="923291"/>
                </a:lnTo>
                <a:lnTo>
                  <a:pt x="1458277" y="912186"/>
                </a:lnTo>
                <a:lnTo>
                  <a:pt x="1463675" y="901399"/>
                </a:lnTo>
                <a:lnTo>
                  <a:pt x="1468437" y="889977"/>
                </a:lnTo>
                <a:lnTo>
                  <a:pt x="1473200" y="878554"/>
                </a:lnTo>
                <a:lnTo>
                  <a:pt x="1477327" y="867132"/>
                </a:lnTo>
                <a:lnTo>
                  <a:pt x="1481455" y="855393"/>
                </a:lnTo>
                <a:lnTo>
                  <a:pt x="1485265" y="843653"/>
                </a:lnTo>
                <a:lnTo>
                  <a:pt x="1488757" y="831914"/>
                </a:lnTo>
                <a:lnTo>
                  <a:pt x="1491933" y="819857"/>
                </a:lnTo>
                <a:lnTo>
                  <a:pt x="1495107" y="807800"/>
                </a:lnTo>
                <a:lnTo>
                  <a:pt x="1497647" y="795426"/>
                </a:lnTo>
                <a:lnTo>
                  <a:pt x="1500187" y="783052"/>
                </a:lnTo>
                <a:lnTo>
                  <a:pt x="1502410" y="770678"/>
                </a:lnTo>
                <a:lnTo>
                  <a:pt x="1503997" y="758304"/>
                </a:lnTo>
                <a:lnTo>
                  <a:pt x="1505585" y="745296"/>
                </a:lnTo>
                <a:lnTo>
                  <a:pt x="1506537" y="732605"/>
                </a:lnTo>
                <a:lnTo>
                  <a:pt x="1507490" y="719596"/>
                </a:lnTo>
                <a:lnTo>
                  <a:pt x="1508125" y="706905"/>
                </a:lnTo>
                <a:lnTo>
                  <a:pt x="1508125" y="693896"/>
                </a:lnTo>
                <a:lnTo>
                  <a:pt x="1508125" y="680888"/>
                </a:lnTo>
                <a:lnTo>
                  <a:pt x="1507490" y="668196"/>
                </a:lnTo>
                <a:lnTo>
                  <a:pt x="1506537" y="654870"/>
                </a:lnTo>
                <a:lnTo>
                  <a:pt x="1505585" y="642496"/>
                </a:lnTo>
                <a:lnTo>
                  <a:pt x="1503997" y="629805"/>
                </a:lnTo>
                <a:lnTo>
                  <a:pt x="1502410" y="617114"/>
                </a:lnTo>
                <a:lnTo>
                  <a:pt x="1500187" y="604740"/>
                </a:lnTo>
                <a:lnTo>
                  <a:pt x="1497647" y="592366"/>
                </a:lnTo>
                <a:lnTo>
                  <a:pt x="1495107" y="580309"/>
                </a:lnTo>
                <a:lnTo>
                  <a:pt x="1491933" y="568252"/>
                </a:lnTo>
                <a:lnTo>
                  <a:pt x="1488757" y="555878"/>
                </a:lnTo>
                <a:lnTo>
                  <a:pt x="1485265" y="543822"/>
                </a:lnTo>
                <a:lnTo>
                  <a:pt x="1481455" y="532082"/>
                </a:lnTo>
                <a:lnTo>
                  <a:pt x="1477327" y="520660"/>
                </a:lnTo>
                <a:lnTo>
                  <a:pt x="1473200" y="508921"/>
                </a:lnTo>
                <a:lnTo>
                  <a:pt x="1468437" y="497499"/>
                </a:lnTo>
                <a:lnTo>
                  <a:pt x="1463675" y="486711"/>
                </a:lnTo>
                <a:lnTo>
                  <a:pt x="1458277" y="475289"/>
                </a:lnTo>
                <a:lnTo>
                  <a:pt x="1452880" y="464501"/>
                </a:lnTo>
                <a:lnTo>
                  <a:pt x="1447165" y="453396"/>
                </a:lnTo>
                <a:lnTo>
                  <a:pt x="1441133" y="442926"/>
                </a:lnTo>
                <a:lnTo>
                  <a:pt x="1435100" y="432456"/>
                </a:lnTo>
                <a:lnTo>
                  <a:pt x="1428433" y="422303"/>
                </a:lnTo>
                <a:lnTo>
                  <a:pt x="1421765" y="411832"/>
                </a:lnTo>
                <a:lnTo>
                  <a:pt x="1414780" y="401997"/>
                </a:lnTo>
                <a:lnTo>
                  <a:pt x="1407477" y="392161"/>
                </a:lnTo>
                <a:lnTo>
                  <a:pt x="1400175" y="382642"/>
                </a:lnTo>
                <a:lnTo>
                  <a:pt x="1392555" y="373124"/>
                </a:lnTo>
                <a:lnTo>
                  <a:pt x="1384935" y="363923"/>
                </a:lnTo>
                <a:lnTo>
                  <a:pt x="1376680" y="355039"/>
                </a:lnTo>
                <a:lnTo>
                  <a:pt x="1368425" y="346155"/>
                </a:lnTo>
                <a:lnTo>
                  <a:pt x="1359853" y="337588"/>
                </a:lnTo>
                <a:lnTo>
                  <a:pt x="1351280" y="329022"/>
                </a:lnTo>
                <a:lnTo>
                  <a:pt x="1342390" y="320772"/>
                </a:lnTo>
                <a:lnTo>
                  <a:pt x="1333500" y="312523"/>
                </a:lnTo>
                <a:lnTo>
                  <a:pt x="1324293" y="304591"/>
                </a:lnTo>
                <a:lnTo>
                  <a:pt x="1314767" y="297293"/>
                </a:lnTo>
                <a:lnTo>
                  <a:pt x="1304925" y="289679"/>
                </a:lnTo>
                <a:lnTo>
                  <a:pt x="1295400" y="282698"/>
                </a:lnTo>
                <a:lnTo>
                  <a:pt x="1285557" y="275401"/>
                </a:lnTo>
                <a:lnTo>
                  <a:pt x="1275080" y="269055"/>
                </a:lnTo>
                <a:lnTo>
                  <a:pt x="1264920" y="262392"/>
                </a:lnTo>
                <a:lnTo>
                  <a:pt x="1254443" y="256364"/>
                </a:lnTo>
                <a:lnTo>
                  <a:pt x="1243647" y="250336"/>
                </a:lnTo>
                <a:lnTo>
                  <a:pt x="1232853" y="244625"/>
                </a:lnTo>
                <a:lnTo>
                  <a:pt x="1222057" y="239231"/>
                </a:lnTo>
                <a:lnTo>
                  <a:pt x="1210945" y="233837"/>
                </a:lnTo>
                <a:lnTo>
                  <a:pt x="1199515" y="228760"/>
                </a:lnTo>
                <a:lnTo>
                  <a:pt x="1188085" y="224319"/>
                </a:lnTo>
                <a:lnTo>
                  <a:pt x="1176973" y="219877"/>
                </a:lnTo>
                <a:lnTo>
                  <a:pt x="1164907" y="216069"/>
                </a:lnTo>
                <a:lnTo>
                  <a:pt x="1153160" y="212262"/>
                </a:lnTo>
                <a:lnTo>
                  <a:pt x="1141095" y="208772"/>
                </a:lnTo>
                <a:lnTo>
                  <a:pt x="1129347" y="205282"/>
                </a:lnTo>
                <a:lnTo>
                  <a:pt x="1116965" y="202109"/>
                </a:lnTo>
                <a:lnTo>
                  <a:pt x="1104900" y="199888"/>
                </a:lnTo>
                <a:lnTo>
                  <a:pt x="1092517" y="197349"/>
                </a:lnTo>
                <a:lnTo>
                  <a:pt x="1079817" y="195129"/>
                </a:lnTo>
                <a:lnTo>
                  <a:pt x="1067435" y="193225"/>
                </a:lnTo>
                <a:lnTo>
                  <a:pt x="1055053" y="191956"/>
                </a:lnTo>
                <a:lnTo>
                  <a:pt x="1042035" y="190687"/>
                </a:lnTo>
                <a:lnTo>
                  <a:pt x="1029335" y="190052"/>
                </a:lnTo>
                <a:lnTo>
                  <a:pt x="1016317" y="189417"/>
                </a:lnTo>
                <a:lnTo>
                  <a:pt x="1003300" y="189417"/>
                </a:lnTo>
                <a:lnTo>
                  <a:pt x="990283" y="189417"/>
                </a:lnTo>
                <a:close/>
                <a:moveTo>
                  <a:pt x="1003300" y="0"/>
                </a:moveTo>
                <a:lnTo>
                  <a:pt x="1024573" y="317"/>
                </a:lnTo>
                <a:lnTo>
                  <a:pt x="1046163" y="1269"/>
                </a:lnTo>
                <a:lnTo>
                  <a:pt x="1067117" y="2221"/>
                </a:lnTo>
                <a:lnTo>
                  <a:pt x="1088390" y="3490"/>
                </a:lnTo>
                <a:lnTo>
                  <a:pt x="1109345" y="5711"/>
                </a:lnTo>
                <a:lnTo>
                  <a:pt x="1130935" y="8249"/>
                </a:lnTo>
                <a:lnTo>
                  <a:pt x="1151890" y="11105"/>
                </a:lnTo>
                <a:lnTo>
                  <a:pt x="1172845" y="14278"/>
                </a:lnTo>
                <a:lnTo>
                  <a:pt x="1193483" y="17768"/>
                </a:lnTo>
                <a:lnTo>
                  <a:pt x="1214120" y="21892"/>
                </a:lnTo>
                <a:lnTo>
                  <a:pt x="1234757" y="26334"/>
                </a:lnTo>
                <a:lnTo>
                  <a:pt x="1255395" y="31411"/>
                </a:lnTo>
                <a:lnTo>
                  <a:pt x="1276033" y="36487"/>
                </a:lnTo>
                <a:lnTo>
                  <a:pt x="1296353" y="42199"/>
                </a:lnTo>
                <a:lnTo>
                  <a:pt x="1316355" y="48227"/>
                </a:lnTo>
                <a:lnTo>
                  <a:pt x="1336675" y="54573"/>
                </a:lnTo>
                <a:lnTo>
                  <a:pt x="1356677" y="61553"/>
                </a:lnTo>
                <a:lnTo>
                  <a:pt x="1376363" y="68850"/>
                </a:lnTo>
                <a:lnTo>
                  <a:pt x="1395730" y="76148"/>
                </a:lnTo>
                <a:lnTo>
                  <a:pt x="1415415" y="84080"/>
                </a:lnTo>
                <a:lnTo>
                  <a:pt x="1434783" y="92329"/>
                </a:lnTo>
                <a:lnTo>
                  <a:pt x="1453833" y="101213"/>
                </a:lnTo>
                <a:lnTo>
                  <a:pt x="1472883" y="110097"/>
                </a:lnTo>
                <a:lnTo>
                  <a:pt x="1491297" y="119298"/>
                </a:lnTo>
                <a:lnTo>
                  <a:pt x="1509713" y="128817"/>
                </a:lnTo>
                <a:lnTo>
                  <a:pt x="1528445" y="138970"/>
                </a:lnTo>
                <a:lnTo>
                  <a:pt x="1546543" y="149440"/>
                </a:lnTo>
                <a:lnTo>
                  <a:pt x="1564323" y="160228"/>
                </a:lnTo>
                <a:lnTo>
                  <a:pt x="1582103" y="171015"/>
                </a:lnTo>
                <a:lnTo>
                  <a:pt x="1599565" y="182437"/>
                </a:lnTo>
                <a:lnTo>
                  <a:pt x="1616710" y="194177"/>
                </a:lnTo>
                <a:lnTo>
                  <a:pt x="1633855" y="205916"/>
                </a:lnTo>
                <a:lnTo>
                  <a:pt x="1650683" y="218290"/>
                </a:lnTo>
                <a:lnTo>
                  <a:pt x="1666875" y="230664"/>
                </a:lnTo>
                <a:lnTo>
                  <a:pt x="1683067" y="243355"/>
                </a:lnTo>
                <a:lnTo>
                  <a:pt x="1698943" y="256681"/>
                </a:lnTo>
                <a:lnTo>
                  <a:pt x="1714500" y="270324"/>
                </a:lnTo>
                <a:lnTo>
                  <a:pt x="1730057" y="283650"/>
                </a:lnTo>
                <a:lnTo>
                  <a:pt x="1745297" y="297611"/>
                </a:lnTo>
                <a:lnTo>
                  <a:pt x="1759903" y="311888"/>
                </a:lnTo>
                <a:lnTo>
                  <a:pt x="1774507" y="326483"/>
                </a:lnTo>
                <a:lnTo>
                  <a:pt x="1788477" y="341396"/>
                </a:lnTo>
                <a:lnTo>
                  <a:pt x="1802130" y="356308"/>
                </a:lnTo>
                <a:lnTo>
                  <a:pt x="1815783" y="371537"/>
                </a:lnTo>
                <a:lnTo>
                  <a:pt x="1829117" y="387402"/>
                </a:lnTo>
                <a:lnTo>
                  <a:pt x="1841817" y="402948"/>
                </a:lnTo>
                <a:lnTo>
                  <a:pt x="1854200" y="419130"/>
                </a:lnTo>
                <a:lnTo>
                  <a:pt x="1866265" y="435311"/>
                </a:lnTo>
                <a:lnTo>
                  <a:pt x="1878013" y="451810"/>
                </a:lnTo>
                <a:lnTo>
                  <a:pt x="1889443" y="468309"/>
                </a:lnTo>
                <a:lnTo>
                  <a:pt x="1900555" y="485442"/>
                </a:lnTo>
                <a:lnTo>
                  <a:pt x="1911350" y="502575"/>
                </a:lnTo>
                <a:lnTo>
                  <a:pt x="1921510" y="520026"/>
                </a:lnTo>
                <a:lnTo>
                  <a:pt x="1931670" y="537793"/>
                </a:lnTo>
                <a:lnTo>
                  <a:pt x="1940877" y="555561"/>
                </a:lnTo>
                <a:lnTo>
                  <a:pt x="1950085" y="573329"/>
                </a:lnTo>
                <a:lnTo>
                  <a:pt x="1958657" y="592049"/>
                </a:lnTo>
                <a:lnTo>
                  <a:pt x="1966913" y="610134"/>
                </a:lnTo>
                <a:lnTo>
                  <a:pt x="1974533" y="628536"/>
                </a:lnTo>
                <a:lnTo>
                  <a:pt x="1981835" y="647573"/>
                </a:lnTo>
                <a:lnTo>
                  <a:pt x="1988820" y="666610"/>
                </a:lnTo>
                <a:lnTo>
                  <a:pt x="1995170" y="685647"/>
                </a:lnTo>
                <a:lnTo>
                  <a:pt x="2000885" y="704684"/>
                </a:lnTo>
                <a:lnTo>
                  <a:pt x="2006600" y="724355"/>
                </a:lnTo>
                <a:lnTo>
                  <a:pt x="2000885" y="742123"/>
                </a:lnTo>
                <a:lnTo>
                  <a:pt x="1995170" y="759891"/>
                </a:lnTo>
                <a:lnTo>
                  <a:pt x="1988820" y="777341"/>
                </a:lnTo>
                <a:lnTo>
                  <a:pt x="1981835" y="794792"/>
                </a:lnTo>
                <a:lnTo>
                  <a:pt x="1974533" y="811925"/>
                </a:lnTo>
                <a:lnTo>
                  <a:pt x="1966913" y="829058"/>
                </a:lnTo>
                <a:lnTo>
                  <a:pt x="1958657" y="845874"/>
                </a:lnTo>
                <a:lnTo>
                  <a:pt x="1950085" y="862373"/>
                </a:lnTo>
                <a:lnTo>
                  <a:pt x="1940877" y="879189"/>
                </a:lnTo>
                <a:lnTo>
                  <a:pt x="1931670" y="895053"/>
                </a:lnTo>
                <a:lnTo>
                  <a:pt x="1921510" y="911552"/>
                </a:lnTo>
                <a:lnTo>
                  <a:pt x="1911350" y="927099"/>
                </a:lnTo>
                <a:lnTo>
                  <a:pt x="1900555" y="943280"/>
                </a:lnTo>
                <a:lnTo>
                  <a:pt x="1889443" y="958510"/>
                </a:lnTo>
                <a:lnTo>
                  <a:pt x="1878013" y="973739"/>
                </a:lnTo>
                <a:lnTo>
                  <a:pt x="1866265" y="989286"/>
                </a:lnTo>
                <a:lnTo>
                  <a:pt x="1854200" y="1004198"/>
                </a:lnTo>
                <a:lnTo>
                  <a:pt x="1841817" y="1018793"/>
                </a:lnTo>
                <a:lnTo>
                  <a:pt x="1829117" y="1033388"/>
                </a:lnTo>
                <a:lnTo>
                  <a:pt x="1815783" y="1047666"/>
                </a:lnTo>
                <a:lnTo>
                  <a:pt x="1802130" y="1061309"/>
                </a:lnTo>
                <a:lnTo>
                  <a:pt x="1788477" y="1075269"/>
                </a:lnTo>
                <a:lnTo>
                  <a:pt x="1774507" y="1088913"/>
                </a:lnTo>
                <a:lnTo>
                  <a:pt x="1759903" y="1101921"/>
                </a:lnTo>
                <a:lnTo>
                  <a:pt x="1745297" y="1115247"/>
                </a:lnTo>
                <a:lnTo>
                  <a:pt x="1730057" y="1127938"/>
                </a:lnTo>
                <a:lnTo>
                  <a:pt x="1714500" y="1140312"/>
                </a:lnTo>
                <a:lnTo>
                  <a:pt x="1698943" y="1152686"/>
                </a:lnTo>
                <a:lnTo>
                  <a:pt x="1683067" y="1164743"/>
                </a:lnTo>
                <a:lnTo>
                  <a:pt x="1666875" y="1176482"/>
                </a:lnTo>
                <a:lnTo>
                  <a:pt x="1650683" y="1187905"/>
                </a:lnTo>
                <a:lnTo>
                  <a:pt x="1633855" y="1199009"/>
                </a:lnTo>
                <a:lnTo>
                  <a:pt x="1616710" y="1210114"/>
                </a:lnTo>
                <a:lnTo>
                  <a:pt x="1599565" y="1220902"/>
                </a:lnTo>
                <a:lnTo>
                  <a:pt x="1582103" y="1231055"/>
                </a:lnTo>
                <a:lnTo>
                  <a:pt x="1564323" y="1241208"/>
                </a:lnTo>
                <a:lnTo>
                  <a:pt x="1546543" y="1250726"/>
                </a:lnTo>
                <a:lnTo>
                  <a:pt x="1528445" y="1260245"/>
                </a:lnTo>
                <a:lnTo>
                  <a:pt x="1509713" y="1269763"/>
                </a:lnTo>
                <a:lnTo>
                  <a:pt x="1491297" y="1278647"/>
                </a:lnTo>
                <a:lnTo>
                  <a:pt x="1472883" y="1287214"/>
                </a:lnTo>
                <a:lnTo>
                  <a:pt x="1453833" y="1295146"/>
                </a:lnTo>
                <a:lnTo>
                  <a:pt x="1434783" y="1303078"/>
                </a:lnTo>
                <a:lnTo>
                  <a:pt x="1415415" y="1310693"/>
                </a:lnTo>
                <a:lnTo>
                  <a:pt x="1395730" y="1317990"/>
                </a:lnTo>
                <a:lnTo>
                  <a:pt x="1376363" y="1324653"/>
                </a:lnTo>
                <a:lnTo>
                  <a:pt x="1356677" y="1331316"/>
                </a:lnTo>
                <a:lnTo>
                  <a:pt x="1336675" y="1337662"/>
                </a:lnTo>
                <a:lnTo>
                  <a:pt x="1316355" y="1343373"/>
                </a:lnTo>
                <a:lnTo>
                  <a:pt x="1296353" y="1349084"/>
                </a:lnTo>
                <a:lnTo>
                  <a:pt x="1276033" y="1354478"/>
                </a:lnTo>
                <a:lnTo>
                  <a:pt x="1255395" y="1358920"/>
                </a:lnTo>
                <a:lnTo>
                  <a:pt x="1234757" y="1363679"/>
                </a:lnTo>
                <a:lnTo>
                  <a:pt x="1214120" y="1367486"/>
                </a:lnTo>
                <a:lnTo>
                  <a:pt x="1193483" y="1371294"/>
                </a:lnTo>
                <a:lnTo>
                  <a:pt x="1172845" y="1374784"/>
                </a:lnTo>
                <a:lnTo>
                  <a:pt x="1151890" y="1377639"/>
                </a:lnTo>
                <a:lnTo>
                  <a:pt x="1130935" y="1380178"/>
                </a:lnTo>
                <a:lnTo>
                  <a:pt x="1109345" y="1382399"/>
                </a:lnTo>
                <a:lnTo>
                  <a:pt x="1088390" y="1384302"/>
                </a:lnTo>
                <a:lnTo>
                  <a:pt x="1067117" y="1385571"/>
                </a:lnTo>
                <a:lnTo>
                  <a:pt x="1046163" y="1386840"/>
                </a:lnTo>
                <a:lnTo>
                  <a:pt x="1024573" y="1387475"/>
                </a:lnTo>
                <a:lnTo>
                  <a:pt x="1003300" y="1387475"/>
                </a:lnTo>
                <a:lnTo>
                  <a:pt x="981393" y="1387475"/>
                </a:lnTo>
                <a:lnTo>
                  <a:pt x="959485" y="1386840"/>
                </a:lnTo>
                <a:lnTo>
                  <a:pt x="937895" y="1385571"/>
                </a:lnTo>
                <a:lnTo>
                  <a:pt x="916305" y="1384302"/>
                </a:lnTo>
                <a:lnTo>
                  <a:pt x="895033" y="1382399"/>
                </a:lnTo>
                <a:lnTo>
                  <a:pt x="873760" y="1380178"/>
                </a:lnTo>
                <a:lnTo>
                  <a:pt x="852805" y="1377639"/>
                </a:lnTo>
                <a:lnTo>
                  <a:pt x="831533" y="1374784"/>
                </a:lnTo>
                <a:lnTo>
                  <a:pt x="810578" y="1371294"/>
                </a:lnTo>
                <a:lnTo>
                  <a:pt x="789940" y="1367486"/>
                </a:lnTo>
                <a:lnTo>
                  <a:pt x="769303" y="1363679"/>
                </a:lnTo>
                <a:lnTo>
                  <a:pt x="748983" y="1358920"/>
                </a:lnTo>
                <a:lnTo>
                  <a:pt x="728980" y="1354478"/>
                </a:lnTo>
                <a:lnTo>
                  <a:pt x="708660" y="1349084"/>
                </a:lnTo>
                <a:lnTo>
                  <a:pt x="689293" y="1343373"/>
                </a:lnTo>
                <a:lnTo>
                  <a:pt x="669290" y="1337662"/>
                </a:lnTo>
                <a:lnTo>
                  <a:pt x="649605" y="1331316"/>
                </a:lnTo>
                <a:lnTo>
                  <a:pt x="630555" y="1324653"/>
                </a:lnTo>
                <a:lnTo>
                  <a:pt x="611187" y="1317990"/>
                </a:lnTo>
                <a:lnTo>
                  <a:pt x="592455" y="1310693"/>
                </a:lnTo>
                <a:lnTo>
                  <a:pt x="573722" y="1303078"/>
                </a:lnTo>
                <a:lnTo>
                  <a:pt x="554990" y="1295146"/>
                </a:lnTo>
                <a:lnTo>
                  <a:pt x="536892" y="1287214"/>
                </a:lnTo>
                <a:lnTo>
                  <a:pt x="518477" y="1278647"/>
                </a:lnTo>
                <a:lnTo>
                  <a:pt x="500380" y="1269763"/>
                </a:lnTo>
                <a:lnTo>
                  <a:pt x="482917" y="1260245"/>
                </a:lnTo>
                <a:lnTo>
                  <a:pt x="465137" y="1250726"/>
                </a:lnTo>
                <a:lnTo>
                  <a:pt x="447992" y="1241208"/>
                </a:lnTo>
                <a:lnTo>
                  <a:pt x="430847" y="1231055"/>
                </a:lnTo>
                <a:lnTo>
                  <a:pt x="414020" y="1220902"/>
                </a:lnTo>
                <a:lnTo>
                  <a:pt x="397510" y="1210114"/>
                </a:lnTo>
                <a:lnTo>
                  <a:pt x="381000" y="1199009"/>
                </a:lnTo>
                <a:lnTo>
                  <a:pt x="364807" y="1187905"/>
                </a:lnTo>
                <a:lnTo>
                  <a:pt x="348615" y="1176482"/>
                </a:lnTo>
                <a:lnTo>
                  <a:pt x="333057" y="1164743"/>
                </a:lnTo>
                <a:lnTo>
                  <a:pt x="317817" y="1152686"/>
                </a:lnTo>
                <a:lnTo>
                  <a:pt x="302260" y="1140312"/>
                </a:lnTo>
                <a:lnTo>
                  <a:pt x="287337" y="1127938"/>
                </a:lnTo>
                <a:lnTo>
                  <a:pt x="272732" y="1115247"/>
                </a:lnTo>
                <a:lnTo>
                  <a:pt x="258445" y="1101921"/>
                </a:lnTo>
                <a:lnTo>
                  <a:pt x="244475" y="1088913"/>
                </a:lnTo>
                <a:lnTo>
                  <a:pt x="230505" y="1075269"/>
                </a:lnTo>
                <a:lnTo>
                  <a:pt x="216852" y="1061309"/>
                </a:lnTo>
                <a:lnTo>
                  <a:pt x="203517" y="1047666"/>
                </a:lnTo>
                <a:lnTo>
                  <a:pt x="190182" y="1033388"/>
                </a:lnTo>
                <a:lnTo>
                  <a:pt x="177800" y="1018793"/>
                </a:lnTo>
                <a:lnTo>
                  <a:pt x="164782" y="1004198"/>
                </a:lnTo>
                <a:lnTo>
                  <a:pt x="152717" y="989286"/>
                </a:lnTo>
                <a:lnTo>
                  <a:pt x="140970" y="973739"/>
                </a:lnTo>
                <a:lnTo>
                  <a:pt x="129222" y="958510"/>
                </a:lnTo>
                <a:lnTo>
                  <a:pt x="117792" y="943280"/>
                </a:lnTo>
                <a:lnTo>
                  <a:pt x="106997" y="927099"/>
                </a:lnTo>
                <a:lnTo>
                  <a:pt x="96202" y="911552"/>
                </a:lnTo>
                <a:lnTo>
                  <a:pt x="85725" y="895053"/>
                </a:lnTo>
                <a:lnTo>
                  <a:pt x="75882" y="879189"/>
                </a:lnTo>
                <a:lnTo>
                  <a:pt x="66040" y="862373"/>
                </a:lnTo>
                <a:lnTo>
                  <a:pt x="56515" y="845874"/>
                </a:lnTo>
                <a:lnTo>
                  <a:pt x="47307" y="829058"/>
                </a:lnTo>
                <a:lnTo>
                  <a:pt x="38735" y="811925"/>
                </a:lnTo>
                <a:lnTo>
                  <a:pt x="30162" y="794792"/>
                </a:lnTo>
                <a:lnTo>
                  <a:pt x="22225" y="777341"/>
                </a:lnTo>
                <a:lnTo>
                  <a:pt x="14287" y="759891"/>
                </a:lnTo>
                <a:lnTo>
                  <a:pt x="6667" y="742123"/>
                </a:lnTo>
                <a:lnTo>
                  <a:pt x="0" y="724355"/>
                </a:lnTo>
                <a:lnTo>
                  <a:pt x="6667" y="704684"/>
                </a:lnTo>
                <a:lnTo>
                  <a:pt x="14287" y="685647"/>
                </a:lnTo>
                <a:lnTo>
                  <a:pt x="22225" y="666610"/>
                </a:lnTo>
                <a:lnTo>
                  <a:pt x="30162" y="647573"/>
                </a:lnTo>
                <a:lnTo>
                  <a:pt x="38735" y="628536"/>
                </a:lnTo>
                <a:lnTo>
                  <a:pt x="47307" y="610134"/>
                </a:lnTo>
                <a:lnTo>
                  <a:pt x="56515" y="592049"/>
                </a:lnTo>
                <a:lnTo>
                  <a:pt x="66040" y="573329"/>
                </a:lnTo>
                <a:lnTo>
                  <a:pt x="75882" y="555561"/>
                </a:lnTo>
                <a:lnTo>
                  <a:pt x="85725" y="537793"/>
                </a:lnTo>
                <a:lnTo>
                  <a:pt x="96202" y="520026"/>
                </a:lnTo>
                <a:lnTo>
                  <a:pt x="106997" y="502575"/>
                </a:lnTo>
                <a:lnTo>
                  <a:pt x="117792" y="485442"/>
                </a:lnTo>
                <a:lnTo>
                  <a:pt x="129222" y="468309"/>
                </a:lnTo>
                <a:lnTo>
                  <a:pt x="140970" y="451810"/>
                </a:lnTo>
                <a:lnTo>
                  <a:pt x="152717" y="435311"/>
                </a:lnTo>
                <a:lnTo>
                  <a:pt x="164782" y="419130"/>
                </a:lnTo>
                <a:lnTo>
                  <a:pt x="177800" y="402948"/>
                </a:lnTo>
                <a:lnTo>
                  <a:pt x="190182" y="387402"/>
                </a:lnTo>
                <a:lnTo>
                  <a:pt x="203517" y="371537"/>
                </a:lnTo>
                <a:lnTo>
                  <a:pt x="216852" y="356308"/>
                </a:lnTo>
                <a:lnTo>
                  <a:pt x="230505" y="341396"/>
                </a:lnTo>
                <a:lnTo>
                  <a:pt x="244475" y="326483"/>
                </a:lnTo>
                <a:lnTo>
                  <a:pt x="258445" y="311888"/>
                </a:lnTo>
                <a:lnTo>
                  <a:pt x="272732" y="297611"/>
                </a:lnTo>
                <a:lnTo>
                  <a:pt x="287337" y="283650"/>
                </a:lnTo>
                <a:lnTo>
                  <a:pt x="302260" y="270324"/>
                </a:lnTo>
                <a:lnTo>
                  <a:pt x="317817" y="256681"/>
                </a:lnTo>
                <a:lnTo>
                  <a:pt x="333057" y="243355"/>
                </a:lnTo>
                <a:lnTo>
                  <a:pt x="348615" y="230664"/>
                </a:lnTo>
                <a:lnTo>
                  <a:pt x="364807" y="218290"/>
                </a:lnTo>
                <a:lnTo>
                  <a:pt x="381000" y="205916"/>
                </a:lnTo>
                <a:lnTo>
                  <a:pt x="397510" y="194177"/>
                </a:lnTo>
                <a:lnTo>
                  <a:pt x="414020" y="182437"/>
                </a:lnTo>
                <a:lnTo>
                  <a:pt x="430847" y="171015"/>
                </a:lnTo>
                <a:lnTo>
                  <a:pt x="447992" y="160228"/>
                </a:lnTo>
                <a:lnTo>
                  <a:pt x="465137" y="149440"/>
                </a:lnTo>
                <a:lnTo>
                  <a:pt x="482917" y="138970"/>
                </a:lnTo>
                <a:lnTo>
                  <a:pt x="500380" y="128817"/>
                </a:lnTo>
                <a:lnTo>
                  <a:pt x="518477" y="119298"/>
                </a:lnTo>
                <a:lnTo>
                  <a:pt x="536892" y="110097"/>
                </a:lnTo>
                <a:lnTo>
                  <a:pt x="554990" y="101213"/>
                </a:lnTo>
                <a:lnTo>
                  <a:pt x="573722" y="92329"/>
                </a:lnTo>
                <a:lnTo>
                  <a:pt x="592455" y="84080"/>
                </a:lnTo>
                <a:lnTo>
                  <a:pt x="611187" y="76148"/>
                </a:lnTo>
                <a:lnTo>
                  <a:pt x="630555" y="68850"/>
                </a:lnTo>
                <a:lnTo>
                  <a:pt x="649605" y="61553"/>
                </a:lnTo>
                <a:lnTo>
                  <a:pt x="669290" y="54573"/>
                </a:lnTo>
                <a:lnTo>
                  <a:pt x="689293" y="48227"/>
                </a:lnTo>
                <a:lnTo>
                  <a:pt x="708660" y="42199"/>
                </a:lnTo>
                <a:lnTo>
                  <a:pt x="728980" y="36487"/>
                </a:lnTo>
                <a:lnTo>
                  <a:pt x="748983" y="31411"/>
                </a:lnTo>
                <a:lnTo>
                  <a:pt x="769303" y="26334"/>
                </a:lnTo>
                <a:lnTo>
                  <a:pt x="789940" y="21892"/>
                </a:lnTo>
                <a:lnTo>
                  <a:pt x="810578" y="17768"/>
                </a:lnTo>
                <a:lnTo>
                  <a:pt x="831533" y="14278"/>
                </a:lnTo>
                <a:lnTo>
                  <a:pt x="852805" y="11105"/>
                </a:lnTo>
                <a:lnTo>
                  <a:pt x="873760" y="8249"/>
                </a:lnTo>
                <a:lnTo>
                  <a:pt x="895033" y="5711"/>
                </a:lnTo>
                <a:lnTo>
                  <a:pt x="916305" y="3490"/>
                </a:lnTo>
                <a:lnTo>
                  <a:pt x="937895" y="2221"/>
                </a:lnTo>
                <a:lnTo>
                  <a:pt x="959485" y="1269"/>
                </a:lnTo>
                <a:lnTo>
                  <a:pt x="981393" y="317"/>
                </a:lnTo>
                <a:lnTo>
                  <a:pt x="1003300" y="0"/>
                </a:lnTo>
                <a:close/>
              </a:path>
            </a:pathLst>
          </a:custGeom>
          <a:solidFill>
            <a:srgbClr val="01A991"/>
          </a:solidFill>
          <a:ln w="9525" cmpd="sng">
            <a:solidFill>
              <a:srgbClr val="01A991"/>
            </a:solidFill>
            <a:bevel/>
          </a:ln>
        </p:spPr>
        <p:txBody>
          <a:bodyPr anchor="ctr"/>
          <a:lstStyle/>
          <a:p>
            <a:endParaRPr lang="zh-CN" altLang="en-US"/>
          </a:p>
        </p:txBody>
      </p:sp>
      <p:sp>
        <p:nvSpPr>
          <p:cNvPr id="14" name="矩形 13"/>
          <p:cNvSpPr>
            <a:spLocks noChangeArrowheads="1"/>
          </p:cNvSpPr>
          <p:nvPr/>
        </p:nvSpPr>
        <p:spPr bwMode="auto">
          <a:xfrm>
            <a:off x="1263083" y="2956390"/>
            <a:ext cx="46166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dirty="0">
                <a:solidFill>
                  <a:srgbClr val="28A9D6"/>
                </a:solidFill>
                <a:latin typeface="微软雅黑" panose="020B0503020204020204" pitchFamily="34" charset="-122"/>
                <a:ea typeface="微软雅黑" panose="020B0503020204020204" pitchFamily="34" charset="-122"/>
                <a:sym typeface="Calibri" panose="020F0502020204030204" charset="0"/>
              </a:rPr>
              <a:t>下放预算调剂权限</a:t>
            </a:r>
            <a:endParaRPr lang="en-US" altLang="zh-CN" dirty="0">
              <a:solidFill>
                <a:srgbClr val="28A9D6"/>
              </a:solidFill>
              <a:latin typeface="微软雅黑" panose="020B0503020204020204" pitchFamily="34" charset="-122"/>
              <a:ea typeface="微软雅黑" panose="020B0503020204020204" pitchFamily="34" charset="-122"/>
              <a:sym typeface="Calibri" panose="020F0502020204030204" charset="0"/>
            </a:endParaRPr>
          </a:p>
        </p:txBody>
      </p:sp>
      <p:sp>
        <p:nvSpPr>
          <p:cNvPr id="18" name="矩形 17"/>
          <p:cNvSpPr>
            <a:spLocks noChangeArrowheads="1"/>
          </p:cNvSpPr>
          <p:nvPr/>
        </p:nvSpPr>
        <p:spPr bwMode="auto">
          <a:xfrm>
            <a:off x="2195427" y="2956390"/>
            <a:ext cx="46166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dirty="0">
                <a:solidFill>
                  <a:srgbClr val="28A9D6"/>
                </a:solidFill>
                <a:latin typeface="微软雅黑" panose="020B0503020204020204" pitchFamily="34" charset="-122"/>
                <a:ea typeface="微软雅黑" panose="020B0503020204020204" pitchFamily="34" charset="-122"/>
                <a:sym typeface="Calibri" panose="020F0502020204030204" charset="0"/>
              </a:rPr>
              <a:t>提高间接费用比重</a:t>
            </a:r>
            <a:endParaRPr lang="en-US" altLang="zh-CN" dirty="0">
              <a:solidFill>
                <a:srgbClr val="28A9D6"/>
              </a:solidFill>
              <a:latin typeface="微软雅黑" panose="020B0503020204020204" pitchFamily="34" charset="-122"/>
              <a:ea typeface="微软雅黑" panose="020B0503020204020204" pitchFamily="34" charset="-122"/>
              <a:sym typeface="Calibri" panose="020F0502020204030204" charset="0"/>
            </a:endParaRPr>
          </a:p>
        </p:txBody>
      </p:sp>
      <p:sp>
        <p:nvSpPr>
          <p:cNvPr id="21" name="矩形 20"/>
          <p:cNvSpPr>
            <a:spLocks noChangeArrowheads="1"/>
          </p:cNvSpPr>
          <p:nvPr/>
        </p:nvSpPr>
        <p:spPr bwMode="auto">
          <a:xfrm>
            <a:off x="3108871" y="2958452"/>
            <a:ext cx="461665"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dirty="0">
                <a:solidFill>
                  <a:srgbClr val="28A9D6"/>
                </a:solidFill>
                <a:latin typeface="微软雅黑" panose="020B0503020204020204" pitchFamily="34" charset="-122"/>
                <a:ea typeface="微软雅黑" panose="020B0503020204020204" pitchFamily="34" charset="-122"/>
                <a:sym typeface="Calibri" panose="020F0502020204030204" charset="0"/>
              </a:rPr>
              <a:t>加大绩效支出激励力度</a:t>
            </a:r>
            <a:endParaRPr lang="en-US" altLang="zh-CN" dirty="0">
              <a:solidFill>
                <a:srgbClr val="28A9D6"/>
              </a:solidFill>
              <a:latin typeface="微软雅黑" panose="020B0503020204020204" pitchFamily="34" charset="-122"/>
              <a:ea typeface="微软雅黑" panose="020B0503020204020204" pitchFamily="34" charset="-122"/>
              <a:sym typeface="Calibri" panose="020F0502020204030204" charset="0"/>
            </a:endParaRPr>
          </a:p>
        </p:txBody>
      </p:sp>
      <p:sp>
        <p:nvSpPr>
          <p:cNvPr id="25" name="矩形 24"/>
          <p:cNvSpPr>
            <a:spLocks noChangeArrowheads="1"/>
          </p:cNvSpPr>
          <p:nvPr/>
        </p:nvSpPr>
        <p:spPr bwMode="auto">
          <a:xfrm>
            <a:off x="4103795" y="2953753"/>
            <a:ext cx="461665" cy="216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dirty="0">
                <a:solidFill>
                  <a:srgbClr val="28A9D6"/>
                </a:solidFill>
                <a:latin typeface="微软雅黑" panose="020B0503020204020204" pitchFamily="34" charset="-122"/>
                <a:ea typeface="微软雅黑" panose="020B0503020204020204" pitchFamily="34" charset="-122"/>
                <a:sym typeface="Calibri" panose="020F0502020204030204" charset="0"/>
              </a:rPr>
              <a:t>明确劳务费开支范围</a:t>
            </a:r>
            <a:endParaRPr lang="en-US" altLang="zh-CN" dirty="0">
              <a:solidFill>
                <a:srgbClr val="28A9D6"/>
              </a:solidFill>
              <a:latin typeface="微软雅黑" panose="020B0503020204020204" pitchFamily="34" charset="-122"/>
              <a:ea typeface="微软雅黑" panose="020B0503020204020204" pitchFamily="34" charset="-122"/>
              <a:sym typeface="Calibri" panose="020F0502020204030204" charset="0"/>
            </a:endParaRPr>
          </a:p>
        </p:txBody>
      </p:sp>
      <p:cxnSp>
        <p:nvCxnSpPr>
          <p:cNvPr id="27" name="直接连接符 26"/>
          <p:cNvCxnSpPr>
            <a:stCxn id="4" idx="0"/>
            <a:endCxn id="4" idx="0"/>
          </p:cNvCxnSpPr>
          <p:nvPr/>
        </p:nvCxnSpPr>
        <p:spPr>
          <a:xfrm>
            <a:off x="875933" y="2534687"/>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32" name="直接连接符 28"/>
          <p:cNvSpPr>
            <a:spLocks noChangeShapeType="1"/>
          </p:cNvSpPr>
          <p:nvPr/>
        </p:nvSpPr>
        <p:spPr bwMode="auto">
          <a:xfrm rot="5400000">
            <a:off x="1000536" y="2432227"/>
            <a:ext cx="1587" cy="168926"/>
          </a:xfrm>
          <a:prstGeom prst="line">
            <a:avLst/>
          </a:prstGeom>
          <a:noFill/>
          <a:ln w="6350">
            <a:solidFill>
              <a:srgbClr val="01A991"/>
            </a:solidFill>
            <a:bevel/>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33" name="直接连接符 28"/>
          <p:cNvSpPr>
            <a:spLocks noChangeShapeType="1"/>
          </p:cNvSpPr>
          <p:nvPr/>
        </p:nvSpPr>
        <p:spPr bwMode="auto">
          <a:xfrm rot="5400000">
            <a:off x="1933231" y="2432227"/>
            <a:ext cx="1587" cy="168926"/>
          </a:xfrm>
          <a:prstGeom prst="line">
            <a:avLst/>
          </a:prstGeom>
          <a:noFill/>
          <a:ln w="6350">
            <a:solidFill>
              <a:srgbClr val="01A991"/>
            </a:solidFill>
            <a:bevel/>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35" name="直接连接符 28"/>
          <p:cNvSpPr>
            <a:spLocks noChangeShapeType="1"/>
          </p:cNvSpPr>
          <p:nvPr/>
        </p:nvSpPr>
        <p:spPr bwMode="auto">
          <a:xfrm rot="5400000" flipH="1">
            <a:off x="3819073" y="2454606"/>
            <a:ext cx="5941" cy="160161"/>
          </a:xfrm>
          <a:prstGeom prst="line">
            <a:avLst/>
          </a:prstGeom>
          <a:noFill/>
          <a:ln w="6350">
            <a:solidFill>
              <a:srgbClr val="01A991"/>
            </a:solidFill>
            <a:bevel/>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37" name="直接连接符 28"/>
          <p:cNvSpPr>
            <a:spLocks noChangeShapeType="1"/>
          </p:cNvSpPr>
          <p:nvPr/>
        </p:nvSpPr>
        <p:spPr bwMode="auto">
          <a:xfrm rot="5400000">
            <a:off x="4760486" y="2448046"/>
            <a:ext cx="1587" cy="168926"/>
          </a:xfrm>
          <a:prstGeom prst="line">
            <a:avLst/>
          </a:prstGeom>
          <a:noFill/>
          <a:ln w="6350">
            <a:solidFill>
              <a:srgbClr val="01A991"/>
            </a:solidFill>
            <a:bevel/>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39" name="KSO_Shape"/>
          <p:cNvSpPr>
            <a:spLocks noChangeArrowheads="1"/>
          </p:cNvSpPr>
          <p:nvPr/>
        </p:nvSpPr>
        <p:spPr bwMode="auto">
          <a:xfrm rot="512327">
            <a:off x="5019784" y="2267144"/>
            <a:ext cx="409534" cy="510840"/>
          </a:xfrm>
          <a:custGeom>
            <a:avLst/>
            <a:gdLst>
              <a:gd name="T0" fmla="*/ 37 w 1966913"/>
              <a:gd name="T1" fmla="*/ 45 h 2327275"/>
              <a:gd name="T2" fmla="*/ 33 w 1966913"/>
              <a:gd name="T3" fmla="*/ 41 h 2327275"/>
              <a:gd name="T4" fmla="*/ 32 w 1966913"/>
              <a:gd name="T5" fmla="*/ 42 h 2327275"/>
              <a:gd name="T6" fmla="*/ 40 w 1966913"/>
              <a:gd name="T7" fmla="*/ 42 h 2327275"/>
              <a:gd name="T8" fmla="*/ 39 w 1966913"/>
              <a:gd name="T9" fmla="*/ 41 h 2327275"/>
              <a:gd name="T10" fmla="*/ 32 w 1966913"/>
              <a:gd name="T11" fmla="*/ 39 h 2327275"/>
              <a:gd name="T12" fmla="*/ 40 w 1966913"/>
              <a:gd name="T13" fmla="*/ 40 h 2327275"/>
              <a:gd name="T14" fmla="*/ 40 w 1966913"/>
              <a:gd name="T15" fmla="*/ 38 h 2327275"/>
              <a:gd name="T16" fmla="*/ 48 w 1966913"/>
              <a:gd name="T17" fmla="*/ 34 h 2327275"/>
              <a:gd name="T18" fmla="*/ 49 w 1966913"/>
              <a:gd name="T19" fmla="*/ 32 h 2327275"/>
              <a:gd name="T20" fmla="*/ 22 w 1966913"/>
              <a:gd name="T21" fmla="*/ 33 h 2327275"/>
              <a:gd name="T22" fmla="*/ 26 w 1966913"/>
              <a:gd name="T23" fmla="*/ 31 h 2327275"/>
              <a:gd name="T24" fmla="*/ 54 w 1966913"/>
              <a:gd name="T25" fmla="*/ 21 h 2327275"/>
              <a:gd name="T26" fmla="*/ 54 w 1966913"/>
              <a:gd name="T27" fmla="*/ 20 h 2327275"/>
              <a:gd name="T28" fmla="*/ 17 w 1966913"/>
              <a:gd name="T29" fmla="*/ 21 h 2327275"/>
              <a:gd name="T30" fmla="*/ 23 w 1966913"/>
              <a:gd name="T31" fmla="*/ 20 h 2327275"/>
              <a:gd name="T32" fmla="*/ 36 w 1966913"/>
              <a:gd name="T33" fmla="*/ 14 h 2327275"/>
              <a:gd name="T34" fmla="*/ 34 w 1966913"/>
              <a:gd name="T35" fmla="*/ 15 h 2327275"/>
              <a:gd name="T36" fmla="*/ 30 w 1966913"/>
              <a:gd name="T37" fmla="*/ 18 h 2327275"/>
              <a:gd name="T38" fmla="*/ 29 w 1966913"/>
              <a:gd name="T39" fmla="*/ 22 h 2327275"/>
              <a:gd name="T40" fmla="*/ 27 w 1966913"/>
              <a:gd name="T41" fmla="*/ 21 h 2327275"/>
              <a:gd name="T42" fmla="*/ 29 w 1966913"/>
              <a:gd name="T43" fmla="*/ 15 h 2327275"/>
              <a:gd name="T44" fmla="*/ 35 w 1966913"/>
              <a:gd name="T45" fmla="*/ 13 h 2327275"/>
              <a:gd name="T46" fmla="*/ 29 w 1966913"/>
              <a:gd name="T47" fmla="*/ 12 h 2327275"/>
              <a:gd name="T48" fmla="*/ 24 w 1966913"/>
              <a:gd name="T49" fmla="*/ 19 h 2327275"/>
              <a:gd name="T50" fmla="*/ 25 w 1966913"/>
              <a:gd name="T51" fmla="*/ 26 h 2327275"/>
              <a:gd name="T52" fmla="*/ 29 w 1966913"/>
              <a:gd name="T53" fmla="*/ 31 h 2327275"/>
              <a:gd name="T54" fmla="*/ 30 w 1966913"/>
              <a:gd name="T55" fmla="*/ 35 h 2327275"/>
              <a:gd name="T56" fmla="*/ 32 w 1966913"/>
              <a:gd name="T57" fmla="*/ 37 h 2327275"/>
              <a:gd name="T58" fmla="*/ 41 w 1966913"/>
              <a:gd name="T59" fmla="*/ 36 h 2327275"/>
              <a:gd name="T60" fmla="*/ 42 w 1966913"/>
              <a:gd name="T61" fmla="*/ 34 h 2327275"/>
              <a:gd name="T62" fmla="*/ 45 w 1966913"/>
              <a:gd name="T63" fmla="*/ 28 h 2327275"/>
              <a:gd name="T64" fmla="*/ 47 w 1966913"/>
              <a:gd name="T65" fmla="*/ 21 h 2327275"/>
              <a:gd name="T66" fmla="*/ 44 w 1966913"/>
              <a:gd name="T67" fmla="*/ 13 h 2327275"/>
              <a:gd name="T68" fmla="*/ 37 w 1966913"/>
              <a:gd name="T69" fmla="*/ 10 h 2327275"/>
              <a:gd name="T70" fmla="*/ 44 w 1966913"/>
              <a:gd name="T71" fmla="*/ 11 h 2327275"/>
              <a:gd name="T72" fmla="*/ 49 w 1966913"/>
              <a:gd name="T73" fmla="*/ 8 h 2327275"/>
              <a:gd name="T74" fmla="*/ 23 w 1966913"/>
              <a:gd name="T75" fmla="*/ 8 h 2327275"/>
              <a:gd name="T76" fmla="*/ 27 w 1966913"/>
              <a:gd name="T77" fmla="*/ 12 h 2327275"/>
              <a:gd name="T78" fmla="*/ 35 w 1966913"/>
              <a:gd name="T79" fmla="*/ 3 h 2327275"/>
              <a:gd name="T80" fmla="*/ 37 w 1966913"/>
              <a:gd name="T81" fmla="*/ 4 h 2327275"/>
              <a:gd name="T82" fmla="*/ 39 w 1966913"/>
              <a:gd name="T83" fmla="*/ 0 h 2327275"/>
              <a:gd name="T84" fmla="*/ 56 w 1966913"/>
              <a:gd name="T85" fmla="*/ 6 h 2327275"/>
              <a:gd name="T86" fmla="*/ 63 w 1966913"/>
              <a:gd name="T87" fmla="*/ 12 h 2327275"/>
              <a:gd name="T88" fmla="*/ 67 w 1966913"/>
              <a:gd name="T89" fmla="*/ 19 h 2327275"/>
              <a:gd name="T90" fmla="*/ 68 w 1966913"/>
              <a:gd name="T91" fmla="*/ 29 h 2327275"/>
              <a:gd name="T92" fmla="*/ 67 w 1966913"/>
              <a:gd name="T93" fmla="*/ 38 h 2327275"/>
              <a:gd name="T94" fmla="*/ 59 w 1966913"/>
              <a:gd name="T95" fmla="*/ 52 h 2327275"/>
              <a:gd name="T96" fmla="*/ 24 w 1966913"/>
              <a:gd name="T97" fmla="*/ 70 h 2327275"/>
              <a:gd name="T98" fmla="*/ 14 w 1966913"/>
              <a:gd name="T99" fmla="*/ 72 h 2327275"/>
              <a:gd name="T100" fmla="*/ 10 w 1966913"/>
              <a:gd name="T101" fmla="*/ 69 h 2327275"/>
              <a:gd name="T102" fmla="*/ 10 w 1966913"/>
              <a:gd name="T103" fmla="*/ 64 h 2327275"/>
              <a:gd name="T104" fmla="*/ 6 w 1966913"/>
              <a:gd name="T105" fmla="*/ 59 h 2327275"/>
              <a:gd name="T106" fmla="*/ 8 w 1966913"/>
              <a:gd name="T107" fmla="*/ 57 h 2327275"/>
              <a:gd name="T108" fmla="*/ 4 w 1966913"/>
              <a:gd name="T109" fmla="*/ 53 h 2327275"/>
              <a:gd name="T110" fmla="*/ 5 w 1966913"/>
              <a:gd name="T111" fmla="*/ 51 h 2327275"/>
              <a:gd name="T112" fmla="*/ 2 w 1966913"/>
              <a:gd name="T113" fmla="*/ 50 h 2327275"/>
              <a:gd name="T114" fmla="*/ 0 w 1966913"/>
              <a:gd name="T115" fmla="*/ 47 h 2327275"/>
              <a:gd name="T116" fmla="*/ 5 w 1966913"/>
              <a:gd name="T117" fmla="*/ 35 h 2327275"/>
              <a:gd name="T118" fmla="*/ 5 w 1966913"/>
              <a:gd name="T119" fmla="*/ 30 h 2327275"/>
              <a:gd name="T120" fmla="*/ 8 w 1966913"/>
              <a:gd name="T121" fmla="*/ 15 h 2327275"/>
              <a:gd name="T122" fmla="*/ 18 w 1966913"/>
              <a:gd name="T123" fmla="*/ 4 h 2327275"/>
              <a:gd name="T124" fmla="*/ 33 w 1966913"/>
              <a:gd name="T125" fmla="*/ 0 h 232727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966913"/>
              <a:gd name="T190" fmla="*/ 0 h 2327275"/>
              <a:gd name="T191" fmla="*/ 1966913 w 1966913"/>
              <a:gd name="T192" fmla="*/ 2327275 h 232727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966913" h="2327275">
                <a:moveTo>
                  <a:pt x="954753" y="1302893"/>
                </a:moveTo>
                <a:lnTo>
                  <a:pt x="954489" y="1306067"/>
                </a:lnTo>
                <a:lnTo>
                  <a:pt x="954753" y="1309506"/>
                </a:lnTo>
                <a:lnTo>
                  <a:pt x="955547" y="1313209"/>
                </a:lnTo>
                <a:lnTo>
                  <a:pt x="957134" y="1316118"/>
                </a:lnTo>
                <a:lnTo>
                  <a:pt x="959251" y="1319292"/>
                </a:lnTo>
                <a:lnTo>
                  <a:pt x="961896" y="1322466"/>
                </a:lnTo>
                <a:lnTo>
                  <a:pt x="965071" y="1325111"/>
                </a:lnTo>
                <a:lnTo>
                  <a:pt x="968510" y="1328020"/>
                </a:lnTo>
                <a:lnTo>
                  <a:pt x="972478" y="1330136"/>
                </a:lnTo>
                <a:lnTo>
                  <a:pt x="976182" y="1332517"/>
                </a:lnTo>
                <a:lnTo>
                  <a:pt x="980679" y="1334368"/>
                </a:lnTo>
                <a:lnTo>
                  <a:pt x="985176" y="1336219"/>
                </a:lnTo>
                <a:lnTo>
                  <a:pt x="990467" y="1337542"/>
                </a:lnTo>
                <a:lnTo>
                  <a:pt x="995229" y="1338864"/>
                </a:lnTo>
                <a:lnTo>
                  <a:pt x="1000255" y="1339658"/>
                </a:lnTo>
                <a:lnTo>
                  <a:pt x="1005282" y="1339922"/>
                </a:lnTo>
                <a:lnTo>
                  <a:pt x="1010308" y="1340451"/>
                </a:lnTo>
                <a:lnTo>
                  <a:pt x="1015335" y="1340451"/>
                </a:lnTo>
                <a:lnTo>
                  <a:pt x="1050255" y="1340451"/>
                </a:lnTo>
                <a:lnTo>
                  <a:pt x="1055017" y="1340451"/>
                </a:lnTo>
                <a:lnTo>
                  <a:pt x="1060043" y="1339922"/>
                </a:lnTo>
                <a:lnTo>
                  <a:pt x="1065070" y="1339658"/>
                </a:lnTo>
                <a:lnTo>
                  <a:pt x="1070096" y="1338864"/>
                </a:lnTo>
                <a:lnTo>
                  <a:pt x="1075123" y="1337542"/>
                </a:lnTo>
                <a:lnTo>
                  <a:pt x="1079884" y="1336219"/>
                </a:lnTo>
                <a:lnTo>
                  <a:pt x="1084646" y="1334368"/>
                </a:lnTo>
                <a:lnTo>
                  <a:pt x="1088879" y="1332517"/>
                </a:lnTo>
                <a:lnTo>
                  <a:pt x="1093112" y="1330136"/>
                </a:lnTo>
                <a:lnTo>
                  <a:pt x="1097080" y="1328020"/>
                </a:lnTo>
                <a:lnTo>
                  <a:pt x="1100519" y="1325111"/>
                </a:lnTo>
                <a:lnTo>
                  <a:pt x="1103429" y="1322466"/>
                </a:lnTo>
                <a:lnTo>
                  <a:pt x="1106075" y="1319292"/>
                </a:lnTo>
                <a:lnTo>
                  <a:pt x="1108191" y="1316118"/>
                </a:lnTo>
                <a:lnTo>
                  <a:pt x="1109778" y="1313209"/>
                </a:lnTo>
                <a:lnTo>
                  <a:pt x="1110836" y="1309506"/>
                </a:lnTo>
                <a:lnTo>
                  <a:pt x="1111101" y="1306067"/>
                </a:lnTo>
                <a:lnTo>
                  <a:pt x="1110836" y="1302893"/>
                </a:lnTo>
                <a:lnTo>
                  <a:pt x="1048668" y="1302893"/>
                </a:lnTo>
                <a:lnTo>
                  <a:pt x="1016657" y="1302893"/>
                </a:lnTo>
                <a:lnTo>
                  <a:pt x="954753" y="1302893"/>
                </a:lnTo>
                <a:close/>
                <a:moveTo>
                  <a:pt x="941261" y="1215611"/>
                </a:moveTo>
                <a:lnTo>
                  <a:pt x="937822" y="1215875"/>
                </a:lnTo>
                <a:lnTo>
                  <a:pt x="934383" y="1216404"/>
                </a:lnTo>
                <a:lnTo>
                  <a:pt x="931208" y="1217462"/>
                </a:lnTo>
                <a:lnTo>
                  <a:pt x="928034" y="1218520"/>
                </a:lnTo>
                <a:lnTo>
                  <a:pt x="924859" y="1219842"/>
                </a:lnTo>
                <a:lnTo>
                  <a:pt x="922214" y="1221694"/>
                </a:lnTo>
                <a:lnTo>
                  <a:pt x="919568" y="1223545"/>
                </a:lnTo>
                <a:lnTo>
                  <a:pt x="916923" y="1225661"/>
                </a:lnTo>
                <a:lnTo>
                  <a:pt x="914806" y="1228306"/>
                </a:lnTo>
                <a:lnTo>
                  <a:pt x="912955" y="1230951"/>
                </a:lnTo>
                <a:lnTo>
                  <a:pt x="911103" y="1233596"/>
                </a:lnTo>
                <a:lnTo>
                  <a:pt x="909780" y="1236770"/>
                </a:lnTo>
                <a:lnTo>
                  <a:pt x="908722" y="1239944"/>
                </a:lnTo>
                <a:lnTo>
                  <a:pt x="907664" y="1243118"/>
                </a:lnTo>
                <a:lnTo>
                  <a:pt x="907135" y="1246556"/>
                </a:lnTo>
                <a:lnTo>
                  <a:pt x="906870" y="1249995"/>
                </a:lnTo>
                <a:lnTo>
                  <a:pt x="907135" y="1253698"/>
                </a:lnTo>
                <a:lnTo>
                  <a:pt x="907664" y="1256872"/>
                </a:lnTo>
                <a:lnTo>
                  <a:pt x="908722" y="1260310"/>
                </a:lnTo>
                <a:lnTo>
                  <a:pt x="909780" y="1263484"/>
                </a:lnTo>
                <a:lnTo>
                  <a:pt x="911103" y="1266129"/>
                </a:lnTo>
                <a:lnTo>
                  <a:pt x="912955" y="1269303"/>
                </a:lnTo>
                <a:lnTo>
                  <a:pt x="914806" y="1271948"/>
                </a:lnTo>
                <a:lnTo>
                  <a:pt x="916923" y="1274328"/>
                </a:lnTo>
                <a:lnTo>
                  <a:pt x="919568" y="1276444"/>
                </a:lnTo>
                <a:lnTo>
                  <a:pt x="922214" y="1278560"/>
                </a:lnTo>
                <a:lnTo>
                  <a:pt x="924859" y="1280147"/>
                </a:lnTo>
                <a:lnTo>
                  <a:pt x="928034" y="1281734"/>
                </a:lnTo>
                <a:lnTo>
                  <a:pt x="931208" y="1282792"/>
                </a:lnTo>
                <a:lnTo>
                  <a:pt x="934383" y="1283585"/>
                </a:lnTo>
                <a:lnTo>
                  <a:pt x="937822" y="1284114"/>
                </a:lnTo>
                <a:lnTo>
                  <a:pt x="941261" y="1284114"/>
                </a:lnTo>
                <a:lnTo>
                  <a:pt x="1124064" y="1284114"/>
                </a:lnTo>
                <a:lnTo>
                  <a:pt x="1127768" y="1284114"/>
                </a:lnTo>
                <a:lnTo>
                  <a:pt x="1130942" y="1283585"/>
                </a:lnTo>
                <a:lnTo>
                  <a:pt x="1134381" y="1282792"/>
                </a:lnTo>
                <a:lnTo>
                  <a:pt x="1137556" y="1281734"/>
                </a:lnTo>
                <a:lnTo>
                  <a:pt x="1140466" y="1280147"/>
                </a:lnTo>
                <a:lnTo>
                  <a:pt x="1143376" y="1278560"/>
                </a:lnTo>
                <a:lnTo>
                  <a:pt x="1146021" y="1276444"/>
                </a:lnTo>
                <a:lnTo>
                  <a:pt x="1148402" y="1274328"/>
                </a:lnTo>
                <a:lnTo>
                  <a:pt x="1150783" y="1271948"/>
                </a:lnTo>
                <a:lnTo>
                  <a:pt x="1152635" y="1269303"/>
                </a:lnTo>
                <a:lnTo>
                  <a:pt x="1154222" y="1266129"/>
                </a:lnTo>
                <a:lnTo>
                  <a:pt x="1155810" y="1263484"/>
                </a:lnTo>
                <a:lnTo>
                  <a:pt x="1156868" y="1260310"/>
                </a:lnTo>
                <a:lnTo>
                  <a:pt x="1157661" y="1256872"/>
                </a:lnTo>
                <a:lnTo>
                  <a:pt x="1158191" y="1253698"/>
                </a:lnTo>
                <a:lnTo>
                  <a:pt x="1158191" y="1249995"/>
                </a:lnTo>
                <a:lnTo>
                  <a:pt x="1158191" y="1246556"/>
                </a:lnTo>
                <a:lnTo>
                  <a:pt x="1157661" y="1243118"/>
                </a:lnTo>
                <a:lnTo>
                  <a:pt x="1156868" y="1239944"/>
                </a:lnTo>
                <a:lnTo>
                  <a:pt x="1155810" y="1236770"/>
                </a:lnTo>
                <a:lnTo>
                  <a:pt x="1154222" y="1233596"/>
                </a:lnTo>
                <a:lnTo>
                  <a:pt x="1152635" y="1230951"/>
                </a:lnTo>
                <a:lnTo>
                  <a:pt x="1150783" y="1228306"/>
                </a:lnTo>
                <a:lnTo>
                  <a:pt x="1148402" y="1225661"/>
                </a:lnTo>
                <a:lnTo>
                  <a:pt x="1146021" y="1223545"/>
                </a:lnTo>
                <a:lnTo>
                  <a:pt x="1143376" y="1221694"/>
                </a:lnTo>
                <a:lnTo>
                  <a:pt x="1140466" y="1219842"/>
                </a:lnTo>
                <a:lnTo>
                  <a:pt x="1137556" y="1218520"/>
                </a:lnTo>
                <a:lnTo>
                  <a:pt x="1134381" y="1217462"/>
                </a:lnTo>
                <a:lnTo>
                  <a:pt x="1130942" y="1216404"/>
                </a:lnTo>
                <a:lnTo>
                  <a:pt x="1127768" y="1215875"/>
                </a:lnTo>
                <a:lnTo>
                  <a:pt x="1124064" y="1215611"/>
                </a:lnTo>
                <a:lnTo>
                  <a:pt x="941261" y="1215611"/>
                </a:lnTo>
                <a:close/>
                <a:moveTo>
                  <a:pt x="941261" y="1129121"/>
                </a:moveTo>
                <a:lnTo>
                  <a:pt x="937822" y="1129386"/>
                </a:lnTo>
                <a:lnTo>
                  <a:pt x="934383" y="1130179"/>
                </a:lnTo>
                <a:lnTo>
                  <a:pt x="931208" y="1130973"/>
                </a:lnTo>
                <a:lnTo>
                  <a:pt x="928034" y="1132031"/>
                </a:lnTo>
                <a:lnTo>
                  <a:pt x="924859" y="1133353"/>
                </a:lnTo>
                <a:lnTo>
                  <a:pt x="922214" y="1135205"/>
                </a:lnTo>
                <a:lnTo>
                  <a:pt x="919568" y="1137056"/>
                </a:lnTo>
                <a:lnTo>
                  <a:pt x="916923" y="1139437"/>
                </a:lnTo>
                <a:lnTo>
                  <a:pt x="914806" y="1141817"/>
                </a:lnTo>
                <a:lnTo>
                  <a:pt x="912955" y="1144462"/>
                </a:lnTo>
                <a:lnTo>
                  <a:pt x="911103" y="1147107"/>
                </a:lnTo>
                <a:lnTo>
                  <a:pt x="909780" y="1150281"/>
                </a:lnTo>
                <a:lnTo>
                  <a:pt x="908722" y="1153455"/>
                </a:lnTo>
                <a:lnTo>
                  <a:pt x="907664" y="1156629"/>
                </a:lnTo>
                <a:lnTo>
                  <a:pt x="907135" y="1160067"/>
                </a:lnTo>
                <a:lnTo>
                  <a:pt x="906870" y="1163505"/>
                </a:lnTo>
                <a:lnTo>
                  <a:pt x="907135" y="1167208"/>
                </a:lnTo>
                <a:lnTo>
                  <a:pt x="907664" y="1170382"/>
                </a:lnTo>
                <a:lnTo>
                  <a:pt x="908722" y="1173821"/>
                </a:lnTo>
                <a:lnTo>
                  <a:pt x="909780" y="1176995"/>
                </a:lnTo>
                <a:lnTo>
                  <a:pt x="911103" y="1179640"/>
                </a:lnTo>
                <a:lnTo>
                  <a:pt x="912955" y="1182813"/>
                </a:lnTo>
                <a:lnTo>
                  <a:pt x="914806" y="1185458"/>
                </a:lnTo>
                <a:lnTo>
                  <a:pt x="916923" y="1187839"/>
                </a:lnTo>
                <a:lnTo>
                  <a:pt x="919568" y="1189955"/>
                </a:lnTo>
                <a:lnTo>
                  <a:pt x="922214" y="1191806"/>
                </a:lnTo>
                <a:lnTo>
                  <a:pt x="924859" y="1193658"/>
                </a:lnTo>
                <a:lnTo>
                  <a:pt x="928034" y="1195245"/>
                </a:lnTo>
                <a:lnTo>
                  <a:pt x="931208" y="1196303"/>
                </a:lnTo>
                <a:lnTo>
                  <a:pt x="934383" y="1197096"/>
                </a:lnTo>
                <a:lnTo>
                  <a:pt x="937822" y="1197625"/>
                </a:lnTo>
                <a:lnTo>
                  <a:pt x="941261" y="1197625"/>
                </a:lnTo>
                <a:lnTo>
                  <a:pt x="1124064" y="1197625"/>
                </a:lnTo>
                <a:lnTo>
                  <a:pt x="1127768" y="1197625"/>
                </a:lnTo>
                <a:lnTo>
                  <a:pt x="1130942" y="1197096"/>
                </a:lnTo>
                <a:lnTo>
                  <a:pt x="1134381" y="1196303"/>
                </a:lnTo>
                <a:lnTo>
                  <a:pt x="1137556" y="1195245"/>
                </a:lnTo>
                <a:lnTo>
                  <a:pt x="1140466" y="1193658"/>
                </a:lnTo>
                <a:lnTo>
                  <a:pt x="1143376" y="1191806"/>
                </a:lnTo>
                <a:lnTo>
                  <a:pt x="1146021" y="1189955"/>
                </a:lnTo>
                <a:lnTo>
                  <a:pt x="1148402" y="1187839"/>
                </a:lnTo>
                <a:lnTo>
                  <a:pt x="1150783" y="1185458"/>
                </a:lnTo>
                <a:lnTo>
                  <a:pt x="1152635" y="1182813"/>
                </a:lnTo>
                <a:lnTo>
                  <a:pt x="1154222" y="1179640"/>
                </a:lnTo>
                <a:lnTo>
                  <a:pt x="1155810" y="1176995"/>
                </a:lnTo>
                <a:lnTo>
                  <a:pt x="1156868" y="1173821"/>
                </a:lnTo>
                <a:lnTo>
                  <a:pt x="1157661" y="1170382"/>
                </a:lnTo>
                <a:lnTo>
                  <a:pt x="1158191" y="1167208"/>
                </a:lnTo>
                <a:lnTo>
                  <a:pt x="1158191" y="1163505"/>
                </a:lnTo>
                <a:lnTo>
                  <a:pt x="1158191" y="1160067"/>
                </a:lnTo>
                <a:lnTo>
                  <a:pt x="1157661" y="1156629"/>
                </a:lnTo>
                <a:lnTo>
                  <a:pt x="1156868" y="1153455"/>
                </a:lnTo>
                <a:lnTo>
                  <a:pt x="1155810" y="1150281"/>
                </a:lnTo>
                <a:lnTo>
                  <a:pt x="1154222" y="1147107"/>
                </a:lnTo>
                <a:lnTo>
                  <a:pt x="1152635" y="1144462"/>
                </a:lnTo>
                <a:lnTo>
                  <a:pt x="1150783" y="1141817"/>
                </a:lnTo>
                <a:lnTo>
                  <a:pt x="1148402" y="1139437"/>
                </a:lnTo>
                <a:lnTo>
                  <a:pt x="1146021" y="1137056"/>
                </a:lnTo>
                <a:lnTo>
                  <a:pt x="1143376" y="1135205"/>
                </a:lnTo>
                <a:lnTo>
                  <a:pt x="1140466" y="1133353"/>
                </a:lnTo>
                <a:lnTo>
                  <a:pt x="1137556" y="1132031"/>
                </a:lnTo>
                <a:lnTo>
                  <a:pt x="1134381" y="1130973"/>
                </a:lnTo>
                <a:lnTo>
                  <a:pt x="1130942" y="1130179"/>
                </a:lnTo>
                <a:lnTo>
                  <a:pt x="1127768" y="1129386"/>
                </a:lnTo>
                <a:lnTo>
                  <a:pt x="1124064" y="1129121"/>
                </a:lnTo>
                <a:lnTo>
                  <a:pt x="941261" y="1129121"/>
                </a:lnTo>
                <a:close/>
                <a:moveTo>
                  <a:pt x="1341787" y="876266"/>
                </a:moveTo>
                <a:lnTo>
                  <a:pt x="1336231" y="884201"/>
                </a:lnTo>
                <a:lnTo>
                  <a:pt x="1330676" y="891871"/>
                </a:lnTo>
                <a:lnTo>
                  <a:pt x="1325120" y="899277"/>
                </a:lnTo>
                <a:lnTo>
                  <a:pt x="1319565" y="906418"/>
                </a:lnTo>
                <a:lnTo>
                  <a:pt x="1308189" y="920172"/>
                </a:lnTo>
                <a:lnTo>
                  <a:pt x="1297078" y="932867"/>
                </a:lnTo>
                <a:lnTo>
                  <a:pt x="1362686" y="998726"/>
                </a:lnTo>
                <a:lnTo>
                  <a:pt x="1365596" y="1001107"/>
                </a:lnTo>
                <a:lnTo>
                  <a:pt x="1368241" y="1003223"/>
                </a:lnTo>
                <a:lnTo>
                  <a:pt x="1371416" y="1005074"/>
                </a:lnTo>
                <a:lnTo>
                  <a:pt x="1374591" y="1006396"/>
                </a:lnTo>
                <a:lnTo>
                  <a:pt x="1377765" y="1007719"/>
                </a:lnTo>
                <a:lnTo>
                  <a:pt x="1381204" y="1008512"/>
                </a:lnTo>
                <a:lnTo>
                  <a:pt x="1384643" y="1009041"/>
                </a:lnTo>
                <a:lnTo>
                  <a:pt x="1388083" y="1009041"/>
                </a:lnTo>
                <a:lnTo>
                  <a:pt x="1391522" y="1009041"/>
                </a:lnTo>
                <a:lnTo>
                  <a:pt x="1394961" y="1008512"/>
                </a:lnTo>
                <a:lnTo>
                  <a:pt x="1398400" y="1007719"/>
                </a:lnTo>
                <a:lnTo>
                  <a:pt x="1401839" y="1006396"/>
                </a:lnTo>
                <a:lnTo>
                  <a:pt x="1404749" y="1005074"/>
                </a:lnTo>
                <a:lnTo>
                  <a:pt x="1407924" y="1003223"/>
                </a:lnTo>
                <a:lnTo>
                  <a:pt x="1410834" y="1001107"/>
                </a:lnTo>
                <a:lnTo>
                  <a:pt x="1413479" y="998726"/>
                </a:lnTo>
                <a:lnTo>
                  <a:pt x="1416125" y="995817"/>
                </a:lnTo>
                <a:lnTo>
                  <a:pt x="1417976" y="993172"/>
                </a:lnTo>
                <a:lnTo>
                  <a:pt x="1420093" y="989998"/>
                </a:lnTo>
                <a:lnTo>
                  <a:pt x="1421416" y="986824"/>
                </a:lnTo>
                <a:lnTo>
                  <a:pt x="1422474" y="983386"/>
                </a:lnTo>
                <a:lnTo>
                  <a:pt x="1423267" y="980212"/>
                </a:lnTo>
                <a:lnTo>
                  <a:pt x="1423797" y="976773"/>
                </a:lnTo>
                <a:lnTo>
                  <a:pt x="1423797" y="973335"/>
                </a:lnTo>
                <a:lnTo>
                  <a:pt x="1423797" y="969632"/>
                </a:lnTo>
                <a:lnTo>
                  <a:pt x="1423267" y="966458"/>
                </a:lnTo>
                <a:lnTo>
                  <a:pt x="1422474" y="963020"/>
                </a:lnTo>
                <a:lnTo>
                  <a:pt x="1421416" y="959581"/>
                </a:lnTo>
                <a:lnTo>
                  <a:pt x="1420093" y="956672"/>
                </a:lnTo>
                <a:lnTo>
                  <a:pt x="1417976" y="953498"/>
                </a:lnTo>
                <a:lnTo>
                  <a:pt x="1416125" y="950588"/>
                </a:lnTo>
                <a:lnTo>
                  <a:pt x="1413479" y="947944"/>
                </a:lnTo>
                <a:lnTo>
                  <a:pt x="1341787" y="876266"/>
                </a:lnTo>
                <a:close/>
                <a:moveTo>
                  <a:pt x="723538" y="876266"/>
                </a:moveTo>
                <a:lnTo>
                  <a:pt x="651846" y="947944"/>
                </a:lnTo>
                <a:lnTo>
                  <a:pt x="649465" y="950588"/>
                </a:lnTo>
                <a:lnTo>
                  <a:pt x="647084" y="953498"/>
                </a:lnTo>
                <a:lnTo>
                  <a:pt x="645497" y="956672"/>
                </a:lnTo>
                <a:lnTo>
                  <a:pt x="644174" y="959581"/>
                </a:lnTo>
                <a:lnTo>
                  <a:pt x="642587" y="963020"/>
                </a:lnTo>
                <a:lnTo>
                  <a:pt x="642058" y="966458"/>
                </a:lnTo>
                <a:lnTo>
                  <a:pt x="641529" y="969632"/>
                </a:lnTo>
                <a:lnTo>
                  <a:pt x="641264" y="973335"/>
                </a:lnTo>
                <a:lnTo>
                  <a:pt x="641529" y="976773"/>
                </a:lnTo>
                <a:lnTo>
                  <a:pt x="642058" y="980212"/>
                </a:lnTo>
                <a:lnTo>
                  <a:pt x="642587" y="983386"/>
                </a:lnTo>
                <a:lnTo>
                  <a:pt x="644174" y="986824"/>
                </a:lnTo>
                <a:lnTo>
                  <a:pt x="645497" y="989998"/>
                </a:lnTo>
                <a:lnTo>
                  <a:pt x="647084" y="993172"/>
                </a:lnTo>
                <a:lnTo>
                  <a:pt x="649465" y="995817"/>
                </a:lnTo>
                <a:lnTo>
                  <a:pt x="651846" y="998726"/>
                </a:lnTo>
                <a:lnTo>
                  <a:pt x="654491" y="1001107"/>
                </a:lnTo>
                <a:lnTo>
                  <a:pt x="657666" y="1003223"/>
                </a:lnTo>
                <a:lnTo>
                  <a:pt x="660576" y="1005074"/>
                </a:lnTo>
                <a:lnTo>
                  <a:pt x="663751" y="1006396"/>
                </a:lnTo>
                <a:lnTo>
                  <a:pt x="667190" y="1007719"/>
                </a:lnTo>
                <a:lnTo>
                  <a:pt x="670629" y="1008512"/>
                </a:lnTo>
                <a:lnTo>
                  <a:pt x="673803" y="1009041"/>
                </a:lnTo>
                <a:lnTo>
                  <a:pt x="677243" y="1009041"/>
                </a:lnTo>
                <a:lnTo>
                  <a:pt x="680682" y="1009041"/>
                </a:lnTo>
                <a:lnTo>
                  <a:pt x="683856" y="1008512"/>
                </a:lnTo>
                <a:lnTo>
                  <a:pt x="687295" y="1007719"/>
                </a:lnTo>
                <a:lnTo>
                  <a:pt x="690734" y="1006396"/>
                </a:lnTo>
                <a:lnTo>
                  <a:pt x="694174" y="1005074"/>
                </a:lnTo>
                <a:lnTo>
                  <a:pt x="696819" y="1003223"/>
                </a:lnTo>
                <a:lnTo>
                  <a:pt x="699994" y="1001107"/>
                </a:lnTo>
                <a:lnTo>
                  <a:pt x="702639" y="998726"/>
                </a:lnTo>
                <a:lnTo>
                  <a:pt x="768512" y="932867"/>
                </a:lnTo>
                <a:lnTo>
                  <a:pt x="757401" y="920172"/>
                </a:lnTo>
                <a:lnTo>
                  <a:pt x="745760" y="906418"/>
                </a:lnTo>
                <a:lnTo>
                  <a:pt x="740205" y="899277"/>
                </a:lnTo>
                <a:lnTo>
                  <a:pt x="734649" y="891606"/>
                </a:lnTo>
                <a:lnTo>
                  <a:pt x="728829" y="884201"/>
                </a:lnTo>
                <a:lnTo>
                  <a:pt x="723538" y="876266"/>
                </a:lnTo>
                <a:close/>
                <a:moveTo>
                  <a:pt x="1407659" y="582150"/>
                </a:moveTo>
                <a:lnTo>
                  <a:pt x="1408982" y="594581"/>
                </a:lnTo>
                <a:lnTo>
                  <a:pt x="1410040" y="607276"/>
                </a:lnTo>
                <a:lnTo>
                  <a:pt x="1411098" y="620237"/>
                </a:lnTo>
                <a:lnTo>
                  <a:pt x="1411098" y="633197"/>
                </a:lnTo>
                <a:lnTo>
                  <a:pt x="1411098" y="643512"/>
                </a:lnTo>
                <a:lnTo>
                  <a:pt x="1410834" y="653827"/>
                </a:lnTo>
                <a:lnTo>
                  <a:pt x="1535436" y="653827"/>
                </a:lnTo>
                <a:lnTo>
                  <a:pt x="1539139" y="653563"/>
                </a:lnTo>
                <a:lnTo>
                  <a:pt x="1542314" y="653034"/>
                </a:lnTo>
                <a:lnTo>
                  <a:pt x="1546018" y="652240"/>
                </a:lnTo>
                <a:lnTo>
                  <a:pt x="1549192" y="651182"/>
                </a:lnTo>
                <a:lnTo>
                  <a:pt x="1552631" y="649331"/>
                </a:lnTo>
                <a:lnTo>
                  <a:pt x="1555277" y="647744"/>
                </a:lnTo>
                <a:lnTo>
                  <a:pt x="1558187" y="645628"/>
                </a:lnTo>
                <a:lnTo>
                  <a:pt x="1560568" y="643247"/>
                </a:lnTo>
                <a:lnTo>
                  <a:pt x="1562949" y="640603"/>
                </a:lnTo>
                <a:lnTo>
                  <a:pt x="1565065" y="637958"/>
                </a:lnTo>
                <a:lnTo>
                  <a:pt x="1566917" y="635048"/>
                </a:lnTo>
                <a:lnTo>
                  <a:pt x="1568504" y="631874"/>
                </a:lnTo>
                <a:lnTo>
                  <a:pt x="1569562" y="628700"/>
                </a:lnTo>
                <a:lnTo>
                  <a:pt x="1570356" y="625262"/>
                </a:lnTo>
                <a:lnTo>
                  <a:pt x="1571150" y="621559"/>
                </a:lnTo>
                <a:lnTo>
                  <a:pt x="1571414" y="617856"/>
                </a:lnTo>
                <a:lnTo>
                  <a:pt x="1571150" y="614418"/>
                </a:lnTo>
                <a:lnTo>
                  <a:pt x="1570356" y="610715"/>
                </a:lnTo>
                <a:lnTo>
                  <a:pt x="1569562" y="607276"/>
                </a:lnTo>
                <a:lnTo>
                  <a:pt x="1568504" y="603838"/>
                </a:lnTo>
                <a:lnTo>
                  <a:pt x="1566917" y="600929"/>
                </a:lnTo>
                <a:lnTo>
                  <a:pt x="1565065" y="598019"/>
                </a:lnTo>
                <a:lnTo>
                  <a:pt x="1562949" y="595110"/>
                </a:lnTo>
                <a:lnTo>
                  <a:pt x="1560568" y="592729"/>
                </a:lnTo>
                <a:lnTo>
                  <a:pt x="1558187" y="590084"/>
                </a:lnTo>
                <a:lnTo>
                  <a:pt x="1555277" y="588233"/>
                </a:lnTo>
                <a:lnTo>
                  <a:pt x="1552631" y="586646"/>
                </a:lnTo>
                <a:lnTo>
                  <a:pt x="1549192" y="584794"/>
                </a:lnTo>
                <a:lnTo>
                  <a:pt x="1546018" y="583736"/>
                </a:lnTo>
                <a:lnTo>
                  <a:pt x="1542314" y="582943"/>
                </a:lnTo>
                <a:lnTo>
                  <a:pt x="1539139" y="582414"/>
                </a:lnTo>
                <a:lnTo>
                  <a:pt x="1535436" y="582150"/>
                </a:lnTo>
                <a:lnTo>
                  <a:pt x="1407659" y="582150"/>
                </a:lnTo>
                <a:close/>
                <a:moveTo>
                  <a:pt x="530154" y="582150"/>
                </a:moveTo>
                <a:lnTo>
                  <a:pt x="526450" y="582414"/>
                </a:lnTo>
                <a:lnTo>
                  <a:pt x="522747" y="582943"/>
                </a:lnTo>
                <a:lnTo>
                  <a:pt x="519308" y="583736"/>
                </a:lnTo>
                <a:lnTo>
                  <a:pt x="516133" y="584794"/>
                </a:lnTo>
                <a:lnTo>
                  <a:pt x="512958" y="586646"/>
                </a:lnTo>
                <a:lnTo>
                  <a:pt x="509784" y="588233"/>
                </a:lnTo>
                <a:lnTo>
                  <a:pt x="507403" y="590084"/>
                </a:lnTo>
                <a:lnTo>
                  <a:pt x="504493" y="592729"/>
                </a:lnTo>
                <a:lnTo>
                  <a:pt x="502376" y="595110"/>
                </a:lnTo>
                <a:lnTo>
                  <a:pt x="500260" y="598019"/>
                </a:lnTo>
                <a:lnTo>
                  <a:pt x="498408" y="600929"/>
                </a:lnTo>
                <a:lnTo>
                  <a:pt x="497085" y="603838"/>
                </a:lnTo>
                <a:lnTo>
                  <a:pt x="495763" y="607276"/>
                </a:lnTo>
                <a:lnTo>
                  <a:pt x="494969" y="610715"/>
                </a:lnTo>
                <a:lnTo>
                  <a:pt x="494440" y="614418"/>
                </a:lnTo>
                <a:lnTo>
                  <a:pt x="494175" y="617856"/>
                </a:lnTo>
                <a:lnTo>
                  <a:pt x="494440" y="621559"/>
                </a:lnTo>
                <a:lnTo>
                  <a:pt x="494969" y="625262"/>
                </a:lnTo>
                <a:lnTo>
                  <a:pt x="495763" y="628700"/>
                </a:lnTo>
                <a:lnTo>
                  <a:pt x="497085" y="631874"/>
                </a:lnTo>
                <a:lnTo>
                  <a:pt x="498408" y="635048"/>
                </a:lnTo>
                <a:lnTo>
                  <a:pt x="500260" y="637958"/>
                </a:lnTo>
                <a:lnTo>
                  <a:pt x="502376" y="640603"/>
                </a:lnTo>
                <a:lnTo>
                  <a:pt x="504493" y="643247"/>
                </a:lnTo>
                <a:lnTo>
                  <a:pt x="507403" y="645628"/>
                </a:lnTo>
                <a:lnTo>
                  <a:pt x="509784" y="647744"/>
                </a:lnTo>
                <a:lnTo>
                  <a:pt x="512958" y="649331"/>
                </a:lnTo>
                <a:lnTo>
                  <a:pt x="516133" y="651182"/>
                </a:lnTo>
                <a:lnTo>
                  <a:pt x="519308" y="652240"/>
                </a:lnTo>
                <a:lnTo>
                  <a:pt x="522747" y="653034"/>
                </a:lnTo>
                <a:lnTo>
                  <a:pt x="526450" y="653563"/>
                </a:lnTo>
                <a:lnTo>
                  <a:pt x="530154" y="653827"/>
                </a:lnTo>
                <a:lnTo>
                  <a:pt x="654756" y="653827"/>
                </a:lnTo>
                <a:lnTo>
                  <a:pt x="654491" y="643512"/>
                </a:lnTo>
                <a:lnTo>
                  <a:pt x="654227" y="633197"/>
                </a:lnTo>
                <a:lnTo>
                  <a:pt x="654491" y="620237"/>
                </a:lnTo>
                <a:lnTo>
                  <a:pt x="655285" y="607276"/>
                </a:lnTo>
                <a:lnTo>
                  <a:pt x="656079" y="594581"/>
                </a:lnTo>
                <a:lnTo>
                  <a:pt x="657666" y="582150"/>
                </a:lnTo>
                <a:lnTo>
                  <a:pt x="530154" y="582150"/>
                </a:lnTo>
                <a:close/>
                <a:moveTo>
                  <a:pt x="1010822" y="371475"/>
                </a:moveTo>
                <a:lnTo>
                  <a:pt x="1014779" y="372005"/>
                </a:lnTo>
                <a:lnTo>
                  <a:pt x="1018472" y="372270"/>
                </a:lnTo>
                <a:lnTo>
                  <a:pt x="1021902" y="373065"/>
                </a:lnTo>
                <a:lnTo>
                  <a:pt x="1025331" y="374126"/>
                </a:lnTo>
                <a:lnTo>
                  <a:pt x="1028497" y="375451"/>
                </a:lnTo>
                <a:lnTo>
                  <a:pt x="1031927" y="377306"/>
                </a:lnTo>
                <a:lnTo>
                  <a:pt x="1034565" y="379427"/>
                </a:lnTo>
                <a:lnTo>
                  <a:pt x="1037467" y="381813"/>
                </a:lnTo>
                <a:lnTo>
                  <a:pt x="1039841" y="384198"/>
                </a:lnTo>
                <a:lnTo>
                  <a:pt x="1041951" y="387114"/>
                </a:lnTo>
                <a:lnTo>
                  <a:pt x="1043798" y="389764"/>
                </a:lnTo>
                <a:lnTo>
                  <a:pt x="1045645" y="393210"/>
                </a:lnTo>
                <a:lnTo>
                  <a:pt x="1046964" y="396656"/>
                </a:lnTo>
                <a:lnTo>
                  <a:pt x="1048019" y="400102"/>
                </a:lnTo>
                <a:lnTo>
                  <a:pt x="1048547" y="403548"/>
                </a:lnTo>
                <a:lnTo>
                  <a:pt x="1049338" y="407523"/>
                </a:lnTo>
                <a:lnTo>
                  <a:pt x="1049074" y="411234"/>
                </a:lnTo>
                <a:lnTo>
                  <a:pt x="1048547" y="414945"/>
                </a:lnTo>
                <a:lnTo>
                  <a:pt x="1047755" y="418656"/>
                </a:lnTo>
                <a:lnTo>
                  <a:pt x="1046700" y="421837"/>
                </a:lnTo>
                <a:lnTo>
                  <a:pt x="1045381" y="425283"/>
                </a:lnTo>
                <a:lnTo>
                  <a:pt x="1043534" y="428463"/>
                </a:lnTo>
                <a:lnTo>
                  <a:pt x="1041424" y="431644"/>
                </a:lnTo>
                <a:lnTo>
                  <a:pt x="1039049" y="434030"/>
                </a:lnTo>
                <a:lnTo>
                  <a:pt x="1036675" y="436680"/>
                </a:lnTo>
                <a:lnTo>
                  <a:pt x="1033773" y="438801"/>
                </a:lnTo>
                <a:lnTo>
                  <a:pt x="1031135" y="440921"/>
                </a:lnTo>
                <a:lnTo>
                  <a:pt x="1027706" y="442512"/>
                </a:lnTo>
                <a:lnTo>
                  <a:pt x="1024276" y="443837"/>
                </a:lnTo>
                <a:lnTo>
                  <a:pt x="1020846" y="445162"/>
                </a:lnTo>
                <a:lnTo>
                  <a:pt x="1017417" y="445692"/>
                </a:lnTo>
                <a:lnTo>
                  <a:pt x="1013460" y="445957"/>
                </a:lnTo>
                <a:lnTo>
                  <a:pt x="1005809" y="446487"/>
                </a:lnTo>
                <a:lnTo>
                  <a:pt x="998422" y="447018"/>
                </a:lnTo>
                <a:lnTo>
                  <a:pt x="991563" y="447813"/>
                </a:lnTo>
                <a:lnTo>
                  <a:pt x="984704" y="448873"/>
                </a:lnTo>
                <a:lnTo>
                  <a:pt x="978373" y="450198"/>
                </a:lnTo>
                <a:lnTo>
                  <a:pt x="972305" y="451524"/>
                </a:lnTo>
                <a:lnTo>
                  <a:pt x="965973" y="453114"/>
                </a:lnTo>
                <a:lnTo>
                  <a:pt x="960433" y="454969"/>
                </a:lnTo>
                <a:lnTo>
                  <a:pt x="954893" y="456825"/>
                </a:lnTo>
                <a:lnTo>
                  <a:pt x="949881" y="458945"/>
                </a:lnTo>
                <a:lnTo>
                  <a:pt x="944868" y="461066"/>
                </a:lnTo>
                <a:lnTo>
                  <a:pt x="939856" y="463716"/>
                </a:lnTo>
                <a:lnTo>
                  <a:pt x="935371" y="466102"/>
                </a:lnTo>
                <a:lnTo>
                  <a:pt x="930886" y="468753"/>
                </a:lnTo>
                <a:lnTo>
                  <a:pt x="926665" y="471403"/>
                </a:lnTo>
                <a:lnTo>
                  <a:pt x="922444" y="474319"/>
                </a:lnTo>
                <a:lnTo>
                  <a:pt x="918487" y="477235"/>
                </a:lnTo>
                <a:lnTo>
                  <a:pt x="914530" y="480150"/>
                </a:lnTo>
                <a:lnTo>
                  <a:pt x="910837" y="483331"/>
                </a:lnTo>
                <a:lnTo>
                  <a:pt x="907671" y="486777"/>
                </a:lnTo>
                <a:lnTo>
                  <a:pt x="900812" y="493403"/>
                </a:lnTo>
                <a:lnTo>
                  <a:pt x="894744" y="500825"/>
                </a:lnTo>
                <a:lnTo>
                  <a:pt x="888940" y="508247"/>
                </a:lnTo>
                <a:lnTo>
                  <a:pt x="883928" y="516199"/>
                </a:lnTo>
                <a:lnTo>
                  <a:pt x="879443" y="524150"/>
                </a:lnTo>
                <a:lnTo>
                  <a:pt x="874958" y="532367"/>
                </a:lnTo>
                <a:lnTo>
                  <a:pt x="871529" y="540319"/>
                </a:lnTo>
                <a:lnTo>
                  <a:pt x="868099" y="548801"/>
                </a:lnTo>
                <a:lnTo>
                  <a:pt x="864933" y="557018"/>
                </a:lnTo>
                <a:lnTo>
                  <a:pt x="862559" y="565235"/>
                </a:lnTo>
                <a:lnTo>
                  <a:pt x="860185" y="573452"/>
                </a:lnTo>
                <a:lnTo>
                  <a:pt x="858338" y="580874"/>
                </a:lnTo>
                <a:lnTo>
                  <a:pt x="856491" y="588295"/>
                </a:lnTo>
                <a:lnTo>
                  <a:pt x="855436" y="595187"/>
                </a:lnTo>
                <a:lnTo>
                  <a:pt x="853589" y="607645"/>
                </a:lnTo>
                <a:lnTo>
                  <a:pt x="852270" y="617717"/>
                </a:lnTo>
                <a:lnTo>
                  <a:pt x="852006" y="624874"/>
                </a:lnTo>
                <a:lnTo>
                  <a:pt x="851743" y="627789"/>
                </a:lnTo>
                <a:lnTo>
                  <a:pt x="851743" y="631765"/>
                </a:lnTo>
                <a:lnTo>
                  <a:pt x="851215" y="635476"/>
                </a:lnTo>
                <a:lnTo>
                  <a:pt x="850160" y="638922"/>
                </a:lnTo>
                <a:lnTo>
                  <a:pt x="849104" y="642633"/>
                </a:lnTo>
                <a:lnTo>
                  <a:pt x="847258" y="645549"/>
                </a:lnTo>
                <a:lnTo>
                  <a:pt x="845675" y="648729"/>
                </a:lnTo>
                <a:lnTo>
                  <a:pt x="843301" y="651645"/>
                </a:lnTo>
                <a:lnTo>
                  <a:pt x="841190" y="654296"/>
                </a:lnTo>
                <a:lnTo>
                  <a:pt x="838288" y="656681"/>
                </a:lnTo>
                <a:lnTo>
                  <a:pt x="835650" y="658802"/>
                </a:lnTo>
                <a:lnTo>
                  <a:pt x="832484" y="660657"/>
                </a:lnTo>
                <a:lnTo>
                  <a:pt x="829319" y="662247"/>
                </a:lnTo>
                <a:lnTo>
                  <a:pt x="826153" y="663308"/>
                </a:lnTo>
                <a:lnTo>
                  <a:pt x="822459" y="664103"/>
                </a:lnTo>
                <a:lnTo>
                  <a:pt x="818766" y="664898"/>
                </a:lnTo>
                <a:lnTo>
                  <a:pt x="814809" y="665163"/>
                </a:lnTo>
                <a:lnTo>
                  <a:pt x="811115" y="664898"/>
                </a:lnTo>
                <a:lnTo>
                  <a:pt x="807686" y="664103"/>
                </a:lnTo>
                <a:lnTo>
                  <a:pt x="803993" y="663308"/>
                </a:lnTo>
                <a:lnTo>
                  <a:pt x="800563" y="662247"/>
                </a:lnTo>
                <a:lnTo>
                  <a:pt x="797133" y="660657"/>
                </a:lnTo>
                <a:lnTo>
                  <a:pt x="794495" y="658802"/>
                </a:lnTo>
                <a:lnTo>
                  <a:pt x="791330" y="656681"/>
                </a:lnTo>
                <a:lnTo>
                  <a:pt x="788691" y="654296"/>
                </a:lnTo>
                <a:lnTo>
                  <a:pt x="786317" y="651645"/>
                </a:lnTo>
                <a:lnTo>
                  <a:pt x="784207" y="648729"/>
                </a:lnTo>
                <a:lnTo>
                  <a:pt x="782360" y="645549"/>
                </a:lnTo>
                <a:lnTo>
                  <a:pt x="781041" y="642633"/>
                </a:lnTo>
                <a:lnTo>
                  <a:pt x="779458" y="638922"/>
                </a:lnTo>
                <a:lnTo>
                  <a:pt x="778667" y="635476"/>
                </a:lnTo>
                <a:lnTo>
                  <a:pt x="778139" y="631765"/>
                </a:lnTo>
                <a:lnTo>
                  <a:pt x="777875" y="627789"/>
                </a:lnTo>
                <a:lnTo>
                  <a:pt x="778139" y="623814"/>
                </a:lnTo>
                <a:lnTo>
                  <a:pt x="778667" y="613741"/>
                </a:lnTo>
                <a:lnTo>
                  <a:pt x="779194" y="606850"/>
                </a:lnTo>
                <a:lnTo>
                  <a:pt x="780249" y="598898"/>
                </a:lnTo>
                <a:lnTo>
                  <a:pt x="781305" y="590151"/>
                </a:lnTo>
                <a:lnTo>
                  <a:pt x="782888" y="580343"/>
                </a:lnTo>
                <a:lnTo>
                  <a:pt x="785262" y="569741"/>
                </a:lnTo>
                <a:lnTo>
                  <a:pt x="787636" y="558343"/>
                </a:lnTo>
                <a:lnTo>
                  <a:pt x="790802" y="546681"/>
                </a:lnTo>
                <a:lnTo>
                  <a:pt x="794759" y="534223"/>
                </a:lnTo>
                <a:lnTo>
                  <a:pt x="799508" y="521500"/>
                </a:lnTo>
                <a:lnTo>
                  <a:pt x="801882" y="515138"/>
                </a:lnTo>
                <a:lnTo>
                  <a:pt x="804784" y="508247"/>
                </a:lnTo>
                <a:lnTo>
                  <a:pt x="807950" y="501885"/>
                </a:lnTo>
                <a:lnTo>
                  <a:pt x="810852" y="495524"/>
                </a:lnTo>
                <a:lnTo>
                  <a:pt x="814545" y="488632"/>
                </a:lnTo>
                <a:lnTo>
                  <a:pt x="818238" y="482271"/>
                </a:lnTo>
                <a:lnTo>
                  <a:pt x="823515" y="473259"/>
                </a:lnTo>
                <a:lnTo>
                  <a:pt x="829319" y="464512"/>
                </a:lnTo>
                <a:lnTo>
                  <a:pt x="835914" y="456030"/>
                </a:lnTo>
                <a:lnTo>
                  <a:pt x="842773" y="447548"/>
                </a:lnTo>
                <a:lnTo>
                  <a:pt x="850160" y="439331"/>
                </a:lnTo>
                <a:lnTo>
                  <a:pt x="858338" y="431379"/>
                </a:lnTo>
                <a:lnTo>
                  <a:pt x="867044" y="423692"/>
                </a:lnTo>
                <a:lnTo>
                  <a:pt x="876013" y="416270"/>
                </a:lnTo>
                <a:lnTo>
                  <a:pt x="882345" y="411499"/>
                </a:lnTo>
                <a:lnTo>
                  <a:pt x="888940" y="406993"/>
                </a:lnTo>
                <a:lnTo>
                  <a:pt x="896063" y="402752"/>
                </a:lnTo>
                <a:lnTo>
                  <a:pt x="903450" y="398776"/>
                </a:lnTo>
                <a:lnTo>
                  <a:pt x="910837" y="395066"/>
                </a:lnTo>
                <a:lnTo>
                  <a:pt x="918751" y="391620"/>
                </a:lnTo>
                <a:lnTo>
                  <a:pt x="926929" y="388174"/>
                </a:lnTo>
                <a:lnTo>
                  <a:pt x="935371" y="384993"/>
                </a:lnTo>
                <a:lnTo>
                  <a:pt x="943549" y="382343"/>
                </a:lnTo>
                <a:lnTo>
                  <a:pt x="952519" y="379957"/>
                </a:lnTo>
                <a:lnTo>
                  <a:pt x="961489" y="377837"/>
                </a:lnTo>
                <a:lnTo>
                  <a:pt x="970986" y="375716"/>
                </a:lnTo>
                <a:lnTo>
                  <a:pt x="980747" y="374391"/>
                </a:lnTo>
                <a:lnTo>
                  <a:pt x="990508" y="373065"/>
                </a:lnTo>
                <a:lnTo>
                  <a:pt x="1000533" y="372270"/>
                </a:lnTo>
                <a:lnTo>
                  <a:pt x="1010822" y="371475"/>
                </a:lnTo>
                <a:close/>
                <a:moveTo>
                  <a:pt x="1024065" y="303903"/>
                </a:moveTo>
                <a:lnTo>
                  <a:pt x="1016128" y="304432"/>
                </a:lnTo>
                <a:lnTo>
                  <a:pt x="1001049" y="305490"/>
                </a:lnTo>
                <a:lnTo>
                  <a:pt x="997875" y="305754"/>
                </a:lnTo>
                <a:lnTo>
                  <a:pt x="990467" y="306548"/>
                </a:lnTo>
                <a:lnTo>
                  <a:pt x="983060" y="307606"/>
                </a:lnTo>
                <a:lnTo>
                  <a:pt x="975388" y="308928"/>
                </a:lnTo>
                <a:lnTo>
                  <a:pt x="968245" y="310251"/>
                </a:lnTo>
                <a:lnTo>
                  <a:pt x="960838" y="311573"/>
                </a:lnTo>
                <a:lnTo>
                  <a:pt x="953430" y="313424"/>
                </a:lnTo>
                <a:lnTo>
                  <a:pt x="946288" y="315276"/>
                </a:lnTo>
                <a:lnTo>
                  <a:pt x="938880" y="317392"/>
                </a:lnTo>
                <a:lnTo>
                  <a:pt x="915071" y="324269"/>
                </a:lnTo>
                <a:lnTo>
                  <a:pt x="915336" y="325591"/>
                </a:lnTo>
                <a:lnTo>
                  <a:pt x="904754" y="330088"/>
                </a:lnTo>
                <a:lnTo>
                  <a:pt x="893907" y="334584"/>
                </a:lnTo>
                <a:lnTo>
                  <a:pt x="883590" y="340138"/>
                </a:lnTo>
                <a:lnTo>
                  <a:pt x="873537" y="345428"/>
                </a:lnTo>
                <a:lnTo>
                  <a:pt x="863749" y="350983"/>
                </a:lnTo>
                <a:lnTo>
                  <a:pt x="853961" y="357066"/>
                </a:lnTo>
                <a:lnTo>
                  <a:pt x="844437" y="363678"/>
                </a:lnTo>
                <a:lnTo>
                  <a:pt x="835178" y="370291"/>
                </a:lnTo>
                <a:lnTo>
                  <a:pt x="826183" y="377432"/>
                </a:lnTo>
                <a:lnTo>
                  <a:pt x="817453" y="384573"/>
                </a:lnTo>
                <a:lnTo>
                  <a:pt x="808987" y="392508"/>
                </a:lnTo>
                <a:lnTo>
                  <a:pt x="800522" y="400443"/>
                </a:lnTo>
                <a:lnTo>
                  <a:pt x="792585" y="408642"/>
                </a:lnTo>
                <a:lnTo>
                  <a:pt x="785178" y="416841"/>
                </a:lnTo>
                <a:lnTo>
                  <a:pt x="777771" y="425570"/>
                </a:lnTo>
                <a:lnTo>
                  <a:pt x="770363" y="434562"/>
                </a:lnTo>
                <a:lnTo>
                  <a:pt x="762956" y="445407"/>
                </a:lnTo>
                <a:lnTo>
                  <a:pt x="755813" y="455986"/>
                </a:lnTo>
                <a:lnTo>
                  <a:pt x="748935" y="467095"/>
                </a:lnTo>
                <a:lnTo>
                  <a:pt x="742586" y="478468"/>
                </a:lnTo>
                <a:lnTo>
                  <a:pt x="736766" y="490106"/>
                </a:lnTo>
                <a:lnTo>
                  <a:pt x="731210" y="502008"/>
                </a:lnTo>
                <a:lnTo>
                  <a:pt x="726184" y="514439"/>
                </a:lnTo>
                <a:lnTo>
                  <a:pt x="721687" y="526606"/>
                </a:lnTo>
                <a:lnTo>
                  <a:pt x="717718" y="539302"/>
                </a:lnTo>
                <a:lnTo>
                  <a:pt x="714015" y="552262"/>
                </a:lnTo>
                <a:lnTo>
                  <a:pt x="710840" y="565222"/>
                </a:lnTo>
                <a:lnTo>
                  <a:pt x="708724" y="578447"/>
                </a:lnTo>
                <a:lnTo>
                  <a:pt x="706607" y="591936"/>
                </a:lnTo>
                <a:lnTo>
                  <a:pt x="705285" y="605689"/>
                </a:lnTo>
                <a:lnTo>
                  <a:pt x="704491" y="619443"/>
                </a:lnTo>
                <a:lnTo>
                  <a:pt x="704226" y="633197"/>
                </a:lnTo>
                <a:lnTo>
                  <a:pt x="704226" y="642983"/>
                </a:lnTo>
                <a:lnTo>
                  <a:pt x="704491" y="652769"/>
                </a:lnTo>
                <a:lnTo>
                  <a:pt x="705020" y="662026"/>
                </a:lnTo>
                <a:lnTo>
                  <a:pt x="705549" y="671284"/>
                </a:lnTo>
                <a:lnTo>
                  <a:pt x="706607" y="680541"/>
                </a:lnTo>
                <a:lnTo>
                  <a:pt x="707930" y="689269"/>
                </a:lnTo>
                <a:lnTo>
                  <a:pt x="708988" y="697998"/>
                </a:lnTo>
                <a:lnTo>
                  <a:pt x="710311" y="706461"/>
                </a:lnTo>
                <a:lnTo>
                  <a:pt x="712163" y="714661"/>
                </a:lnTo>
                <a:lnTo>
                  <a:pt x="713750" y="722595"/>
                </a:lnTo>
                <a:lnTo>
                  <a:pt x="715602" y="730266"/>
                </a:lnTo>
                <a:lnTo>
                  <a:pt x="717983" y="738200"/>
                </a:lnTo>
                <a:lnTo>
                  <a:pt x="720099" y="745342"/>
                </a:lnTo>
                <a:lnTo>
                  <a:pt x="722480" y="752748"/>
                </a:lnTo>
                <a:lnTo>
                  <a:pt x="724861" y="759624"/>
                </a:lnTo>
                <a:lnTo>
                  <a:pt x="727507" y="766766"/>
                </a:lnTo>
                <a:lnTo>
                  <a:pt x="731739" y="776816"/>
                </a:lnTo>
                <a:lnTo>
                  <a:pt x="736237" y="786338"/>
                </a:lnTo>
                <a:lnTo>
                  <a:pt x="740734" y="795595"/>
                </a:lnTo>
                <a:lnTo>
                  <a:pt x="745760" y="804324"/>
                </a:lnTo>
                <a:lnTo>
                  <a:pt x="750522" y="812788"/>
                </a:lnTo>
                <a:lnTo>
                  <a:pt x="755549" y="820987"/>
                </a:lnTo>
                <a:lnTo>
                  <a:pt x="760840" y="828922"/>
                </a:lnTo>
                <a:lnTo>
                  <a:pt x="766131" y="836327"/>
                </a:lnTo>
                <a:lnTo>
                  <a:pt x="771686" y="843469"/>
                </a:lnTo>
                <a:lnTo>
                  <a:pt x="776977" y="850346"/>
                </a:lnTo>
                <a:lnTo>
                  <a:pt x="782268" y="856958"/>
                </a:lnTo>
                <a:lnTo>
                  <a:pt x="787824" y="863041"/>
                </a:lnTo>
                <a:lnTo>
                  <a:pt x="798141" y="875208"/>
                </a:lnTo>
                <a:lnTo>
                  <a:pt x="808458" y="885788"/>
                </a:lnTo>
                <a:lnTo>
                  <a:pt x="826977" y="905096"/>
                </a:lnTo>
                <a:lnTo>
                  <a:pt x="834649" y="913824"/>
                </a:lnTo>
                <a:lnTo>
                  <a:pt x="841262" y="921759"/>
                </a:lnTo>
                <a:lnTo>
                  <a:pt x="844172" y="925726"/>
                </a:lnTo>
                <a:lnTo>
                  <a:pt x="846553" y="929165"/>
                </a:lnTo>
                <a:lnTo>
                  <a:pt x="848934" y="932338"/>
                </a:lnTo>
                <a:lnTo>
                  <a:pt x="850521" y="935512"/>
                </a:lnTo>
                <a:lnTo>
                  <a:pt x="851844" y="938686"/>
                </a:lnTo>
                <a:lnTo>
                  <a:pt x="852902" y="941067"/>
                </a:lnTo>
                <a:lnTo>
                  <a:pt x="853961" y="943976"/>
                </a:lnTo>
                <a:lnTo>
                  <a:pt x="854490" y="946092"/>
                </a:lnTo>
                <a:lnTo>
                  <a:pt x="856341" y="957994"/>
                </a:lnTo>
                <a:lnTo>
                  <a:pt x="857929" y="969896"/>
                </a:lnTo>
                <a:lnTo>
                  <a:pt x="858987" y="981799"/>
                </a:lnTo>
                <a:lnTo>
                  <a:pt x="859781" y="993436"/>
                </a:lnTo>
                <a:lnTo>
                  <a:pt x="860310" y="1003752"/>
                </a:lnTo>
                <a:lnTo>
                  <a:pt x="860574" y="1012744"/>
                </a:lnTo>
                <a:lnTo>
                  <a:pt x="860574" y="1025176"/>
                </a:lnTo>
                <a:lnTo>
                  <a:pt x="860574" y="1026762"/>
                </a:lnTo>
                <a:lnTo>
                  <a:pt x="860574" y="1027291"/>
                </a:lnTo>
                <a:lnTo>
                  <a:pt x="860574" y="1027556"/>
                </a:lnTo>
                <a:lnTo>
                  <a:pt x="860574" y="1027820"/>
                </a:lnTo>
                <a:lnTo>
                  <a:pt x="860839" y="1031788"/>
                </a:lnTo>
                <a:lnTo>
                  <a:pt x="861103" y="1036020"/>
                </a:lnTo>
                <a:lnTo>
                  <a:pt x="861632" y="1039987"/>
                </a:lnTo>
                <a:lnTo>
                  <a:pt x="862161" y="1043955"/>
                </a:lnTo>
                <a:lnTo>
                  <a:pt x="863220" y="1047922"/>
                </a:lnTo>
                <a:lnTo>
                  <a:pt x="864278" y="1051360"/>
                </a:lnTo>
                <a:lnTo>
                  <a:pt x="865601" y="1055063"/>
                </a:lnTo>
                <a:lnTo>
                  <a:pt x="867188" y="1058766"/>
                </a:lnTo>
                <a:lnTo>
                  <a:pt x="868511" y="1062469"/>
                </a:lnTo>
                <a:lnTo>
                  <a:pt x="870362" y="1065643"/>
                </a:lnTo>
                <a:lnTo>
                  <a:pt x="872479" y="1069081"/>
                </a:lnTo>
                <a:lnTo>
                  <a:pt x="874331" y="1072255"/>
                </a:lnTo>
                <a:lnTo>
                  <a:pt x="876712" y="1075694"/>
                </a:lnTo>
                <a:lnTo>
                  <a:pt x="878828" y="1078339"/>
                </a:lnTo>
                <a:lnTo>
                  <a:pt x="881473" y="1081513"/>
                </a:lnTo>
                <a:lnTo>
                  <a:pt x="884119" y="1083893"/>
                </a:lnTo>
                <a:lnTo>
                  <a:pt x="887029" y="1086802"/>
                </a:lnTo>
                <a:lnTo>
                  <a:pt x="889939" y="1089447"/>
                </a:lnTo>
                <a:lnTo>
                  <a:pt x="892849" y="1091563"/>
                </a:lnTo>
                <a:lnTo>
                  <a:pt x="896024" y="1093944"/>
                </a:lnTo>
                <a:lnTo>
                  <a:pt x="899198" y="1095795"/>
                </a:lnTo>
                <a:lnTo>
                  <a:pt x="902373" y="1097647"/>
                </a:lnTo>
                <a:lnTo>
                  <a:pt x="905812" y="1099763"/>
                </a:lnTo>
                <a:lnTo>
                  <a:pt x="909516" y="1101085"/>
                </a:lnTo>
                <a:lnTo>
                  <a:pt x="913219" y="1102408"/>
                </a:lnTo>
                <a:lnTo>
                  <a:pt x="916658" y="1103994"/>
                </a:lnTo>
                <a:lnTo>
                  <a:pt x="920627" y="1105052"/>
                </a:lnTo>
                <a:lnTo>
                  <a:pt x="924330" y="1105846"/>
                </a:lnTo>
                <a:lnTo>
                  <a:pt x="928298" y="1106375"/>
                </a:lnTo>
                <a:lnTo>
                  <a:pt x="932267" y="1106904"/>
                </a:lnTo>
                <a:lnTo>
                  <a:pt x="936499" y="1107433"/>
                </a:lnTo>
                <a:lnTo>
                  <a:pt x="940468" y="1107697"/>
                </a:lnTo>
                <a:lnTo>
                  <a:pt x="1124857" y="1107697"/>
                </a:lnTo>
                <a:lnTo>
                  <a:pt x="1129090" y="1107433"/>
                </a:lnTo>
                <a:lnTo>
                  <a:pt x="1133058" y="1106904"/>
                </a:lnTo>
                <a:lnTo>
                  <a:pt x="1137027" y="1106375"/>
                </a:lnTo>
                <a:lnTo>
                  <a:pt x="1140730" y="1105846"/>
                </a:lnTo>
                <a:lnTo>
                  <a:pt x="1144699" y="1105052"/>
                </a:lnTo>
                <a:lnTo>
                  <a:pt x="1148667" y="1103994"/>
                </a:lnTo>
                <a:lnTo>
                  <a:pt x="1152370" y="1102408"/>
                </a:lnTo>
                <a:lnTo>
                  <a:pt x="1156074" y="1101085"/>
                </a:lnTo>
                <a:lnTo>
                  <a:pt x="1159513" y="1099763"/>
                </a:lnTo>
                <a:lnTo>
                  <a:pt x="1162688" y="1097647"/>
                </a:lnTo>
                <a:lnTo>
                  <a:pt x="1166127" y="1095795"/>
                </a:lnTo>
                <a:lnTo>
                  <a:pt x="1169566" y="1093944"/>
                </a:lnTo>
                <a:lnTo>
                  <a:pt x="1172476" y="1091563"/>
                </a:lnTo>
                <a:lnTo>
                  <a:pt x="1175651" y="1089447"/>
                </a:lnTo>
                <a:lnTo>
                  <a:pt x="1178561" y="1086802"/>
                </a:lnTo>
                <a:lnTo>
                  <a:pt x="1181206" y="1083893"/>
                </a:lnTo>
                <a:lnTo>
                  <a:pt x="1183852" y="1081248"/>
                </a:lnTo>
                <a:lnTo>
                  <a:pt x="1186233" y="1078339"/>
                </a:lnTo>
                <a:lnTo>
                  <a:pt x="1188878" y="1075429"/>
                </a:lnTo>
                <a:lnTo>
                  <a:pt x="1190994" y="1072255"/>
                </a:lnTo>
                <a:lnTo>
                  <a:pt x="1193111" y="1069081"/>
                </a:lnTo>
                <a:lnTo>
                  <a:pt x="1194963" y="1065643"/>
                </a:lnTo>
                <a:lnTo>
                  <a:pt x="1196814" y="1062469"/>
                </a:lnTo>
                <a:lnTo>
                  <a:pt x="1198402" y="1058766"/>
                </a:lnTo>
                <a:lnTo>
                  <a:pt x="1199725" y="1055063"/>
                </a:lnTo>
                <a:lnTo>
                  <a:pt x="1201047" y="1051360"/>
                </a:lnTo>
                <a:lnTo>
                  <a:pt x="1202105" y="1047922"/>
                </a:lnTo>
                <a:lnTo>
                  <a:pt x="1202899" y="1043955"/>
                </a:lnTo>
                <a:lnTo>
                  <a:pt x="1203693" y="1039987"/>
                </a:lnTo>
                <a:lnTo>
                  <a:pt x="1204222" y="1036020"/>
                </a:lnTo>
                <a:lnTo>
                  <a:pt x="1204486" y="1031788"/>
                </a:lnTo>
                <a:lnTo>
                  <a:pt x="1204486" y="1027820"/>
                </a:lnTo>
                <a:lnTo>
                  <a:pt x="1204486" y="1027556"/>
                </a:lnTo>
                <a:lnTo>
                  <a:pt x="1204486" y="1027291"/>
                </a:lnTo>
                <a:lnTo>
                  <a:pt x="1204486" y="1026762"/>
                </a:lnTo>
                <a:lnTo>
                  <a:pt x="1204486" y="1025176"/>
                </a:lnTo>
                <a:lnTo>
                  <a:pt x="1204751" y="1013009"/>
                </a:lnTo>
                <a:lnTo>
                  <a:pt x="1205280" y="1004016"/>
                </a:lnTo>
                <a:lnTo>
                  <a:pt x="1205809" y="993701"/>
                </a:lnTo>
                <a:lnTo>
                  <a:pt x="1206338" y="982063"/>
                </a:lnTo>
                <a:lnTo>
                  <a:pt x="1207661" y="969896"/>
                </a:lnTo>
                <a:lnTo>
                  <a:pt x="1208984" y="957994"/>
                </a:lnTo>
                <a:lnTo>
                  <a:pt x="1211100" y="946092"/>
                </a:lnTo>
                <a:lnTo>
                  <a:pt x="1211894" y="943183"/>
                </a:lnTo>
                <a:lnTo>
                  <a:pt x="1212952" y="939480"/>
                </a:lnTo>
                <a:lnTo>
                  <a:pt x="1215068" y="935512"/>
                </a:lnTo>
                <a:lnTo>
                  <a:pt x="1217185" y="931280"/>
                </a:lnTo>
                <a:lnTo>
                  <a:pt x="1220095" y="927313"/>
                </a:lnTo>
                <a:lnTo>
                  <a:pt x="1223005" y="923081"/>
                </a:lnTo>
                <a:lnTo>
                  <a:pt x="1226708" y="918585"/>
                </a:lnTo>
                <a:lnTo>
                  <a:pt x="1230677" y="913824"/>
                </a:lnTo>
                <a:lnTo>
                  <a:pt x="1239936" y="903773"/>
                </a:lnTo>
                <a:lnTo>
                  <a:pt x="1250253" y="892929"/>
                </a:lnTo>
                <a:lnTo>
                  <a:pt x="1258719" y="883936"/>
                </a:lnTo>
                <a:lnTo>
                  <a:pt x="1267713" y="873885"/>
                </a:lnTo>
                <a:lnTo>
                  <a:pt x="1276972" y="863570"/>
                </a:lnTo>
                <a:lnTo>
                  <a:pt x="1286496" y="852461"/>
                </a:lnTo>
                <a:lnTo>
                  <a:pt x="1296020" y="840559"/>
                </a:lnTo>
                <a:lnTo>
                  <a:pt x="1300517" y="834211"/>
                </a:lnTo>
                <a:lnTo>
                  <a:pt x="1305279" y="827335"/>
                </a:lnTo>
                <a:lnTo>
                  <a:pt x="1309776" y="820722"/>
                </a:lnTo>
                <a:lnTo>
                  <a:pt x="1314274" y="813581"/>
                </a:lnTo>
                <a:lnTo>
                  <a:pt x="1318506" y="806175"/>
                </a:lnTo>
                <a:lnTo>
                  <a:pt x="1322739" y="798505"/>
                </a:lnTo>
                <a:lnTo>
                  <a:pt x="1326972" y="790570"/>
                </a:lnTo>
                <a:lnTo>
                  <a:pt x="1330940" y="782371"/>
                </a:lnTo>
                <a:lnTo>
                  <a:pt x="1334908" y="773907"/>
                </a:lnTo>
                <a:lnTo>
                  <a:pt x="1338612" y="765179"/>
                </a:lnTo>
                <a:lnTo>
                  <a:pt x="1341787" y="755922"/>
                </a:lnTo>
                <a:lnTo>
                  <a:pt x="1344961" y="746135"/>
                </a:lnTo>
                <a:lnTo>
                  <a:pt x="1347871" y="736614"/>
                </a:lnTo>
                <a:lnTo>
                  <a:pt x="1350517" y="726563"/>
                </a:lnTo>
                <a:lnTo>
                  <a:pt x="1352898" y="715983"/>
                </a:lnTo>
                <a:lnTo>
                  <a:pt x="1355014" y="705403"/>
                </a:lnTo>
                <a:lnTo>
                  <a:pt x="1357130" y="694030"/>
                </a:lnTo>
                <a:lnTo>
                  <a:pt x="1358453" y="682657"/>
                </a:lnTo>
                <a:lnTo>
                  <a:pt x="1359511" y="670755"/>
                </a:lnTo>
                <a:lnTo>
                  <a:pt x="1360834" y="658588"/>
                </a:lnTo>
                <a:lnTo>
                  <a:pt x="1361099" y="646157"/>
                </a:lnTo>
                <a:lnTo>
                  <a:pt x="1361363" y="633197"/>
                </a:lnTo>
                <a:lnTo>
                  <a:pt x="1361099" y="619443"/>
                </a:lnTo>
                <a:lnTo>
                  <a:pt x="1360041" y="605689"/>
                </a:lnTo>
                <a:lnTo>
                  <a:pt x="1358718" y="591936"/>
                </a:lnTo>
                <a:lnTo>
                  <a:pt x="1356866" y="578447"/>
                </a:lnTo>
                <a:lnTo>
                  <a:pt x="1354220" y="565222"/>
                </a:lnTo>
                <a:lnTo>
                  <a:pt x="1351046" y="552262"/>
                </a:lnTo>
                <a:lnTo>
                  <a:pt x="1347871" y="539302"/>
                </a:lnTo>
                <a:lnTo>
                  <a:pt x="1343639" y="526606"/>
                </a:lnTo>
                <a:lnTo>
                  <a:pt x="1339141" y="514439"/>
                </a:lnTo>
                <a:lnTo>
                  <a:pt x="1334115" y="502008"/>
                </a:lnTo>
                <a:lnTo>
                  <a:pt x="1328824" y="490106"/>
                </a:lnTo>
                <a:lnTo>
                  <a:pt x="1322739" y="478468"/>
                </a:lnTo>
                <a:lnTo>
                  <a:pt x="1316390" y="467095"/>
                </a:lnTo>
                <a:lnTo>
                  <a:pt x="1309512" y="455986"/>
                </a:lnTo>
                <a:lnTo>
                  <a:pt x="1302369" y="445407"/>
                </a:lnTo>
                <a:lnTo>
                  <a:pt x="1294697" y="434562"/>
                </a:lnTo>
                <a:lnTo>
                  <a:pt x="1287819" y="425570"/>
                </a:lnTo>
                <a:lnTo>
                  <a:pt x="1280412" y="416841"/>
                </a:lnTo>
                <a:lnTo>
                  <a:pt x="1272740" y="408642"/>
                </a:lnTo>
                <a:lnTo>
                  <a:pt x="1265068" y="400443"/>
                </a:lnTo>
                <a:lnTo>
                  <a:pt x="1256867" y="392508"/>
                </a:lnTo>
                <a:lnTo>
                  <a:pt x="1248401" y="384838"/>
                </a:lnTo>
                <a:lnTo>
                  <a:pt x="1239671" y="377696"/>
                </a:lnTo>
                <a:lnTo>
                  <a:pt x="1230677" y="370555"/>
                </a:lnTo>
                <a:lnTo>
                  <a:pt x="1221417" y="363943"/>
                </a:lnTo>
                <a:lnTo>
                  <a:pt x="1211894" y="357330"/>
                </a:lnTo>
                <a:lnTo>
                  <a:pt x="1202370" y="351247"/>
                </a:lnTo>
                <a:lnTo>
                  <a:pt x="1192317" y="345693"/>
                </a:lnTo>
                <a:lnTo>
                  <a:pt x="1182000" y="340403"/>
                </a:lnTo>
                <a:lnTo>
                  <a:pt x="1171947" y="334848"/>
                </a:lnTo>
                <a:lnTo>
                  <a:pt x="1161365" y="330352"/>
                </a:lnTo>
                <a:lnTo>
                  <a:pt x="1150783" y="325856"/>
                </a:lnTo>
                <a:lnTo>
                  <a:pt x="1151048" y="324269"/>
                </a:lnTo>
                <a:lnTo>
                  <a:pt x="1126180" y="317392"/>
                </a:lnTo>
                <a:lnTo>
                  <a:pt x="1119302" y="315276"/>
                </a:lnTo>
                <a:lnTo>
                  <a:pt x="1111895" y="313424"/>
                </a:lnTo>
                <a:lnTo>
                  <a:pt x="1104752" y="311573"/>
                </a:lnTo>
                <a:lnTo>
                  <a:pt x="1097345" y="310251"/>
                </a:lnTo>
                <a:lnTo>
                  <a:pt x="1089673" y="308928"/>
                </a:lnTo>
                <a:lnTo>
                  <a:pt x="1082530" y="307606"/>
                </a:lnTo>
                <a:lnTo>
                  <a:pt x="1074858" y="306548"/>
                </a:lnTo>
                <a:lnTo>
                  <a:pt x="1067186" y="305754"/>
                </a:lnTo>
                <a:lnTo>
                  <a:pt x="1064541" y="305490"/>
                </a:lnTo>
                <a:lnTo>
                  <a:pt x="1064276" y="305490"/>
                </a:lnTo>
                <a:lnTo>
                  <a:pt x="1049197" y="304432"/>
                </a:lnTo>
                <a:lnTo>
                  <a:pt x="1041525" y="303903"/>
                </a:lnTo>
                <a:lnTo>
                  <a:pt x="1033588" y="303903"/>
                </a:lnTo>
                <a:lnTo>
                  <a:pt x="1032795" y="303903"/>
                </a:lnTo>
                <a:lnTo>
                  <a:pt x="1032530" y="303903"/>
                </a:lnTo>
                <a:lnTo>
                  <a:pt x="1032001" y="303903"/>
                </a:lnTo>
                <a:lnTo>
                  <a:pt x="1024065" y="303903"/>
                </a:lnTo>
                <a:close/>
                <a:moveTo>
                  <a:pt x="1388083" y="226671"/>
                </a:moveTo>
                <a:lnTo>
                  <a:pt x="1384643" y="226935"/>
                </a:lnTo>
                <a:lnTo>
                  <a:pt x="1381204" y="227464"/>
                </a:lnTo>
                <a:lnTo>
                  <a:pt x="1377765" y="228258"/>
                </a:lnTo>
                <a:lnTo>
                  <a:pt x="1374591" y="229316"/>
                </a:lnTo>
                <a:lnTo>
                  <a:pt x="1371416" y="230903"/>
                </a:lnTo>
                <a:lnTo>
                  <a:pt x="1368241" y="232490"/>
                </a:lnTo>
                <a:lnTo>
                  <a:pt x="1365596" y="234606"/>
                </a:lnTo>
                <a:lnTo>
                  <a:pt x="1362686" y="237250"/>
                </a:lnTo>
                <a:lnTo>
                  <a:pt x="1273269" y="326649"/>
                </a:lnTo>
                <a:lnTo>
                  <a:pt x="1280147" y="332468"/>
                </a:lnTo>
                <a:lnTo>
                  <a:pt x="1286496" y="338551"/>
                </a:lnTo>
                <a:lnTo>
                  <a:pt x="1293110" y="344899"/>
                </a:lnTo>
                <a:lnTo>
                  <a:pt x="1299195" y="351247"/>
                </a:lnTo>
                <a:lnTo>
                  <a:pt x="1305279" y="357859"/>
                </a:lnTo>
                <a:lnTo>
                  <a:pt x="1311364" y="364736"/>
                </a:lnTo>
                <a:lnTo>
                  <a:pt x="1317184" y="371348"/>
                </a:lnTo>
                <a:lnTo>
                  <a:pt x="1322739" y="378490"/>
                </a:lnTo>
                <a:lnTo>
                  <a:pt x="1413479" y="288033"/>
                </a:lnTo>
                <a:lnTo>
                  <a:pt x="1416125" y="285388"/>
                </a:lnTo>
                <a:lnTo>
                  <a:pt x="1417976" y="282479"/>
                </a:lnTo>
                <a:lnTo>
                  <a:pt x="1420093" y="279305"/>
                </a:lnTo>
                <a:lnTo>
                  <a:pt x="1421416" y="276131"/>
                </a:lnTo>
                <a:lnTo>
                  <a:pt x="1422474" y="272957"/>
                </a:lnTo>
                <a:lnTo>
                  <a:pt x="1423267" y="269519"/>
                </a:lnTo>
                <a:lnTo>
                  <a:pt x="1423797" y="266080"/>
                </a:lnTo>
                <a:lnTo>
                  <a:pt x="1423797" y="262642"/>
                </a:lnTo>
                <a:lnTo>
                  <a:pt x="1423797" y="259203"/>
                </a:lnTo>
                <a:lnTo>
                  <a:pt x="1423267" y="255765"/>
                </a:lnTo>
                <a:lnTo>
                  <a:pt x="1422474" y="252327"/>
                </a:lnTo>
                <a:lnTo>
                  <a:pt x="1421416" y="249153"/>
                </a:lnTo>
                <a:lnTo>
                  <a:pt x="1420093" y="245979"/>
                </a:lnTo>
                <a:lnTo>
                  <a:pt x="1417976" y="242805"/>
                </a:lnTo>
                <a:lnTo>
                  <a:pt x="1416125" y="240160"/>
                </a:lnTo>
                <a:lnTo>
                  <a:pt x="1413479" y="237250"/>
                </a:lnTo>
                <a:lnTo>
                  <a:pt x="1410834" y="234606"/>
                </a:lnTo>
                <a:lnTo>
                  <a:pt x="1407924" y="232490"/>
                </a:lnTo>
                <a:lnTo>
                  <a:pt x="1404749" y="230903"/>
                </a:lnTo>
                <a:lnTo>
                  <a:pt x="1401839" y="229316"/>
                </a:lnTo>
                <a:lnTo>
                  <a:pt x="1398400" y="228258"/>
                </a:lnTo>
                <a:lnTo>
                  <a:pt x="1394961" y="227464"/>
                </a:lnTo>
                <a:lnTo>
                  <a:pt x="1391522" y="226935"/>
                </a:lnTo>
                <a:lnTo>
                  <a:pt x="1388083" y="226671"/>
                </a:lnTo>
                <a:close/>
                <a:moveTo>
                  <a:pt x="677243" y="226671"/>
                </a:moveTo>
                <a:lnTo>
                  <a:pt x="673803" y="226935"/>
                </a:lnTo>
                <a:lnTo>
                  <a:pt x="670629" y="227464"/>
                </a:lnTo>
                <a:lnTo>
                  <a:pt x="667190" y="228258"/>
                </a:lnTo>
                <a:lnTo>
                  <a:pt x="663751" y="229316"/>
                </a:lnTo>
                <a:lnTo>
                  <a:pt x="660576" y="230903"/>
                </a:lnTo>
                <a:lnTo>
                  <a:pt x="657666" y="232490"/>
                </a:lnTo>
                <a:lnTo>
                  <a:pt x="654491" y="234606"/>
                </a:lnTo>
                <a:lnTo>
                  <a:pt x="651846" y="237250"/>
                </a:lnTo>
                <a:lnTo>
                  <a:pt x="649465" y="240160"/>
                </a:lnTo>
                <a:lnTo>
                  <a:pt x="647084" y="242805"/>
                </a:lnTo>
                <a:lnTo>
                  <a:pt x="645497" y="245979"/>
                </a:lnTo>
                <a:lnTo>
                  <a:pt x="644174" y="249153"/>
                </a:lnTo>
                <a:lnTo>
                  <a:pt x="642587" y="252327"/>
                </a:lnTo>
                <a:lnTo>
                  <a:pt x="642058" y="255765"/>
                </a:lnTo>
                <a:lnTo>
                  <a:pt x="641529" y="259203"/>
                </a:lnTo>
                <a:lnTo>
                  <a:pt x="641264" y="262642"/>
                </a:lnTo>
                <a:lnTo>
                  <a:pt x="641529" y="266080"/>
                </a:lnTo>
                <a:lnTo>
                  <a:pt x="642058" y="269519"/>
                </a:lnTo>
                <a:lnTo>
                  <a:pt x="642587" y="272957"/>
                </a:lnTo>
                <a:lnTo>
                  <a:pt x="644174" y="276131"/>
                </a:lnTo>
                <a:lnTo>
                  <a:pt x="645497" y="279305"/>
                </a:lnTo>
                <a:lnTo>
                  <a:pt x="647084" y="282479"/>
                </a:lnTo>
                <a:lnTo>
                  <a:pt x="649465" y="285388"/>
                </a:lnTo>
                <a:lnTo>
                  <a:pt x="651846" y="288033"/>
                </a:lnTo>
                <a:lnTo>
                  <a:pt x="742321" y="378490"/>
                </a:lnTo>
                <a:lnTo>
                  <a:pt x="748406" y="371348"/>
                </a:lnTo>
                <a:lnTo>
                  <a:pt x="753961" y="364736"/>
                </a:lnTo>
                <a:lnTo>
                  <a:pt x="760046" y="357859"/>
                </a:lnTo>
                <a:lnTo>
                  <a:pt x="765866" y="351247"/>
                </a:lnTo>
                <a:lnTo>
                  <a:pt x="772480" y="344899"/>
                </a:lnTo>
                <a:lnTo>
                  <a:pt x="778564" y="338551"/>
                </a:lnTo>
                <a:lnTo>
                  <a:pt x="785443" y="332468"/>
                </a:lnTo>
                <a:lnTo>
                  <a:pt x="791792" y="326649"/>
                </a:lnTo>
                <a:lnTo>
                  <a:pt x="702639" y="237250"/>
                </a:lnTo>
                <a:lnTo>
                  <a:pt x="699994" y="234606"/>
                </a:lnTo>
                <a:lnTo>
                  <a:pt x="696819" y="232490"/>
                </a:lnTo>
                <a:lnTo>
                  <a:pt x="694174" y="230903"/>
                </a:lnTo>
                <a:lnTo>
                  <a:pt x="690734" y="229316"/>
                </a:lnTo>
                <a:lnTo>
                  <a:pt x="687295" y="228258"/>
                </a:lnTo>
                <a:lnTo>
                  <a:pt x="683856" y="227464"/>
                </a:lnTo>
                <a:lnTo>
                  <a:pt x="680682" y="226935"/>
                </a:lnTo>
                <a:lnTo>
                  <a:pt x="677243" y="226671"/>
                </a:lnTo>
                <a:close/>
                <a:moveTo>
                  <a:pt x="1032795" y="79348"/>
                </a:moveTo>
                <a:lnTo>
                  <a:pt x="1029091" y="79877"/>
                </a:lnTo>
                <a:lnTo>
                  <a:pt x="1025387" y="80406"/>
                </a:lnTo>
                <a:lnTo>
                  <a:pt x="1021948" y="81200"/>
                </a:lnTo>
                <a:lnTo>
                  <a:pt x="1018774" y="82257"/>
                </a:lnTo>
                <a:lnTo>
                  <a:pt x="1015599" y="83844"/>
                </a:lnTo>
                <a:lnTo>
                  <a:pt x="1012425" y="85696"/>
                </a:lnTo>
                <a:lnTo>
                  <a:pt x="1010044" y="87547"/>
                </a:lnTo>
                <a:lnTo>
                  <a:pt x="1007134" y="90192"/>
                </a:lnTo>
                <a:lnTo>
                  <a:pt x="1005017" y="92573"/>
                </a:lnTo>
                <a:lnTo>
                  <a:pt x="1002901" y="95482"/>
                </a:lnTo>
                <a:lnTo>
                  <a:pt x="1001049" y="98392"/>
                </a:lnTo>
                <a:lnTo>
                  <a:pt x="999726" y="101301"/>
                </a:lnTo>
                <a:lnTo>
                  <a:pt x="998404" y="104739"/>
                </a:lnTo>
                <a:lnTo>
                  <a:pt x="997610" y="108178"/>
                </a:lnTo>
                <a:lnTo>
                  <a:pt x="997081" y="111881"/>
                </a:lnTo>
                <a:lnTo>
                  <a:pt x="996816" y="115319"/>
                </a:lnTo>
                <a:lnTo>
                  <a:pt x="996816" y="236986"/>
                </a:lnTo>
                <a:lnTo>
                  <a:pt x="1005546" y="236192"/>
                </a:lnTo>
                <a:lnTo>
                  <a:pt x="1014276" y="235664"/>
                </a:lnTo>
                <a:lnTo>
                  <a:pt x="1023007" y="235399"/>
                </a:lnTo>
                <a:lnTo>
                  <a:pt x="1031737" y="235135"/>
                </a:lnTo>
                <a:lnTo>
                  <a:pt x="1032795" y="235135"/>
                </a:lnTo>
                <a:lnTo>
                  <a:pt x="1033588" y="235135"/>
                </a:lnTo>
                <a:lnTo>
                  <a:pt x="1042583" y="235399"/>
                </a:lnTo>
                <a:lnTo>
                  <a:pt x="1051313" y="235664"/>
                </a:lnTo>
                <a:lnTo>
                  <a:pt x="1060043" y="236192"/>
                </a:lnTo>
                <a:lnTo>
                  <a:pt x="1068773" y="236986"/>
                </a:lnTo>
                <a:lnTo>
                  <a:pt x="1068773" y="115319"/>
                </a:lnTo>
                <a:lnTo>
                  <a:pt x="1068509" y="111881"/>
                </a:lnTo>
                <a:lnTo>
                  <a:pt x="1067715" y="108178"/>
                </a:lnTo>
                <a:lnTo>
                  <a:pt x="1066922" y="104739"/>
                </a:lnTo>
                <a:lnTo>
                  <a:pt x="1065863" y="101301"/>
                </a:lnTo>
                <a:lnTo>
                  <a:pt x="1064276" y="98392"/>
                </a:lnTo>
                <a:lnTo>
                  <a:pt x="1062424" y="95482"/>
                </a:lnTo>
                <a:lnTo>
                  <a:pt x="1060308" y="92573"/>
                </a:lnTo>
                <a:lnTo>
                  <a:pt x="1057927" y="90192"/>
                </a:lnTo>
                <a:lnTo>
                  <a:pt x="1055546" y="87547"/>
                </a:lnTo>
                <a:lnTo>
                  <a:pt x="1052636" y="85696"/>
                </a:lnTo>
                <a:lnTo>
                  <a:pt x="1049990" y="83844"/>
                </a:lnTo>
                <a:lnTo>
                  <a:pt x="1046816" y="82257"/>
                </a:lnTo>
                <a:lnTo>
                  <a:pt x="1043377" y="81200"/>
                </a:lnTo>
                <a:lnTo>
                  <a:pt x="1039938" y="80406"/>
                </a:lnTo>
                <a:lnTo>
                  <a:pt x="1036498" y="79877"/>
                </a:lnTo>
                <a:lnTo>
                  <a:pt x="1032795" y="79348"/>
                </a:lnTo>
                <a:close/>
                <a:moveTo>
                  <a:pt x="986234" y="0"/>
                </a:moveTo>
                <a:lnTo>
                  <a:pt x="1012954" y="265"/>
                </a:lnTo>
                <a:lnTo>
                  <a:pt x="1039938" y="1058"/>
                </a:lnTo>
                <a:lnTo>
                  <a:pt x="1066922" y="2381"/>
                </a:lnTo>
                <a:lnTo>
                  <a:pt x="1093641" y="4232"/>
                </a:lnTo>
                <a:lnTo>
                  <a:pt x="1120096" y="6612"/>
                </a:lnTo>
                <a:lnTo>
                  <a:pt x="1146286" y="8993"/>
                </a:lnTo>
                <a:lnTo>
                  <a:pt x="1172212" y="12431"/>
                </a:lnTo>
                <a:lnTo>
                  <a:pt x="1198137" y="16134"/>
                </a:lnTo>
                <a:lnTo>
                  <a:pt x="1223798" y="20366"/>
                </a:lnTo>
                <a:lnTo>
                  <a:pt x="1248930" y="25127"/>
                </a:lnTo>
                <a:lnTo>
                  <a:pt x="1274327" y="30417"/>
                </a:lnTo>
                <a:lnTo>
                  <a:pt x="1298930" y="35971"/>
                </a:lnTo>
                <a:lnTo>
                  <a:pt x="1323268" y="42055"/>
                </a:lnTo>
                <a:lnTo>
                  <a:pt x="1347871" y="48931"/>
                </a:lnTo>
                <a:lnTo>
                  <a:pt x="1371681" y="56073"/>
                </a:lnTo>
                <a:lnTo>
                  <a:pt x="1395225" y="64007"/>
                </a:lnTo>
                <a:lnTo>
                  <a:pt x="1418506" y="72207"/>
                </a:lnTo>
                <a:lnTo>
                  <a:pt x="1441521" y="80935"/>
                </a:lnTo>
                <a:lnTo>
                  <a:pt x="1464272" y="90192"/>
                </a:lnTo>
                <a:lnTo>
                  <a:pt x="1486494" y="99979"/>
                </a:lnTo>
                <a:lnTo>
                  <a:pt x="1508716" y="110029"/>
                </a:lnTo>
                <a:lnTo>
                  <a:pt x="1530145" y="120873"/>
                </a:lnTo>
                <a:lnTo>
                  <a:pt x="1551309" y="131982"/>
                </a:lnTo>
                <a:lnTo>
                  <a:pt x="1572208" y="143884"/>
                </a:lnTo>
                <a:lnTo>
                  <a:pt x="1592313" y="156051"/>
                </a:lnTo>
                <a:lnTo>
                  <a:pt x="1612684" y="168747"/>
                </a:lnTo>
                <a:lnTo>
                  <a:pt x="1631996" y="181971"/>
                </a:lnTo>
                <a:lnTo>
                  <a:pt x="1651043" y="195725"/>
                </a:lnTo>
                <a:lnTo>
                  <a:pt x="1660567" y="202602"/>
                </a:lnTo>
                <a:lnTo>
                  <a:pt x="1669826" y="210008"/>
                </a:lnTo>
                <a:lnTo>
                  <a:pt x="1678821" y="217413"/>
                </a:lnTo>
                <a:lnTo>
                  <a:pt x="1687815" y="224819"/>
                </a:lnTo>
                <a:lnTo>
                  <a:pt x="1696810" y="232225"/>
                </a:lnTo>
                <a:lnTo>
                  <a:pt x="1705804" y="240160"/>
                </a:lnTo>
                <a:lnTo>
                  <a:pt x="1714535" y="247830"/>
                </a:lnTo>
                <a:lnTo>
                  <a:pt x="1723000" y="255765"/>
                </a:lnTo>
                <a:lnTo>
                  <a:pt x="1731466" y="263964"/>
                </a:lnTo>
                <a:lnTo>
                  <a:pt x="1739931" y="272164"/>
                </a:lnTo>
                <a:lnTo>
                  <a:pt x="1747868" y="280098"/>
                </a:lnTo>
                <a:lnTo>
                  <a:pt x="1756069" y="288827"/>
                </a:lnTo>
                <a:lnTo>
                  <a:pt x="1764005" y="297290"/>
                </a:lnTo>
                <a:lnTo>
                  <a:pt x="1771941" y="306019"/>
                </a:lnTo>
                <a:lnTo>
                  <a:pt x="1779349" y="314747"/>
                </a:lnTo>
                <a:lnTo>
                  <a:pt x="1787021" y="323740"/>
                </a:lnTo>
                <a:lnTo>
                  <a:pt x="1794163" y="332997"/>
                </a:lnTo>
                <a:lnTo>
                  <a:pt x="1801571" y="341990"/>
                </a:lnTo>
                <a:lnTo>
                  <a:pt x="1808714" y="351512"/>
                </a:lnTo>
                <a:lnTo>
                  <a:pt x="1815592" y="360769"/>
                </a:lnTo>
                <a:lnTo>
                  <a:pt x="1822735" y="370291"/>
                </a:lnTo>
                <a:lnTo>
                  <a:pt x="1829348" y="380077"/>
                </a:lnTo>
                <a:lnTo>
                  <a:pt x="1835962" y="389863"/>
                </a:lnTo>
                <a:lnTo>
                  <a:pt x="1842311" y="399914"/>
                </a:lnTo>
                <a:lnTo>
                  <a:pt x="1848396" y="409964"/>
                </a:lnTo>
                <a:lnTo>
                  <a:pt x="1854745" y="420280"/>
                </a:lnTo>
                <a:lnTo>
                  <a:pt x="1860830" y="430330"/>
                </a:lnTo>
                <a:lnTo>
                  <a:pt x="1866385" y="441175"/>
                </a:lnTo>
                <a:lnTo>
                  <a:pt x="1872470" y="451490"/>
                </a:lnTo>
                <a:lnTo>
                  <a:pt x="1877761" y="462070"/>
                </a:lnTo>
                <a:lnTo>
                  <a:pt x="1883316" y="473178"/>
                </a:lnTo>
                <a:lnTo>
                  <a:pt x="1888342" y="484023"/>
                </a:lnTo>
                <a:lnTo>
                  <a:pt x="1893369" y="495396"/>
                </a:lnTo>
                <a:lnTo>
                  <a:pt x="1898395" y="506240"/>
                </a:lnTo>
                <a:lnTo>
                  <a:pt x="1903157" y="517613"/>
                </a:lnTo>
                <a:lnTo>
                  <a:pt x="1907654" y="529251"/>
                </a:lnTo>
                <a:lnTo>
                  <a:pt x="1912152" y="540624"/>
                </a:lnTo>
                <a:lnTo>
                  <a:pt x="1916385" y="552526"/>
                </a:lnTo>
                <a:lnTo>
                  <a:pt x="1920617" y="564428"/>
                </a:lnTo>
                <a:lnTo>
                  <a:pt x="1924586" y="576331"/>
                </a:lnTo>
                <a:lnTo>
                  <a:pt x="1928289" y="588497"/>
                </a:lnTo>
                <a:lnTo>
                  <a:pt x="1931993" y="600664"/>
                </a:lnTo>
                <a:lnTo>
                  <a:pt x="1935432" y="612831"/>
                </a:lnTo>
                <a:lnTo>
                  <a:pt x="1938607" y="625526"/>
                </a:lnTo>
                <a:lnTo>
                  <a:pt x="1941781" y="637958"/>
                </a:lnTo>
                <a:lnTo>
                  <a:pt x="1944691" y="650918"/>
                </a:lnTo>
                <a:lnTo>
                  <a:pt x="1947337" y="663613"/>
                </a:lnTo>
                <a:lnTo>
                  <a:pt x="1950247" y="676574"/>
                </a:lnTo>
                <a:lnTo>
                  <a:pt x="1952363" y="689798"/>
                </a:lnTo>
                <a:lnTo>
                  <a:pt x="1954744" y="703023"/>
                </a:lnTo>
                <a:lnTo>
                  <a:pt x="1956596" y="716248"/>
                </a:lnTo>
                <a:lnTo>
                  <a:pt x="1958448" y="729737"/>
                </a:lnTo>
                <a:lnTo>
                  <a:pt x="1960299" y="743490"/>
                </a:lnTo>
                <a:lnTo>
                  <a:pt x="1961622" y="757244"/>
                </a:lnTo>
                <a:lnTo>
                  <a:pt x="1962945" y="770998"/>
                </a:lnTo>
                <a:lnTo>
                  <a:pt x="1964268" y="785016"/>
                </a:lnTo>
                <a:lnTo>
                  <a:pt x="1965061" y="799034"/>
                </a:lnTo>
                <a:lnTo>
                  <a:pt x="1965855" y="813317"/>
                </a:lnTo>
                <a:lnTo>
                  <a:pt x="1966384" y="827599"/>
                </a:lnTo>
                <a:lnTo>
                  <a:pt x="1966649" y="842411"/>
                </a:lnTo>
                <a:lnTo>
                  <a:pt x="1966913" y="856958"/>
                </a:lnTo>
                <a:lnTo>
                  <a:pt x="1966913" y="871769"/>
                </a:lnTo>
                <a:lnTo>
                  <a:pt x="1966649" y="886581"/>
                </a:lnTo>
                <a:lnTo>
                  <a:pt x="1966120" y="901393"/>
                </a:lnTo>
                <a:lnTo>
                  <a:pt x="1965590" y="916733"/>
                </a:lnTo>
                <a:lnTo>
                  <a:pt x="1964797" y="931809"/>
                </a:lnTo>
                <a:lnTo>
                  <a:pt x="1964003" y="947150"/>
                </a:lnTo>
                <a:lnTo>
                  <a:pt x="1962416" y="962755"/>
                </a:lnTo>
                <a:lnTo>
                  <a:pt x="1961093" y="978360"/>
                </a:lnTo>
                <a:lnTo>
                  <a:pt x="1959506" y="994230"/>
                </a:lnTo>
                <a:lnTo>
                  <a:pt x="1957654" y="1010099"/>
                </a:lnTo>
                <a:lnTo>
                  <a:pt x="1955802" y="1026233"/>
                </a:lnTo>
                <a:lnTo>
                  <a:pt x="1953950" y="1038929"/>
                </a:lnTo>
                <a:lnTo>
                  <a:pt x="1952363" y="1051360"/>
                </a:lnTo>
                <a:lnTo>
                  <a:pt x="1950247" y="1064056"/>
                </a:lnTo>
                <a:lnTo>
                  <a:pt x="1947866" y="1076752"/>
                </a:lnTo>
                <a:lnTo>
                  <a:pt x="1944956" y="1089447"/>
                </a:lnTo>
                <a:lnTo>
                  <a:pt x="1942046" y="1101879"/>
                </a:lnTo>
                <a:lnTo>
                  <a:pt x="1938607" y="1114574"/>
                </a:lnTo>
                <a:lnTo>
                  <a:pt x="1935167" y="1127005"/>
                </a:lnTo>
                <a:lnTo>
                  <a:pt x="1931199" y="1139701"/>
                </a:lnTo>
                <a:lnTo>
                  <a:pt x="1927231" y="1152132"/>
                </a:lnTo>
                <a:lnTo>
                  <a:pt x="1922998" y="1164828"/>
                </a:lnTo>
                <a:lnTo>
                  <a:pt x="1918501" y="1177524"/>
                </a:lnTo>
                <a:lnTo>
                  <a:pt x="1913210" y="1189955"/>
                </a:lnTo>
                <a:lnTo>
                  <a:pt x="1908448" y="1202386"/>
                </a:lnTo>
                <a:lnTo>
                  <a:pt x="1903157" y="1214817"/>
                </a:lnTo>
                <a:lnTo>
                  <a:pt x="1897866" y="1227513"/>
                </a:lnTo>
                <a:lnTo>
                  <a:pt x="1892311" y="1239944"/>
                </a:lnTo>
                <a:lnTo>
                  <a:pt x="1886491" y="1252111"/>
                </a:lnTo>
                <a:lnTo>
                  <a:pt x="1880142" y="1264806"/>
                </a:lnTo>
                <a:lnTo>
                  <a:pt x="1874321" y="1276973"/>
                </a:lnTo>
                <a:lnTo>
                  <a:pt x="1861359" y="1301571"/>
                </a:lnTo>
                <a:lnTo>
                  <a:pt x="1847867" y="1325904"/>
                </a:lnTo>
                <a:lnTo>
                  <a:pt x="1834110" y="1350238"/>
                </a:lnTo>
                <a:lnTo>
                  <a:pt x="1819825" y="1374306"/>
                </a:lnTo>
                <a:lnTo>
                  <a:pt x="1805274" y="1397846"/>
                </a:lnTo>
                <a:lnTo>
                  <a:pt x="1790195" y="1421386"/>
                </a:lnTo>
                <a:lnTo>
                  <a:pt x="1774851" y="1444662"/>
                </a:lnTo>
                <a:lnTo>
                  <a:pt x="1759772" y="1467673"/>
                </a:lnTo>
                <a:lnTo>
                  <a:pt x="1744164" y="1490154"/>
                </a:lnTo>
                <a:lnTo>
                  <a:pt x="1728820" y="1512636"/>
                </a:lnTo>
                <a:lnTo>
                  <a:pt x="1697868" y="1556278"/>
                </a:lnTo>
                <a:lnTo>
                  <a:pt x="1667974" y="1598332"/>
                </a:lnTo>
                <a:lnTo>
                  <a:pt x="1639403" y="1638535"/>
                </a:lnTo>
                <a:lnTo>
                  <a:pt x="1625647" y="1658108"/>
                </a:lnTo>
                <a:lnTo>
                  <a:pt x="1612419" y="1676887"/>
                </a:lnTo>
                <a:lnTo>
                  <a:pt x="1599985" y="1695401"/>
                </a:lnTo>
                <a:lnTo>
                  <a:pt x="1587816" y="1713387"/>
                </a:lnTo>
                <a:lnTo>
                  <a:pt x="1576705" y="1730843"/>
                </a:lnTo>
                <a:lnTo>
                  <a:pt x="1566388" y="1748035"/>
                </a:lnTo>
                <a:lnTo>
                  <a:pt x="1607393" y="2062253"/>
                </a:lnTo>
                <a:lnTo>
                  <a:pt x="1556070" y="2077329"/>
                </a:lnTo>
                <a:lnTo>
                  <a:pt x="1479087" y="2100605"/>
                </a:lnTo>
                <a:lnTo>
                  <a:pt x="1371681" y="2133931"/>
                </a:lnTo>
                <a:lnTo>
                  <a:pt x="1245491" y="2173076"/>
                </a:lnTo>
                <a:lnTo>
                  <a:pt x="1113217" y="2214601"/>
                </a:lnTo>
                <a:lnTo>
                  <a:pt x="986499" y="2254804"/>
                </a:lnTo>
                <a:lnTo>
                  <a:pt x="877241" y="2289188"/>
                </a:lnTo>
                <a:lnTo>
                  <a:pt x="797347" y="2314844"/>
                </a:lnTo>
                <a:lnTo>
                  <a:pt x="772480" y="2323043"/>
                </a:lnTo>
                <a:lnTo>
                  <a:pt x="759252" y="2327275"/>
                </a:lnTo>
                <a:lnTo>
                  <a:pt x="710046" y="2094521"/>
                </a:lnTo>
                <a:lnTo>
                  <a:pt x="701846" y="2097431"/>
                </a:lnTo>
                <a:lnTo>
                  <a:pt x="680153" y="2105630"/>
                </a:lnTo>
                <a:lnTo>
                  <a:pt x="664544" y="2110920"/>
                </a:lnTo>
                <a:lnTo>
                  <a:pt x="646820" y="2117003"/>
                </a:lnTo>
                <a:lnTo>
                  <a:pt x="626978" y="2123351"/>
                </a:lnTo>
                <a:lnTo>
                  <a:pt x="605550" y="2129699"/>
                </a:lnTo>
                <a:lnTo>
                  <a:pt x="582799" y="2136576"/>
                </a:lnTo>
                <a:lnTo>
                  <a:pt x="559254" y="2142923"/>
                </a:lnTo>
                <a:lnTo>
                  <a:pt x="535180" y="2149007"/>
                </a:lnTo>
                <a:lnTo>
                  <a:pt x="523011" y="2151652"/>
                </a:lnTo>
                <a:lnTo>
                  <a:pt x="511107" y="2154297"/>
                </a:lnTo>
                <a:lnTo>
                  <a:pt x="498937" y="2156413"/>
                </a:lnTo>
                <a:lnTo>
                  <a:pt x="486768" y="2158793"/>
                </a:lnTo>
                <a:lnTo>
                  <a:pt x="475128" y="2160644"/>
                </a:lnTo>
                <a:lnTo>
                  <a:pt x="463488" y="2162496"/>
                </a:lnTo>
                <a:lnTo>
                  <a:pt x="452112" y="2163554"/>
                </a:lnTo>
                <a:lnTo>
                  <a:pt x="441001" y="2164612"/>
                </a:lnTo>
                <a:lnTo>
                  <a:pt x="430419" y="2165141"/>
                </a:lnTo>
                <a:lnTo>
                  <a:pt x="420102" y="2165141"/>
                </a:lnTo>
                <a:lnTo>
                  <a:pt x="410049" y="2164876"/>
                </a:lnTo>
                <a:lnTo>
                  <a:pt x="400261" y="2164083"/>
                </a:lnTo>
                <a:lnTo>
                  <a:pt x="391002" y="2162760"/>
                </a:lnTo>
                <a:lnTo>
                  <a:pt x="382272" y="2160644"/>
                </a:lnTo>
                <a:lnTo>
                  <a:pt x="373806" y="2158264"/>
                </a:lnTo>
                <a:lnTo>
                  <a:pt x="365870" y="2155355"/>
                </a:lnTo>
                <a:lnTo>
                  <a:pt x="357933" y="2151916"/>
                </a:lnTo>
                <a:lnTo>
                  <a:pt x="350790" y="2148213"/>
                </a:lnTo>
                <a:lnTo>
                  <a:pt x="343648" y="2144246"/>
                </a:lnTo>
                <a:lnTo>
                  <a:pt x="337034" y="2139749"/>
                </a:lnTo>
                <a:lnTo>
                  <a:pt x="330685" y="2135253"/>
                </a:lnTo>
                <a:lnTo>
                  <a:pt x="324600" y="2129963"/>
                </a:lnTo>
                <a:lnTo>
                  <a:pt x="319045" y="2124938"/>
                </a:lnTo>
                <a:lnTo>
                  <a:pt x="313489" y="2119384"/>
                </a:lnTo>
                <a:lnTo>
                  <a:pt x="308463" y="2114094"/>
                </a:lnTo>
                <a:lnTo>
                  <a:pt x="303966" y="2108539"/>
                </a:lnTo>
                <a:lnTo>
                  <a:pt x="299468" y="2102456"/>
                </a:lnTo>
                <a:lnTo>
                  <a:pt x="295500" y="2096902"/>
                </a:lnTo>
                <a:lnTo>
                  <a:pt x="291796" y="2091083"/>
                </a:lnTo>
                <a:lnTo>
                  <a:pt x="288357" y="2085264"/>
                </a:lnTo>
                <a:lnTo>
                  <a:pt x="285183" y="2079445"/>
                </a:lnTo>
                <a:lnTo>
                  <a:pt x="282537" y="2073891"/>
                </a:lnTo>
                <a:lnTo>
                  <a:pt x="279892" y="2068336"/>
                </a:lnTo>
                <a:lnTo>
                  <a:pt x="277511" y="2062782"/>
                </a:lnTo>
                <a:lnTo>
                  <a:pt x="275394" y="2057757"/>
                </a:lnTo>
                <a:lnTo>
                  <a:pt x="273807" y="2052467"/>
                </a:lnTo>
                <a:lnTo>
                  <a:pt x="272220" y="2047706"/>
                </a:lnTo>
                <a:lnTo>
                  <a:pt x="271162" y="2042945"/>
                </a:lnTo>
                <a:lnTo>
                  <a:pt x="270103" y="2038713"/>
                </a:lnTo>
                <a:lnTo>
                  <a:pt x="269574" y="2035275"/>
                </a:lnTo>
                <a:lnTo>
                  <a:pt x="269310" y="2031572"/>
                </a:lnTo>
                <a:lnTo>
                  <a:pt x="269045" y="2028398"/>
                </a:lnTo>
                <a:lnTo>
                  <a:pt x="269045" y="2025489"/>
                </a:lnTo>
                <a:lnTo>
                  <a:pt x="269310" y="2022050"/>
                </a:lnTo>
                <a:lnTo>
                  <a:pt x="270632" y="2013851"/>
                </a:lnTo>
                <a:lnTo>
                  <a:pt x="272484" y="2004329"/>
                </a:lnTo>
                <a:lnTo>
                  <a:pt x="274865" y="1993749"/>
                </a:lnTo>
                <a:lnTo>
                  <a:pt x="280156" y="1969680"/>
                </a:lnTo>
                <a:lnTo>
                  <a:pt x="282802" y="1957249"/>
                </a:lnTo>
                <a:lnTo>
                  <a:pt x="284918" y="1944289"/>
                </a:lnTo>
                <a:lnTo>
                  <a:pt x="285712" y="1937677"/>
                </a:lnTo>
                <a:lnTo>
                  <a:pt x="286770" y="1931329"/>
                </a:lnTo>
                <a:lnTo>
                  <a:pt x="287034" y="1924981"/>
                </a:lnTo>
                <a:lnTo>
                  <a:pt x="287299" y="1918633"/>
                </a:lnTo>
                <a:lnTo>
                  <a:pt x="287564" y="1912285"/>
                </a:lnTo>
                <a:lnTo>
                  <a:pt x="287299" y="1906202"/>
                </a:lnTo>
                <a:lnTo>
                  <a:pt x="286770" y="1900383"/>
                </a:lnTo>
                <a:lnTo>
                  <a:pt x="285712" y="1894564"/>
                </a:lnTo>
                <a:lnTo>
                  <a:pt x="284654" y="1889010"/>
                </a:lnTo>
                <a:lnTo>
                  <a:pt x="283066" y="1883985"/>
                </a:lnTo>
                <a:lnTo>
                  <a:pt x="280950" y="1878695"/>
                </a:lnTo>
                <a:lnTo>
                  <a:pt x="278569" y="1873934"/>
                </a:lnTo>
                <a:lnTo>
                  <a:pt x="275659" y="1869438"/>
                </a:lnTo>
                <a:lnTo>
                  <a:pt x="272220" y="1865735"/>
                </a:lnTo>
                <a:lnTo>
                  <a:pt x="268781" y="1862032"/>
                </a:lnTo>
                <a:lnTo>
                  <a:pt x="264283" y="1858593"/>
                </a:lnTo>
                <a:lnTo>
                  <a:pt x="235712" y="1840343"/>
                </a:lnTo>
                <a:lnTo>
                  <a:pt x="215077" y="1826854"/>
                </a:lnTo>
                <a:lnTo>
                  <a:pt x="198146" y="1816274"/>
                </a:lnTo>
                <a:lnTo>
                  <a:pt x="194443" y="1807017"/>
                </a:lnTo>
                <a:lnTo>
                  <a:pt x="191004" y="1797231"/>
                </a:lnTo>
                <a:lnTo>
                  <a:pt x="187300" y="1785064"/>
                </a:lnTo>
                <a:lnTo>
                  <a:pt x="185448" y="1778981"/>
                </a:lnTo>
                <a:lnTo>
                  <a:pt x="184125" y="1772369"/>
                </a:lnTo>
                <a:lnTo>
                  <a:pt x="182803" y="1766285"/>
                </a:lnTo>
                <a:lnTo>
                  <a:pt x="182009" y="1759937"/>
                </a:lnTo>
                <a:lnTo>
                  <a:pt x="181744" y="1754383"/>
                </a:lnTo>
                <a:lnTo>
                  <a:pt x="181744" y="1749093"/>
                </a:lnTo>
                <a:lnTo>
                  <a:pt x="182009" y="1746977"/>
                </a:lnTo>
                <a:lnTo>
                  <a:pt x="182538" y="1744597"/>
                </a:lnTo>
                <a:lnTo>
                  <a:pt x="183067" y="1742745"/>
                </a:lnTo>
                <a:lnTo>
                  <a:pt x="183861" y="1740629"/>
                </a:lnTo>
                <a:lnTo>
                  <a:pt x="186242" y="1737191"/>
                </a:lnTo>
                <a:lnTo>
                  <a:pt x="188623" y="1734017"/>
                </a:lnTo>
                <a:lnTo>
                  <a:pt x="191797" y="1730579"/>
                </a:lnTo>
                <a:lnTo>
                  <a:pt x="194707" y="1727140"/>
                </a:lnTo>
                <a:lnTo>
                  <a:pt x="201586" y="1720792"/>
                </a:lnTo>
                <a:lnTo>
                  <a:pt x="208199" y="1714445"/>
                </a:lnTo>
                <a:lnTo>
                  <a:pt x="214548" y="1709155"/>
                </a:lnTo>
                <a:lnTo>
                  <a:pt x="219310" y="1704394"/>
                </a:lnTo>
                <a:lnTo>
                  <a:pt x="220897" y="1702542"/>
                </a:lnTo>
                <a:lnTo>
                  <a:pt x="221691" y="1700691"/>
                </a:lnTo>
                <a:lnTo>
                  <a:pt x="222220" y="1699369"/>
                </a:lnTo>
                <a:lnTo>
                  <a:pt x="221956" y="1698840"/>
                </a:lnTo>
                <a:lnTo>
                  <a:pt x="221691" y="1698311"/>
                </a:lnTo>
                <a:lnTo>
                  <a:pt x="220104" y="1697253"/>
                </a:lnTo>
                <a:lnTo>
                  <a:pt x="216929" y="1695666"/>
                </a:lnTo>
                <a:lnTo>
                  <a:pt x="207141" y="1691169"/>
                </a:lnTo>
                <a:lnTo>
                  <a:pt x="193914" y="1686144"/>
                </a:lnTo>
                <a:lnTo>
                  <a:pt x="178834" y="1680061"/>
                </a:lnTo>
                <a:lnTo>
                  <a:pt x="163491" y="1674242"/>
                </a:lnTo>
                <a:lnTo>
                  <a:pt x="148940" y="1668158"/>
                </a:lnTo>
                <a:lnTo>
                  <a:pt x="137300" y="1663133"/>
                </a:lnTo>
                <a:lnTo>
                  <a:pt x="132803" y="1661282"/>
                </a:lnTo>
                <a:lnTo>
                  <a:pt x="129628" y="1659166"/>
                </a:lnTo>
                <a:lnTo>
                  <a:pt x="128570" y="1658372"/>
                </a:lnTo>
                <a:lnTo>
                  <a:pt x="127248" y="1657314"/>
                </a:lnTo>
                <a:lnTo>
                  <a:pt x="124602" y="1654140"/>
                </a:lnTo>
                <a:lnTo>
                  <a:pt x="122221" y="1649908"/>
                </a:lnTo>
                <a:lnTo>
                  <a:pt x="119576" y="1645147"/>
                </a:lnTo>
                <a:lnTo>
                  <a:pt x="116930" y="1639593"/>
                </a:lnTo>
                <a:lnTo>
                  <a:pt x="115078" y="1633774"/>
                </a:lnTo>
                <a:lnTo>
                  <a:pt x="112697" y="1627162"/>
                </a:lnTo>
                <a:lnTo>
                  <a:pt x="111375" y="1620814"/>
                </a:lnTo>
                <a:lnTo>
                  <a:pt x="110052" y="1613937"/>
                </a:lnTo>
                <a:lnTo>
                  <a:pt x="109258" y="1607589"/>
                </a:lnTo>
                <a:lnTo>
                  <a:pt x="108994" y="1601506"/>
                </a:lnTo>
                <a:lnTo>
                  <a:pt x="109258" y="1595158"/>
                </a:lnTo>
                <a:lnTo>
                  <a:pt x="109523" y="1592513"/>
                </a:lnTo>
                <a:lnTo>
                  <a:pt x="110052" y="1589868"/>
                </a:lnTo>
                <a:lnTo>
                  <a:pt x="110846" y="1587488"/>
                </a:lnTo>
                <a:lnTo>
                  <a:pt x="111639" y="1585107"/>
                </a:lnTo>
                <a:lnTo>
                  <a:pt x="112697" y="1582992"/>
                </a:lnTo>
                <a:lnTo>
                  <a:pt x="114285" y="1581140"/>
                </a:lnTo>
                <a:lnTo>
                  <a:pt x="115607" y="1579553"/>
                </a:lnTo>
                <a:lnTo>
                  <a:pt x="117195" y="1578231"/>
                </a:lnTo>
                <a:lnTo>
                  <a:pt x="120898" y="1575321"/>
                </a:lnTo>
                <a:lnTo>
                  <a:pt x="124338" y="1572412"/>
                </a:lnTo>
                <a:lnTo>
                  <a:pt x="127512" y="1569502"/>
                </a:lnTo>
                <a:lnTo>
                  <a:pt x="130158" y="1566328"/>
                </a:lnTo>
                <a:lnTo>
                  <a:pt x="132803" y="1563155"/>
                </a:lnTo>
                <a:lnTo>
                  <a:pt x="134655" y="1560245"/>
                </a:lnTo>
                <a:lnTo>
                  <a:pt x="136771" y="1556807"/>
                </a:lnTo>
                <a:lnTo>
                  <a:pt x="138094" y="1553368"/>
                </a:lnTo>
                <a:lnTo>
                  <a:pt x="139417" y="1549930"/>
                </a:lnTo>
                <a:lnTo>
                  <a:pt x="140475" y="1546756"/>
                </a:lnTo>
                <a:lnTo>
                  <a:pt x="141004" y="1543318"/>
                </a:lnTo>
                <a:lnTo>
                  <a:pt x="141004" y="1539879"/>
                </a:lnTo>
                <a:lnTo>
                  <a:pt x="141004" y="1536705"/>
                </a:lnTo>
                <a:lnTo>
                  <a:pt x="140475" y="1533531"/>
                </a:lnTo>
                <a:lnTo>
                  <a:pt x="139417" y="1530093"/>
                </a:lnTo>
                <a:lnTo>
                  <a:pt x="138359" y="1526919"/>
                </a:lnTo>
                <a:lnTo>
                  <a:pt x="136771" y="1524010"/>
                </a:lnTo>
                <a:lnTo>
                  <a:pt x="134655" y="1521100"/>
                </a:lnTo>
                <a:lnTo>
                  <a:pt x="132539" y="1518455"/>
                </a:lnTo>
                <a:lnTo>
                  <a:pt x="129628" y="1515546"/>
                </a:lnTo>
                <a:lnTo>
                  <a:pt x="126718" y="1512901"/>
                </a:lnTo>
                <a:lnTo>
                  <a:pt x="123279" y="1510520"/>
                </a:lnTo>
                <a:lnTo>
                  <a:pt x="119576" y="1508404"/>
                </a:lnTo>
                <a:lnTo>
                  <a:pt x="115343" y="1506289"/>
                </a:lnTo>
                <a:lnTo>
                  <a:pt x="110581" y="1504702"/>
                </a:lnTo>
                <a:lnTo>
                  <a:pt x="105555" y="1502850"/>
                </a:lnTo>
                <a:lnTo>
                  <a:pt x="100264" y="1501792"/>
                </a:lnTo>
                <a:lnTo>
                  <a:pt x="94179" y="1500734"/>
                </a:lnTo>
                <a:lnTo>
                  <a:pt x="88094" y="1499676"/>
                </a:lnTo>
                <a:lnTo>
                  <a:pt x="81481" y="1499147"/>
                </a:lnTo>
                <a:lnTo>
                  <a:pt x="74338" y="1498883"/>
                </a:lnTo>
                <a:lnTo>
                  <a:pt x="66666" y="1498883"/>
                </a:lnTo>
                <a:lnTo>
                  <a:pt x="60846" y="1498883"/>
                </a:lnTo>
                <a:lnTo>
                  <a:pt x="55026" y="1498354"/>
                </a:lnTo>
                <a:lnTo>
                  <a:pt x="49735" y="1497560"/>
                </a:lnTo>
                <a:lnTo>
                  <a:pt x="44709" y="1496238"/>
                </a:lnTo>
                <a:lnTo>
                  <a:pt x="39947" y="1494386"/>
                </a:lnTo>
                <a:lnTo>
                  <a:pt x="35449" y="1492270"/>
                </a:lnTo>
                <a:lnTo>
                  <a:pt x="31217" y="1489625"/>
                </a:lnTo>
                <a:lnTo>
                  <a:pt x="27248" y="1486981"/>
                </a:lnTo>
                <a:lnTo>
                  <a:pt x="23545" y="1483807"/>
                </a:lnTo>
                <a:lnTo>
                  <a:pt x="20106" y="1480368"/>
                </a:lnTo>
                <a:lnTo>
                  <a:pt x="17196" y="1476665"/>
                </a:lnTo>
                <a:lnTo>
                  <a:pt x="14286" y="1472962"/>
                </a:lnTo>
                <a:lnTo>
                  <a:pt x="11640" y="1468995"/>
                </a:lnTo>
                <a:lnTo>
                  <a:pt x="9524" y="1464499"/>
                </a:lnTo>
                <a:lnTo>
                  <a:pt x="7407" y="1460002"/>
                </a:lnTo>
                <a:lnTo>
                  <a:pt x="5820" y="1455506"/>
                </a:lnTo>
                <a:lnTo>
                  <a:pt x="4233" y="1450745"/>
                </a:lnTo>
                <a:lnTo>
                  <a:pt x="2910" y="1445720"/>
                </a:lnTo>
                <a:lnTo>
                  <a:pt x="1852" y="1440959"/>
                </a:lnTo>
                <a:lnTo>
                  <a:pt x="1058" y="1435669"/>
                </a:lnTo>
                <a:lnTo>
                  <a:pt x="529" y="1430643"/>
                </a:lnTo>
                <a:lnTo>
                  <a:pt x="265" y="1425354"/>
                </a:lnTo>
                <a:lnTo>
                  <a:pt x="0" y="1420328"/>
                </a:lnTo>
                <a:lnTo>
                  <a:pt x="0" y="1415303"/>
                </a:lnTo>
                <a:lnTo>
                  <a:pt x="265" y="1410278"/>
                </a:lnTo>
                <a:lnTo>
                  <a:pt x="794" y="1405252"/>
                </a:lnTo>
                <a:lnTo>
                  <a:pt x="1323" y="1400227"/>
                </a:lnTo>
                <a:lnTo>
                  <a:pt x="2116" y="1395466"/>
                </a:lnTo>
                <a:lnTo>
                  <a:pt x="2910" y="1390705"/>
                </a:lnTo>
                <a:lnTo>
                  <a:pt x="4233" y="1386209"/>
                </a:lnTo>
                <a:lnTo>
                  <a:pt x="5556" y="1381977"/>
                </a:lnTo>
                <a:lnTo>
                  <a:pt x="6878" y="1377745"/>
                </a:lnTo>
                <a:lnTo>
                  <a:pt x="11640" y="1365843"/>
                </a:lnTo>
                <a:lnTo>
                  <a:pt x="19048" y="1349444"/>
                </a:lnTo>
                <a:lnTo>
                  <a:pt x="39947" y="1303687"/>
                </a:lnTo>
                <a:lnTo>
                  <a:pt x="65608" y="1245763"/>
                </a:lnTo>
                <a:lnTo>
                  <a:pt x="79629" y="1214288"/>
                </a:lnTo>
                <a:lnTo>
                  <a:pt x="93650" y="1182020"/>
                </a:lnTo>
                <a:lnTo>
                  <a:pt x="107406" y="1149487"/>
                </a:lnTo>
                <a:lnTo>
                  <a:pt x="120634" y="1117484"/>
                </a:lnTo>
                <a:lnTo>
                  <a:pt x="133068" y="1086802"/>
                </a:lnTo>
                <a:lnTo>
                  <a:pt x="138623" y="1072255"/>
                </a:lnTo>
                <a:lnTo>
                  <a:pt x="143914" y="1057973"/>
                </a:lnTo>
                <a:lnTo>
                  <a:pt x="148411" y="1044748"/>
                </a:lnTo>
                <a:lnTo>
                  <a:pt x="152909" y="1031788"/>
                </a:lnTo>
                <a:lnTo>
                  <a:pt x="156612" y="1019886"/>
                </a:lnTo>
                <a:lnTo>
                  <a:pt x="159787" y="1009041"/>
                </a:lnTo>
                <a:lnTo>
                  <a:pt x="162168" y="999255"/>
                </a:lnTo>
                <a:lnTo>
                  <a:pt x="164020" y="990527"/>
                </a:lnTo>
                <a:lnTo>
                  <a:pt x="164813" y="982857"/>
                </a:lnTo>
                <a:lnTo>
                  <a:pt x="165078" y="979683"/>
                </a:lnTo>
                <a:lnTo>
                  <a:pt x="165078" y="976509"/>
                </a:lnTo>
                <a:lnTo>
                  <a:pt x="164549" y="965929"/>
                </a:lnTo>
                <a:lnTo>
                  <a:pt x="163755" y="956143"/>
                </a:lnTo>
                <a:lnTo>
                  <a:pt x="162697" y="947944"/>
                </a:lnTo>
                <a:lnTo>
                  <a:pt x="161374" y="940273"/>
                </a:lnTo>
                <a:lnTo>
                  <a:pt x="160051" y="933396"/>
                </a:lnTo>
                <a:lnTo>
                  <a:pt x="158729" y="927578"/>
                </a:lnTo>
                <a:lnTo>
                  <a:pt x="157141" y="922288"/>
                </a:lnTo>
                <a:lnTo>
                  <a:pt x="155554" y="917527"/>
                </a:lnTo>
                <a:lnTo>
                  <a:pt x="152380" y="908799"/>
                </a:lnTo>
                <a:lnTo>
                  <a:pt x="149999" y="900864"/>
                </a:lnTo>
                <a:lnTo>
                  <a:pt x="148940" y="897425"/>
                </a:lnTo>
                <a:lnTo>
                  <a:pt x="148147" y="893458"/>
                </a:lnTo>
                <a:lnTo>
                  <a:pt x="147618" y="889226"/>
                </a:lnTo>
                <a:lnTo>
                  <a:pt x="147353" y="884730"/>
                </a:lnTo>
                <a:lnTo>
                  <a:pt x="147618" y="861190"/>
                </a:lnTo>
                <a:lnTo>
                  <a:pt x="148411" y="837385"/>
                </a:lnTo>
                <a:lnTo>
                  <a:pt x="149734" y="814374"/>
                </a:lnTo>
                <a:lnTo>
                  <a:pt x="151321" y="791364"/>
                </a:lnTo>
                <a:lnTo>
                  <a:pt x="153438" y="768617"/>
                </a:lnTo>
                <a:lnTo>
                  <a:pt x="156083" y="745871"/>
                </a:lnTo>
                <a:lnTo>
                  <a:pt x="159258" y="723653"/>
                </a:lnTo>
                <a:lnTo>
                  <a:pt x="162697" y="701700"/>
                </a:lnTo>
                <a:lnTo>
                  <a:pt x="166665" y="679747"/>
                </a:lnTo>
                <a:lnTo>
                  <a:pt x="171163" y="657795"/>
                </a:lnTo>
                <a:lnTo>
                  <a:pt x="176189" y="636371"/>
                </a:lnTo>
                <a:lnTo>
                  <a:pt x="181744" y="615476"/>
                </a:lnTo>
                <a:lnTo>
                  <a:pt x="187300" y="594316"/>
                </a:lnTo>
                <a:lnTo>
                  <a:pt x="193649" y="573686"/>
                </a:lnTo>
                <a:lnTo>
                  <a:pt x="200263" y="553320"/>
                </a:lnTo>
                <a:lnTo>
                  <a:pt x="207406" y="533218"/>
                </a:lnTo>
                <a:lnTo>
                  <a:pt x="215077" y="513117"/>
                </a:lnTo>
                <a:lnTo>
                  <a:pt x="223014" y="493809"/>
                </a:lnTo>
                <a:lnTo>
                  <a:pt x="231215" y="474501"/>
                </a:lnTo>
                <a:lnTo>
                  <a:pt x="239945" y="455457"/>
                </a:lnTo>
                <a:lnTo>
                  <a:pt x="249204" y="436943"/>
                </a:lnTo>
                <a:lnTo>
                  <a:pt x="259257" y="418428"/>
                </a:lnTo>
                <a:lnTo>
                  <a:pt x="269045" y="400443"/>
                </a:lnTo>
                <a:lnTo>
                  <a:pt x="279627" y="382722"/>
                </a:lnTo>
                <a:lnTo>
                  <a:pt x="290209" y="365265"/>
                </a:lnTo>
                <a:lnTo>
                  <a:pt x="301585" y="348073"/>
                </a:lnTo>
                <a:lnTo>
                  <a:pt x="313225" y="331410"/>
                </a:lnTo>
                <a:lnTo>
                  <a:pt x="325394" y="315011"/>
                </a:lnTo>
                <a:lnTo>
                  <a:pt x="337828" y="299142"/>
                </a:lnTo>
                <a:lnTo>
                  <a:pt x="350261" y="283272"/>
                </a:lnTo>
                <a:lnTo>
                  <a:pt x="363489" y="267932"/>
                </a:lnTo>
                <a:lnTo>
                  <a:pt x="376981" y="252856"/>
                </a:lnTo>
                <a:lnTo>
                  <a:pt x="391002" y="238044"/>
                </a:lnTo>
                <a:lnTo>
                  <a:pt x="405552" y="224026"/>
                </a:lnTo>
                <a:lnTo>
                  <a:pt x="420102" y="210008"/>
                </a:lnTo>
                <a:lnTo>
                  <a:pt x="434917" y="196519"/>
                </a:lnTo>
                <a:lnTo>
                  <a:pt x="450261" y="183558"/>
                </a:lnTo>
                <a:lnTo>
                  <a:pt x="466133" y="171127"/>
                </a:lnTo>
                <a:lnTo>
                  <a:pt x="482006" y="158696"/>
                </a:lnTo>
                <a:lnTo>
                  <a:pt x="498673" y="146794"/>
                </a:lnTo>
                <a:lnTo>
                  <a:pt x="515339" y="135421"/>
                </a:lnTo>
                <a:lnTo>
                  <a:pt x="532270" y="124312"/>
                </a:lnTo>
                <a:lnTo>
                  <a:pt x="549731" y="113732"/>
                </a:lnTo>
                <a:lnTo>
                  <a:pt x="567455" y="103681"/>
                </a:lnTo>
                <a:lnTo>
                  <a:pt x="585709" y="93895"/>
                </a:lnTo>
                <a:lnTo>
                  <a:pt x="603963" y="84638"/>
                </a:lnTo>
                <a:lnTo>
                  <a:pt x="622746" y="75645"/>
                </a:lnTo>
                <a:lnTo>
                  <a:pt x="641793" y="67446"/>
                </a:lnTo>
                <a:lnTo>
                  <a:pt x="661105" y="59247"/>
                </a:lnTo>
                <a:lnTo>
                  <a:pt x="680946" y="51841"/>
                </a:lnTo>
                <a:lnTo>
                  <a:pt x="700787" y="44964"/>
                </a:lnTo>
                <a:lnTo>
                  <a:pt x="721157" y="38616"/>
                </a:lnTo>
                <a:lnTo>
                  <a:pt x="741528" y="32533"/>
                </a:lnTo>
                <a:lnTo>
                  <a:pt x="762427" y="26978"/>
                </a:lnTo>
                <a:lnTo>
                  <a:pt x="783326" y="21953"/>
                </a:lnTo>
                <a:lnTo>
                  <a:pt x="805019" y="17457"/>
                </a:lnTo>
                <a:lnTo>
                  <a:pt x="826712" y="13489"/>
                </a:lnTo>
                <a:lnTo>
                  <a:pt x="848405" y="9786"/>
                </a:lnTo>
                <a:lnTo>
                  <a:pt x="870627" y="7141"/>
                </a:lnTo>
                <a:lnTo>
                  <a:pt x="893378" y="4497"/>
                </a:lnTo>
                <a:lnTo>
                  <a:pt x="916129" y="2645"/>
                </a:lnTo>
                <a:lnTo>
                  <a:pt x="939145" y="1058"/>
                </a:lnTo>
                <a:lnTo>
                  <a:pt x="962425" y="265"/>
                </a:lnTo>
                <a:lnTo>
                  <a:pt x="986234" y="0"/>
                </a:lnTo>
                <a:close/>
              </a:path>
            </a:pathLst>
          </a:custGeom>
          <a:solidFill>
            <a:srgbClr val="01A991"/>
          </a:solidFill>
          <a:ln w="9525" cmpd="sng">
            <a:solidFill>
              <a:srgbClr val="01A991"/>
            </a:solidFill>
            <a:bevel/>
          </a:ln>
        </p:spPr>
        <p:txBody>
          <a:bodyPr anchor="ctr"/>
          <a:lstStyle/>
          <a:p>
            <a:endParaRPr lang="zh-CN" altLang="en-US"/>
          </a:p>
        </p:txBody>
      </p:sp>
      <p:sp>
        <p:nvSpPr>
          <p:cNvPr id="41" name="矩形 40"/>
          <p:cNvSpPr>
            <a:spLocks noChangeArrowheads="1"/>
          </p:cNvSpPr>
          <p:nvPr/>
        </p:nvSpPr>
        <p:spPr bwMode="auto">
          <a:xfrm>
            <a:off x="4993677" y="2953753"/>
            <a:ext cx="461665"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dirty="0">
                <a:solidFill>
                  <a:srgbClr val="28A9D6"/>
                </a:solidFill>
                <a:latin typeface="微软雅黑" panose="020B0503020204020204" pitchFamily="34" charset="-122"/>
                <a:ea typeface="微软雅黑" panose="020B0503020204020204" pitchFamily="34" charset="-122"/>
                <a:sym typeface="Calibri" panose="020F0502020204030204" charset="0"/>
              </a:rPr>
              <a:t>改进结转结余资金留用处理方式</a:t>
            </a:r>
            <a:endParaRPr lang="en-US" altLang="zh-CN" dirty="0">
              <a:solidFill>
                <a:srgbClr val="28A9D6"/>
              </a:solidFill>
              <a:latin typeface="微软雅黑" panose="020B0503020204020204" pitchFamily="34" charset="-122"/>
              <a:ea typeface="微软雅黑" panose="020B0503020204020204" pitchFamily="34" charset="-122"/>
              <a:sym typeface="Calibri" panose="020F0502020204030204" charset="0"/>
            </a:endParaRPr>
          </a:p>
        </p:txBody>
      </p:sp>
      <p:sp>
        <p:nvSpPr>
          <p:cNvPr id="42" name="直接连接符 28"/>
          <p:cNvSpPr>
            <a:spLocks noChangeShapeType="1"/>
          </p:cNvSpPr>
          <p:nvPr/>
        </p:nvSpPr>
        <p:spPr bwMode="auto">
          <a:xfrm rot="5400000">
            <a:off x="5718299" y="2448046"/>
            <a:ext cx="1587" cy="168926"/>
          </a:xfrm>
          <a:prstGeom prst="line">
            <a:avLst/>
          </a:prstGeom>
          <a:noFill/>
          <a:ln w="6350">
            <a:solidFill>
              <a:srgbClr val="01A991"/>
            </a:solidFill>
            <a:bevel/>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44" name="KSO_Shape"/>
          <p:cNvSpPr>
            <a:spLocks noChangeArrowheads="1"/>
          </p:cNvSpPr>
          <p:nvPr/>
        </p:nvSpPr>
        <p:spPr bwMode="auto">
          <a:xfrm rot="5400000">
            <a:off x="5922577" y="2261107"/>
            <a:ext cx="511883" cy="522721"/>
          </a:xfrm>
          <a:custGeom>
            <a:avLst/>
            <a:gdLst>
              <a:gd name="T0" fmla="*/ 592 w 1589088"/>
              <a:gd name="T1" fmla="*/ 355 h 1589088"/>
              <a:gd name="T2" fmla="*/ 574 w 1589088"/>
              <a:gd name="T3" fmla="*/ 389 h 1589088"/>
              <a:gd name="T4" fmla="*/ 540 w 1589088"/>
              <a:gd name="T5" fmla="*/ 405 h 1589088"/>
              <a:gd name="T6" fmla="*/ 530 w 1589088"/>
              <a:gd name="T7" fmla="*/ 580 h 1589088"/>
              <a:gd name="T8" fmla="*/ 526 w 1589088"/>
              <a:gd name="T9" fmla="*/ 626 h 1589088"/>
              <a:gd name="T10" fmla="*/ 496 w 1589088"/>
              <a:gd name="T11" fmla="*/ 652 h 1589088"/>
              <a:gd name="T12" fmla="*/ 455 w 1589088"/>
              <a:gd name="T13" fmla="*/ 654 h 1589088"/>
              <a:gd name="T14" fmla="*/ 423 w 1589088"/>
              <a:gd name="T15" fmla="*/ 631 h 1589088"/>
              <a:gd name="T16" fmla="*/ 413 w 1589088"/>
              <a:gd name="T17" fmla="*/ 593 h 1589088"/>
              <a:gd name="T18" fmla="*/ 292 w 1589088"/>
              <a:gd name="T19" fmla="*/ 537 h 1589088"/>
              <a:gd name="T20" fmla="*/ 240 w 1589088"/>
              <a:gd name="T21" fmla="*/ 494 h 1589088"/>
              <a:gd name="T22" fmla="*/ 242 w 1589088"/>
              <a:gd name="T23" fmla="*/ 454 h 1589088"/>
              <a:gd name="T24" fmla="*/ 269 w 1589088"/>
              <a:gd name="T25" fmla="*/ 425 h 1589088"/>
              <a:gd name="T26" fmla="*/ 309 w 1589088"/>
              <a:gd name="T27" fmla="*/ 419 h 1589088"/>
              <a:gd name="T28" fmla="*/ 343 w 1589088"/>
              <a:gd name="T29" fmla="*/ 439 h 1589088"/>
              <a:gd name="T30" fmla="*/ 357 w 1589088"/>
              <a:gd name="T31" fmla="*/ 478 h 1589088"/>
              <a:gd name="T32" fmla="*/ 493 w 1589088"/>
              <a:gd name="T33" fmla="*/ 390 h 1589088"/>
              <a:gd name="T34" fmla="*/ 473 w 1589088"/>
              <a:gd name="T35" fmla="*/ 346 h 1589088"/>
              <a:gd name="T36" fmla="*/ 487 w 1589088"/>
              <a:gd name="T37" fmla="*/ 308 h 1589088"/>
              <a:gd name="T38" fmla="*/ 521 w 1589088"/>
              <a:gd name="T39" fmla="*/ 287 h 1589088"/>
              <a:gd name="T40" fmla="*/ 438 w 1589088"/>
              <a:gd name="T41" fmla="*/ 87 h 1589088"/>
              <a:gd name="T42" fmla="*/ 320 w 1589088"/>
              <a:gd name="T43" fmla="*/ 110 h 1589088"/>
              <a:gd name="T44" fmla="*/ 212 w 1589088"/>
              <a:gd name="T45" fmla="*/ 173 h 1589088"/>
              <a:gd name="T46" fmla="*/ 132 w 1589088"/>
              <a:gd name="T47" fmla="*/ 272 h 1589088"/>
              <a:gd name="T48" fmla="*/ 92 w 1589088"/>
              <a:gd name="T49" fmla="*/ 387 h 1589088"/>
              <a:gd name="T50" fmla="*/ 92 w 1589088"/>
              <a:gd name="T51" fmla="*/ 507 h 1589088"/>
              <a:gd name="T52" fmla="*/ 132 w 1589088"/>
              <a:gd name="T53" fmla="*/ 622 h 1589088"/>
              <a:gd name="T54" fmla="*/ 212 w 1589088"/>
              <a:gd name="T55" fmla="*/ 721 h 1589088"/>
              <a:gd name="T56" fmla="*/ 320 w 1589088"/>
              <a:gd name="T57" fmla="*/ 784 h 1589088"/>
              <a:gd name="T58" fmla="*/ 438 w 1589088"/>
              <a:gd name="T59" fmla="*/ 807 h 1589088"/>
              <a:gd name="T60" fmla="*/ 558 w 1589088"/>
              <a:gd name="T61" fmla="*/ 790 h 1589088"/>
              <a:gd name="T62" fmla="*/ 667 w 1589088"/>
              <a:gd name="T63" fmla="*/ 732 h 1589088"/>
              <a:gd name="T64" fmla="*/ 753 w 1589088"/>
              <a:gd name="T65" fmla="*/ 637 h 1589088"/>
              <a:gd name="T66" fmla="*/ 799 w 1589088"/>
              <a:gd name="T67" fmla="*/ 524 h 1589088"/>
              <a:gd name="T68" fmla="*/ 805 w 1589088"/>
              <a:gd name="T69" fmla="*/ 404 h 1589088"/>
              <a:gd name="T70" fmla="*/ 770 w 1589088"/>
              <a:gd name="T71" fmla="*/ 287 h 1589088"/>
              <a:gd name="T72" fmla="*/ 695 w 1589088"/>
              <a:gd name="T73" fmla="*/ 186 h 1589088"/>
              <a:gd name="T74" fmla="*/ 591 w 1589088"/>
              <a:gd name="T75" fmla="*/ 116 h 1589088"/>
              <a:gd name="T76" fmla="*/ 473 w 1589088"/>
              <a:gd name="T77" fmla="*/ 88 h 1589088"/>
              <a:gd name="T78" fmla="*/ 543 w 1589088"/>
              <a:gd name="T79" fmla="*/ 10 h 1589088"/>
              <a:gd name="T80" fmla="*/ 684 w 1589088"/>
              <a:gd name="T81" fmla="*/ 68 h 1589088"/>
              <a:gd name="T82" fmla="*/ 795 w 1589088"/>
              <a:gd name="T83" fmla="*/ 166 h 1589088"/>
              <a:gd name="T84" fmla="*/ 860 w 1589088"/>
              <a:gd name="T85" fmla="*/ 276 h 1589088"/>
              <a:gd name="T86" fmla="*/ 891 w 1589088"/>
              <a:gd name="T87" fmla="*/ 397 h 1589088"/>
              <a:gd name="T88" fmla="*/ 887 w 1589088"/>
              <a:gd name="T89" fmla="*/ 521 h 1589088"/>
              <a:gd name="T90" fmla="*/ 850 w 1589088"/>
              <a:gd name="T91" fmla="*/ 641 h 1589088"/>
              <a:gd name="T92" fmla="*/ 1139 w 1589088"/>
              <a:gd name="T93" fmla="*/ 984 h 1589088"/>
              <a:gd name="T94" fmla="*/ 1141 w 1589088"/>
              <a:gd name="T95" fmla="*/ 1058 h 1589088"/>
              <a:gd name="T96" fmla="*/ 1073 w 1589088"/>
              <a:gd name="T97" fmla="*/ 1135 h 1589088"/>
              <a:gd name="T98" fmla="*/ 1000 w 1589088"/>
              <a:gd name="T99" fmla="*/ 1143 h 1589088"/>
              <a:gd name="T100" fmla="*/ 665 w 1589088"/>
              <a:gd name="T101" fmla="*/ 837 h 1589088"/>
              <a:gd name="T102" fmla="*/ 547 w 1589088"/>
              <a:gd name="T103" fmla="*/ 882 h 1589088"/>
              <a:gd name="T104" fmla="*/ 424 w 1589088"/>
              <a:gd name="T105" fmla="*/ 893 h 1589088"/>
              <a:gd name="T106" fmla="*/ 301 w 1589088"/>
              <a:gd name="T107" fmla="*/ 869 h 1589088"/>
              <a:gd name="T108" fmla="*/ 188 w 1589088"/>
              <a:gd name="T109" fmla="*/ 812 h 1589088"/>
              <a:gd name="T110" fmla="*/ 87 w 1589088"/>
              <a:gd name="T111" fmla="*/ 711 h 1589088"/>
              <a:gd name="T112" fmla="*/ 18 w 1589088"/>
              <a:gd name="T113" fmla="*/ 574 h 1589088"/>
              <a:gd name="T114" fmla="*/ 0 w 1589088"/>
              <a:gd name="T115" fmla="*/ 425 h 1589088"/>
              <a:gd name="T116" fmla="*/ 33 w 1589088"/>
              <a:gd name="T117" fmla="*/ 279 h 1589088"/>
              <a:gd name="T118" fmla="*/ 115 w 1589088"/>
              <a:gd name="T119" fmla="*/ 148 h 1589088"/>
              <a:gd name="T120" fmla="*/ 239 w 1589088"/>
              <a:gd name="T121" fmla="*/ 51 h 1589088"/>
              <a:gd name="T122" fmla="*/ 383 w 1589088"/>
              <a:gd name="T123" fmla="*/ 5 h 158908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89088"/>
              <a:gd name="T187" fmla="*/ 0 h 1589088"/>
              <a:gd name="T188" fmla="*/ 1589088 w 1589088"/>
              <a:gd name="T189" fmla="*/ 1589088 h 158908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89088" h="1589088">
                <a:moveTo>
                  <a:pt x="916859" y="288925"/>
                </a:moveTo>
                <a:lnTo>
                  <a:pt x="954088" y="332030"/>
                </a:lnTo>
                <a:lnTo>
                  <a:pt x="816067" y="450682"/>
                </a:lnTo>
                <a:lnTo>
                  <a:pt x="817430" y="454085"/>
                </a:lnTo>
                <a:lnTo>
                  <a:pt x="818338" y="457488"/>
                </a:lnTo>
                <a:lnTo>
                  <a:pt x="819246" y="461118"/>
                </a:lnTo>
                <a:lnTo>
                  <a:pt x="820381" y="464748"/>
                </a:lnTo>
                <a:lnTo>
                  <a:pt x="820835" y="468378"/>
                </a:lnTo>
                <a:lnTo>
                  <a:pt x="821289" y="472008"/>
                </a:lnTo>
                <a:lnTo>
                  <a:pt x="821743" y="475865"/>
                </a:lnTo>
                <a:lnTo>
                  <a:pt x="821743" y="479722"/>
                </a:lnTo>
                <a:lnTo>
                  <a:pt x="821743" y="483805"/>
                </a:lnTo>
                <a:lnTo>
                  <a:pt x="821289" y="487662"/>
                </a:lnTo>
                <a:lnTo>
                  <a:pt x="820835" y="491746"/>
                </a:lnTo>
                <a:lnTo>
                  <a:pt x="820154" y="495602"/>
                </a:lnTo>
                <a:lnTo>
                  <a:pt x="819246" y="499459"/>
                </a:lnTo>
                <a:lnTo>
                  <a:pt x="818338" y="503089"/>
                </a:lnTo>
                <a:lnTo>
                  <a:pt x="816976" y="506946"/>
                </a:lnTo>
                <a:lnTo>
                  <a:pt x="815840" y="510349"/>
                </a:lnTo>
                <a:lnTo>
                  <a:pt x="814251" y="513979"/>
                </a:lnTo>
                <a:lnTo>
                  <a:pt x="812662" y="517382"/>
                </a:lnTo>
                <a:lnTo>
                  <a:pt x="810619" y="520785"/>
                </a:lnTo>
                <a:lnTo>
                  <a:pt x="808803" y="523961"/>
                </a:lnTo>
                <a:lnTo>
                  <a:pt x="806760" y="527137"/>
                </a:lnTo>
                <a:lnTo>
                  <a:pt x="804263" y="530313"/>
                </a:lnTo>
                <a:lnTo>
                  <a:pt x="801993" y="533036"/>
                </a:lnTo>
                <a:lnTo>
                  <a:pt x="799496" y="535985"/>
                </a:lnTo>
                <a:lnTo>
                  <a:pt x="796772" y="538707"/>
                </a:lnTo>
                <a:lnTo>
                  <a:pt x="794048" y="541203"/>
                </a:lnTo>
                <a:lnTo>
                  <a:pt x="791324" y="543698"/>
                </a:lnTo>
                <a:lnTo>
                  <a:pt x="788146" y="545967"/>
                </a:lnTo>
                <a:lnTo>
                  <a:pt x="785194" y="548009"/>
                </a:lnTo>
                <a:lnTo>
                  <a:pt x="781789" y="550051"/>
                </a:lnTo>
                <a:lnTo>
                  <a:pt x="778611" y="552093"/>
                </a:lnTo>
                <a:lnTo>
                  <a:pt x="775433" y="553908"/>
                </a:lnTo>
                <a:lnTo>
                  <a:pt x="771801" y="555496"/>
                </a:lnTo>
                <a:lnTo>
                  <a:pt x="768396" y="556857"/>
                </a:lnTo>
                <a:lnTo>
                  <a:pt x="764537" y="558218"/>
                </a:lnTo>
                <a:lnTo>
                  <a:pt x="760905" y="559352"/>
                </a:lnTo>
                <a:lnTo>
                  <a:pt x="757046" y="560260"/>
                </a:lnTo>
                <a:lnTo>
                  <a:pt x="753413" y="560940"/>
                </a:lnTo>
                <a:lnTo>
                  <a:pt x="749327" y="561621"/>
                </a:lnTo>
                <a:lnTo>
                  <a:pt x="745241" y="562075"/>
                </a:lnTo>
                <a:lnTo>
                  <a:pt x="692121" y="754005"/>
                </a:lnTo>
                <a:lnTo>
                  <a:pt x="697343" y="756728"/>
                </a:lnTo>
                <a:lnTo>
                  <a:pt x="702110" y="759904"/>
                </a:lnTo>
                <a:lnTo>
                  <a:pt x="706650" y="763080"/>
                </a:lnTo>
                <a:lnTo>
                  <a:pt x="710963" y="766937"/>
                </a:lnTo>
                <a:lnTo>
                  <a:pt x="715049" y="770794"/>
                </a:lnTo>
                <a:lnTo>
                  <a:pt x="718908" y="774877"/>
                </a:lnTo>
                <a:lnTo>
                  <a:pt x="722313" y="779188"/>
                </a:lnTo>
                <a:lnTo>
                  <a:pt x="725718" y="783952"/>
                </a:lnTo>
                <a:lnTo>
                  <a:pt x="728670" y="788943"/>
                </a:lnTo>
                <a:lnTo>
                  <a:pt x="731167" y="793934"/>
                </a:lnTo>
                <a:lnTo>
                  <a:pt x="733437" y="799379"/>
                </a:lnTo>
                <a:lnTo>
                  <a:pt x="735253" y="804824"/>
                </a:lnTo>
                <a:lnTo>
                  <a:pt x="736615" y="810496"/>
                </a:lnTo>
                <a:lnTo>
                  <a:pt x="737750" y="816167"/>
                </a:lnTo>
                <a:lnTo>
                  <a:pt x="738431" y="822066"/>
                </a:lnTo>
                <a:lnTo>
                  <a:pt x="738658" y="828191"/>
                </a:lnTo>
                <a:lnTo>
                  <a:pt x="738658" y="832729"/>
                </a:lnTo>
                <a:lnTo>
                  <a:pt x="738431" y="836812"/>
                </a:lnTo>
                <a:lnTo>
                  <a:pt x="737523" y="840896"/>
                </a:lnTo>
                <a:lnTo>
                  <a:pt x="736842" y="844980"/>
                </a:lnTo>
                <a:lnTo>
                  <a:pt x="735934" y="849063"/>
                </a:lnTo>
                <a:lnTo>
                  <a:pt x="734799" y="852920"/>
                </a:lnTo>
                <a:lnTo>
                  <a:pt x="733664" y="856777"/>
                </a:lnTo>
                <a:lnTo>
                  <a:pt x="732075" y="860407"/>
                </a:lnTo>
                <a:lnTo>
                  <a:pt x="730259" y="864263"/>
                </a:lnTo>
                <a:lnTo>
                  <a:pt x="728670" y="867666"/>
                </a:lnTo>
                <a:lnTo>
                  <a:pt x="726626" y="871296"/>
                </a:lnTo>
                <a:lnTo>
                  <a:pt x="724583" y="874699"/>
                </a:lnTo>
                <a:lnTo>
                  <a:pt x="722086" y="877876"/>
                </a:lnTo>
                <a:lnTo>
                  <a:pt x="719589" y="881052"/>
                </a:lnTo>
                <a:lnTo>
                  <a:pt x="717092" y="884228"/>
                </a:lnTo>
                <a:lnTo>
                  <a:pt x="714141" y="886950"/>
                </a:lnTo>
                <a:lnTo>
                  <a:pt x="711417" y="889673"/>
                </a:lnTo>
                <a:lnTo>
                  <a:pt x="708239" y="892395"/>
                </a:lnTo>
                <a:lnTo>
                  <a:pt x="705288" y="894891"/>
                </a:lnTo>
                <a:lnTo>
                  <a:pt x="702110" y="896933"/>
                </a:lnTo>
                <a:lnTo>
                  <a:pt x="698705" y="899428"/>
                </a:lnTo>
                <a:lnTo>
                  <a:pt x="695299" y="901243"/>
                </a:lnTo>
                <a:lnTo>
                  <a:pt x="691440" y="903058"/>
                </a:lnTo>
                <a:lnTo>
                  <a:pt x="688035" y="904646"/>
                </a:lnTo>
                <a:lnTo>
                  <a:pt x="684176" y="906234"/>
                </a:lnTo>
                <a:lnTo>
                  <a:pt x="680317" y="907595"/>
                </a:lnTo>
                <a:lnTo>
                  <a:pt x="676231" y="908730"/>
                </a:lnTo>
                <a:lnTo>
                  <a:pt x="672372" y="909637"/>
                </a:lnTo>
                <a:lnTo>
                  <a:pt x="668286" y="910318"/>
                </a:lnTo>
                <a:lnTo>
                  <a:pt x="664199" y="910771"/>
                </a:lnTo>
                <a:lnTo>
                  <a:pt x="659886" y="911225"/>
                </a:lnTo>
                <a:lnTo>
                  <a:pt x="655573" y="911225"/>
                </a:lnTo>
                <a:lnTo>
                  <a:pt x="651260" y="911225"/>
                </a:lnTo>
                <a:lnTo>
                  <a:pt x="646947" y="910771"/>
                </a:lnTo>
                <a:lnTo>
                  <a:pt x="643088" y="910318"/>
                </a:lnTo>
                <a:lnTo>
                  <a:pt x="638775" y="909637"/>
                </a:lnTo>
                <a:lnTo>
                  <a:pt x="634915" y="908730"/>
                </a:lnTo>
                <a:lnTo>
                  <a:pt x="630829" y="907595"/>
                </a:lnTo>
                <a:lnTo>
                  <a:pt x="627197" y="906234"/>
                </a:lnTo>
                <a:lnTo>
                  <a:pt x="623338" y="904646"/>
                </a:lnTo>
                <a:lnTo>
                  <a:pt x="619706" y="903058"/>
                </a:lnTo>
                <a:lnTo>
                  <a:pt x="616074" y="901243"/>
                </a:lnTo>
                <a:lnTo>
                  <a:pt x="612669" y="899428"/>
                </a:lnTo>
                <a:lnTo>
                  <a:pt x="609037" y="896933"/>
                </a:lnTo>
                <a:lnTo>
                  <a:pt x="605858" y="894891"/>
                </a:lnTo>
                <a:lnTo>
                  <a:pt x="602680" y="892395"/>
                </a:lnTo>
                <a:lnTo>
                  <a:pt x="599729" y="889673"/>
                </a:lnTo>
                <a:lnTo>
                  <a:pt x="596778" y="886950"/>
                </a:lnTo>
                <a:lnTo>
                  <a:pt x="594054" y="884228"/>
                </a:lnTo>
                <a:lnTo>
                  <a:pt x="591557" y="881052"/>
                </a:lnTo>
                <a:lnTo>
                  <a:pt x="588833" y="877876"/>
                </a:lnTo>
                <a:lnTo>
                  <a:pt x="586790" y="874699"/>
                </a:lnTo>
                <a:lnTo>
                  <a:pt x="584520" y="871296"/>
                </a:lnTo>
                <a:lnTo>
                  <a:pt x="582704" y="867666"/>
                </a:lnTo>
                <a:lnTo>
                  <a:pt x="580661" y="864263"/>
                </a:lnTo>
                <a:lnTo>
                  <a:pt x="579072" y="860407"/>
                </a:lnTo>
                <a:lnTo>
                  <a:pt x="577710" y="856777"/>
                </a:lnTo>
                <a:lnTo>
                  <a:pt x="576348" y="852920"/>
                </a:lnTo>
                <a:lnTo>
                  <a:pt x="575212" y="849063"/>
                </a:lnTo>
                <a:lnTo>
                  <a:pt x="574077" y="844980"/>
                </a:lnTo>
                <a:lnTo>
                  <a:pt x="573396" y="840896"/>
                </a:lnTo>
                <a:lnTo>
                  <a:pt x="572942" y="836812"/>
                </a:lnTo>
                <a:lnTo>
                  <a:pt x="572488" y="832729"/>
                </a:lnTo>
                <a:lnTo>
                  <a:pt x="572488" y="828191"/>
                </a:lnTo>
                <a:lnTo>
                  <a:pt x="572488" y="825242"/>
                </a:lnTo>
                <a:lnTo>
                  <a:pt x="572715" y="822066"/>
                </a:lnTo>
                <a:lnTo>
                  <a:pt x="573623" y="815940"/>
                </a:lnTo>
                <a:lnTo>
                  <a:pt x="574986" y="810042"/>
                </a:lnTo>
                <a:lnTo>
                  <a:pt x="576575" y="804370"/>
                </a:lnTo>
                <a:lnTo>
                  <a:pt x="454445" y="733134"/>
                </a:lnTo>
                <a:lnTo>
                  <a:pt x="449904" y="736083"/>
                </a:lnTo>
                <a:lnTo>
                  <a:pt x="444910" y="738352"/>
                </a:lnTo>
                <a:lnTo>
                  <a:pt x="439689" y="740166"/>
                </a:lnTo>
                <a:lnTo>
                  <a:pt x="434468" y="741981"/>
                </a:lnTo>
                <a:lnTo>
                  <a:pt x="429020" y="743569"/>
                </a:lnTo>
                <a:lnTo>
                  <a:pt x="423571" y="744477"/>
                </a:lnTo>
                <a:lnTo>
                  <a:pt x="417669" y="745158"/>
                </a:lnTo>
                <a:lnTo>
                  <a:pt x="412221" y="745384"/>
                </a:lnTo>
                <a:lnTo>
                  <a:pt x="408589" y="745158"/>
                </a:lnTo>
                <a:lnTo>
                  <a:pt x="405411" y="744931"/>
                </a:lnTo>
                <a:lnTo>
                  <a:pt x="398828" y="744023"/>
                </a:lnTo>
                <a:lnTo>
                  <a:pt x="305755" y="898294"/>
                </a:lnTo>
                <a:lnTo>
                  <a:pt x="257175" y="869255"/>
                </a:lnTo>
                <a:lnTo>
                  <a:pt x="349113" y="716118"/>
                </a:lnTo>
                <a:lnTo>
                  <a:pt x="347070" y="713396"/>
                </a:lnTo>
                <a:lnTo>
                  <a:pt x="344573" y="710220"/>
                </a:lnTo>
                <a:lnTo>
                  <a:pt x="342757" y="707497"/>
                </a:lnTo>
                <a:lnTo>
                  <a:pt x="340714" y="704321"/>
                </a:lnTo>
                <a:lnTo>
                  <a:pt x="339125" y="701145"/>
                </a:lnTo>
                <a:lnTo>
                  <a:pt x="337536" y="697969"/>
                </a:lnTo>
                <a:lnTo>
                  <a:pt x="335720" y="694793"/>
                </a:lnTo>
                <a:lnTo>
                  <a:pt x="334358" y="691390"/>
                </a:lnTo>
                <a:lnTo>
                  <a:pt x="333223" y="687987"/>
                </a:lnTo>
                <a:lnTo>
                  <a:pt x="332087" y="684584"/>
                </a:lnTo>
                <a:lnTo>
                  <a:pt x="331179" y="680954"/>
                </a:lnTo>
                <a:lnTo>
                  <a:pt x="330498" y="677324"/>
                </a:lnTo>
                <a:lnTo>
                  <a:pt x="329590" y="673467"/>
                </a:lnTo>
                <a:lnTo>
                  <a:pt x="329136" y="670064"/>
                </a:lnTo>
                <a:lnTo>
                  <a:pt x="328909" y="665981"/>
                </a:lnTo>
                <a:lnTo>
                  <a:pt x="328909" y="662351"/>
                </a:lnTo>
                <a:lnTo>
                  <a:pt x="328909" y="658040"/>
                </a:lnTo>
                <a:lnTo>
                  <a:pt x="329363" y="653730"/>
                </a:lnTo>
                <a:lnTo>
                  <a:pt x="330044" y="649646"/>
                </a:lnTo>
                <a:lnTo>
                  <a:pt x="330725" y="645335"/>
                </a:lnTo>
                <a:lnTo>
                  <a:pt x="331633" y="641479"/>
                </a:lnTo>
                <a:lnTo>
                  <a:pt x="332768" y="637395"/>
                </a:lnTo>
                <a:lnTo>
                  <a:pt x="333904" y="633765"/>
                </a:lnTo>
                <a:lnTo>
                  <a:pt x="335493" y="629908"/>
                </a:lnTo>
                <a:lnTo>
                  <a:pt x="337082" y="626279"/>
                </a:lnTo>
                <a:lnTo>
                  <a:pt x="339125" y="622649"/>
                </a:lnTo>
                <a:lnTo>
                  <a:pt x="340941" y="619246"/>
                </a:lnTo>
                <a:lnTo>
                  <a:pt x="342984" y="615843"/>
                </a:lnTo>
                <a:lnTo>
                  <a:pt x="345481" y="612666"/>
                </a:lnTo>
                <a:lnTo>
                  <a:pt x="347978" y="609263"/>
                </a:lnTo>
                <a:lnTo>
                  <a:pt x="350475" y="606314"/>
                </a:lnTo>
                <a:lnTo>
                  <a:pt x="353426" y="603592"/>
                </a:lnTo>
                <a:lnTo>
                  <a:pt x="356150" y="600642"/>
                </a:lnTo>
                <a:lnTo>
                  <a:pt x="359101" y="598147"/>
                </a:lnTo>
                <a:lnTo>
                  <a:pt x="362279" y="595878"/>
                </a:lnTo>
                <a:lnTo>
                  <a:pt x="365458" y="593383"/>
                </a:lnTo>
                <a:lnTo>
                  <a:pt x="369090" y="591341"/>
                </a:lnTo>
                <a:lnTo>
                  <a:pt x="372495" y="589299"/>
                </a:lnTo>
                <a:lnTo>
                  <a:pt x="376127" y="587484"/>
                </a:lnTo>
                <a:lnTo>
                  <a:pt x="379759" y="585669"/>
                </a:lnTo>
                <a:lnTo>
                  <a:pt x="383618" y="584308"/>
                </a:lnTo>
                <a:lnTo>
                  <a:pt x="387250" y="582947"/>
                </a:lnTo>
                <a:lnTo>
                  <a:pt x="391336" y="581812"/>
                </a:lnTo>
                <a:lnTo>
                  <a:pt x="395196" y="580905"/>
                </a:lnTo>
                <a:lnTo>
                  <a:pt x="399509" y="580224"/>
                </a:lnTo>
                <a:lnTo>
                  <a:pt x="403368" y="579544"/>
                </a:lnTo>
                <a:lnTo>
                  <a:pt x="407681" y="579317"/>
                </a:lnTo>
                <a:lnTo>
                  <a:pt x="412221" y="579090"/>
                </a:lnTo>
                <a:lnTo>
                  <a:pt x="416307" y="579317"/>
                </a:lnTo>
                <a:lnTo>
                  <a:pt x="420620" y="579544"/>
                </a:lnTo>
                <a:lnTo>
                  <a:pt x="424707" y="580224"/>
                </a:lnTo>
                <a:lnTo>
                  <a:pt x="428793" y="580905"/>
                </a:lnTo>
                <a:lnTo>
                  <a:pt x="432652" y="581812"/>
                </a:lnTo>
                <a:lnTo>
                  <a:pt x="436738" y="582947"/>
                </a:lnTo>
                <a:lnTo>
                  <a:pt x="440597" y="584308"/>
                </a:lnTo>
                <a:lnTo>
                  <a:pt x="444456" y="585669"/>
                </a:lnTo>
                <a:lnTo>
                  <a:pt x="447861" y="587484"/>
                </a:lnTo>
                <a:lnTo>
                  <a:pt x="451720" y="589299"/>
                </a:lnTo>
                <a:lnTo>
                  <a:pt x="454899" y="591341"/>
                </a:lnTo>
                <a:lnTo>
                  <a:pt x="458531" y="593383"/>
                </a:lnTo>
                <a:lnTo>
                  <a:pt x="461709" y="595878"/>
                </a:lnTo>
                <a:lnTo>
                  <a:pt x="464887" y="598147"/>
                </a:lnTo>
                <a:lnTo>
                  <a:pt x="467838" y="600642"/>
                </a:lnTo>
                <a:lnTo>
                  <a:pt x="470562" y="603592"/>
                </a:lnTo>
                <a:lnTo>
                  <a:pt x="473513" y="606314"/>
                </a:lnTo>
                <a:lnTo>
                  <a:pt x="476010" y="609263"/>
                </a:lnTo>
                <a:lnTo>
                  <a:pt x="478734" y="612666"/>
                </a:lnTo>
                <a:lnTo>
                  <a:pt x="481004" y="615843"/>
                </a:lnTo>
                <a:lnTo>
                  <a:pt x="483047" y="619246"/>
                </a:lnTo>
                <a:lnTo>
                  <a:pt x="484864" y="622649"/>
                </a:lnTo>
                <a:lnTo>
                  <a:pt x="486907" y="626279"/>
                </a:lnTo>
                <a:lnTo>
                  <a:pt x="488496" y="629908"/>
                </a:lnTo>
                <a:lnTo>
                  <a:pt x="490085" y="633765"/>
                </a:lnTo>
                <a:lnTo>
                  <a:pt x="491220" y="637395"/>
                </a:lnTo>
                <a:lnTo>
                  <a:pt x="492355" y="641479"/>
                </a:lnTo>
                <a:lnTo>
                  <a:pt x="493490" y="645335"/>
                </a:lnTo>
                <a:lnTo>
                  <a:pt x="494171" y="649646"/>
                </a:lnTo>
                <a:lnTo>
                  <a:pt x="494625" y="653730"/>
                </a:lnTo>
                <a:lnTo>
                  <a:pt x="495079" y="658040"/>
                </a:lnTo>
                <a:lnTo>
                  <a:pt x="495079" y="662351"/>
                </a:lnTo>
                <a:lnTo>
                  <a:pt x="495079" y="665527"/>
                </a:lnTo>
                <a:lnTo>
                  <a:pt x="494852" y="669157"/>
                </a:lnTo>
                <a:lnTo>
                  <a:pt x="494398" y="672333"/>
                </a:lnTo>
                <a:lnTo>
                  <a:pt x="493944" y="675509"/>
                </a:lnTo>
                <a:lnTo>
                  <a:pt x="492355" y="682088"/>
                </a:lnTo>
                <a:lnTo>
                  <a:pt x="490539" y="688214"/>
                </a:lnTo>
                <a:lnTo>
                  <a:pt x="610853" y="758543"/>
                </a:lnTo>
                <a:lnTo>
                  <a:pt x="616528" y="755140"/>
                </a:lnTo>
                <a:lnTo>
                  <a:pt x="622430" y="752417"/>
                </a:lnTo>
                <a:lnTo>
                  <a:pt x="628559" y="749922"/>
                </a:lnTo>
                <a:lnTo>
                  <a:pt x="634915" y="748107"/>
                </a:lnTo>
                <a:lnTo>
                  <a:pt x="690305" y="547101"/>
                </a:lnTo>
                <a:lnTo>
                  <a:pt x="686673" y="544152"/>
                </a:lnTo>
                <a:lnTo>
                  <a:pt x="682814" y="540976"/>
                </a:lnTo>
                <a:lnTo>
                  <a:pt x="679409" y="537800"/>
                </a:lnTo>
                <a:lnTo>
                  <a:pt x="676004" y="533943"/>
                </a:lnTo>
                <a:lnTo>
                  <a:pt x="673053" y="530540"/>
                </a:lnTo>
                <a:lnTo>
                  <a:pt x="670102" y="526456"/>
                </a:lnTo>
                <a:lnTo>
                  <a:pt x="667605" y="522373"/>
                </a:lnTo>
                <a:lnTo>
                  <a:pt x="665107" y="518062"/>
                </a:lnTo>
                <a:lnTo>
                  <a:pt x="662837" y="513979"/>
                </a:lnTo>
                <a:lnTo>
                  <a:pt x="661021" y="509214"/>
                </a:lnTo>
                <a:lnTo>
                  <a:pt x="659432" y="504450"/>
                </a:lnTo>
                <a:lnTo>
                  <a:pt x="658070" y="499913"/>
                </a:lnTo>
                <a:lnTo>
                  <a:pt x="657162" y="494922"/>
                </a:lnTo>
                <a:lnTo>
                  <a:pt x="656027" y="489931"/>
                </a:lnTo>
                <a:lnTo>
                  <a:pt x="655573" y="484940"/>
                </a:lnTo>
                <a:lnTo>
                  <a:pt x="655573" y="479722"/>
                </a:lnTo>
                <a:lnTo>
                  <a:pt x="655573" y="475411"/>
                </a:lnTo>
                <a:lnTo>
                  <a:pt x="655800" y="471327"/>
                </a:lnTo>
                <a:lnTo>
                  <a:pt x="656708" y="467017"/>
                </a:lnTo>
                <a:lnTo>
                  <a:pt x="657389" y="463160"/>
                </a:lnTo>
                <a:lnTo>
                  <a:pt x="658297" y="458850"/>
                </a:lnTo>
                <a:lnTo>
                  <a:pt x="659432" y="455220"/>
                </a:lnTo>
                <a:lnTo>
                  <a:pt x="660567" y="451136"/>
                </a:lnTo>
                <a:lnTo>
                  <a:pt x="661929" y="447506"/>
                </a:lnTo>
                <a:lnTo>
                  <a:pt x="663745" y="443649"/>
                </a:lnTo>
                <a:lnTo>
                  <a:pt x="665561" y="440246"/>
                </a:lnTo>
                <a:lnTo>
                  <a:pt x="667605" y="436617"/>
                </a:lnTo>
                <a:lnTo>
                  <a:pt x="669648" y="433440"/>
                </a:lnTo>
                <a:lnTo>
                  <a:pt x="672145" y="430037"/>
                </a:lnTo>
                <a:lnTo>
                  <a:pt x="674642" y="426861"/>
                </a:lnTo>
                <a:lnTo>
                  <a:pt x="677139" y="423912"/>
                </a:lnTo>
                <a:lnTo>
                  <a:pt x="679863" y="420963"/>
                </a:lnTo>
                <a:lnTo>
                  <a:pt x="682814" y="418240"/>
                </a:lnTo>
                <a:lnTo>
                  <a:pt x="685765" y="415518"/>
                </a:lnTo>
                <a:lnTo>
                  <a:pt x="688943" y="413249"/>
                </a:lnTo>
                <a:lnTo>
                  <a:pt x="692121" y="410980"/>
                </a:lnTo>
                <a:lnTo>
                  <a:pt x="695526" y="408712"/>
                </a:lnTo>
                <a:lnTo>
                  <a:pt x="698932" y="406670"/>
                </a:lnTo>
                <a:lnTo>
                  <a:pt x="702791" y="404855"/>
                </a:lnTo>
                <a:lnTo>
                  <a:pt x="706196" y="403267"/>
                </a:lnTo>
                <a:lnTo>
                  <a:pt x="710055" y="401679"/>
                </a:lnTo>
                <a:lnTo>
                  <a:pt x="713914" y="400318"/>
                </a:lnTo>
                <a:lnTo>
                  <a:pt x="718000" y="399410"/>
                </a:lnTo>
                <a:lnTo>
                  <a:pt x="721859" y="398503"/>
                </a:lnTo>
                <a:lnTo>
                  <a:pt x="725945" y="397595"/>
                </a:lnTo>
                <a:lnTo>
                  <a:pt x="730032" y="397141"/>
                </a:lnTo>
                <a:lnTo>
                  <a:pt x="734345" y="396915"/>
                </a:lnTo>
                <a:lnTo>
                  <a:pt x="738658" y="396688"/>
                </a:lnTo>
                <a:lnTo>
                  <a:pt x="744106" y="396915"/>
                </a:lnTo>
                <a:lnTo>
                  <a:pt x="749554" y="397595"/>
                </a:lnTo>
                <a:lnTo>
                  <a:pt x="754775" y="398276"/>
                </a:lnTo>
                <a:lnTo>
                  <a:pt x="759770" y="399637"/>
                </a:lnTo>
                <a:lnTo>
                  <a:pt x="764764" y="400998"/>
                </a:lnTo>
                <a:lnTo>
                  <a:pt x="769758" y="403040"/>
                </a:lnTo>
                <a:lnTo>
                  <a:pt x="774298" y="405082"/>
                </a:lnTo>
                <a:lnTo>
                  <a:pt x="778838" y="407577"/>
                </a:lnTo>
                <a:lnTo>
                  <a:pt x="916859" y="288925"/>
                </a:lnTo>
                <a:close/>
                <a:moveTo>
                  <a:pt x="607752" y="120128"/>
                </a:moveTo>
                <a:lnTo>
                  <a:pt x="595738" y="120581"/>
                </a:lnTo>
                <a:lnTo>
                  <a:pt x="583950" y="121488"/>
                </a:lnTo>
                <a:lnTo>
                  <a:pt x="571936" y="122621"/>
                </a:lnTo>
                <a:lnTo>
                  <a:pt x="559921" y="123755"/>
                </a:lnTo>
                <a:lnTo>
                  <a:pt x="548133" y="125341"/>
                </a:lnTo>
                <a:lnTo>
                  <a:pt x="536119" y="127154"/>
                </a:lnTo>
                <a:lnTo>
                  <a:pt x="524331" y="129421"/>
                </a:lnTo>
                <a:lnTo>
                  <a:pt x="512543" y="131688"/>
                </a:lnTo>
                <a:lnTo>
                  <a:pt x="500755" y="134407"/>
                </a:lnTo>
                <a:lnTo>
                  <a:pt x="489194" y="137581"/>
                </a:lnTo>
                <a:lnTo>
                  <a:pt x="477406" y="140754"/>
                </a:lnTo>
                <a:lnTo>
                  <a:pt x="466072" y="144380"/>
                </a:lnTo>
                <a:lnTo>
                  <a:pt x="454511" y="148234"/>
                </a:lnTo>
                <a:lnTo>
                  <a:pt x="443176" y="152313"/>
                </a:lnTo>
                <a:lnTo>
                  <a:pt x="431615" y="156620"/>
                </a:lnTo>
                <a:lnTo>
                  <a:pt x="420508" y="161380"/>
                </a:lnTo>
                <a:lnTo>
                  <a:pt x="409400" y="166593"/>
                </a:lnTo>
                <a:lnTo>
                  <a:pt x="398519" y="171579"/>
                </a:lnTo>
                <a:lnTo>
                  <a:pt x="387411" y="177246"/>
                </a:lnTo>
                <a:lnTo>
                  <a:pt x="376530" y="183139"/>
                </a:lnTo>
                <a:lnTo>
                  <a:pt x="365876" y="189485"/>
                </a:lnTo>
                <a:lnTo>
                  <a:pt x="355221" y="195831"/>
                </a:lnTo>
                <a:lnTo>
                  <a:pt x="344794" y="202631"/>
                </a:lnTo>
                <a:lnTo>
                  <a:pt x="334593" y="209431"/>
                </a:lnTo>
                <a:lnTo>
                  <a:pt x="324392" y="216684"/>
                </a:lnTo>
                <a:lnTo>
                  <a:pt x="314191" y="224163"/>
                </a:lnTo>
                <a:lnTo>
                  <a:pt x="304443" y="232323"/>
                </a:lnTo>
                <a:lnTo>
                  <a:pt x="294695" y="240483"/>
                </a:lnTo>
                <a:lnTo>
                  <a:pt x="284948" y="248869"/>
                </a:lnTo>
                <a:lnTo>
                  <a:pt x="275654" y="257482"/>
                </a:lnTo>
                <a:lnTo>
                  <a:pt x="266359" y="266548"/>
                </a:lnTo>
                <a:lnTo>
                  <a:pt x="257518" y="275614"/>
                </a:lnTo>
                <a:lnTo>
                  <a:pt x="248678" y="285134"/>
                </a:lnTo>
                <a:lnTo>
                  <a:pt x="240290" y="294654"/>
                </a:lnTo>
                <a:lnTo>
                  <a:pt x="232129" y="304400"/>
                </a:lnTo>
                <a:lnTo>
                  <a:pt x="224195" y="314373"/>
                </a:lnTo>
                <a:lnTo>
                  <a:pt x="216714" y="324346"/>
                </a:lnTo>
                <a:lnTo>
                  <a:pt x="209460" y="334545"/>
                </a:lnTo>
                <a:lnTo>
                  <a:pt x="202433" y="344971"/>
                </a:lnTo>
                <a:lnTo>
                  <a:pt x="195632" y="355397"/>
                </a:lnTo>
                <a:lnTo>
                  <a:pt x="189058" y="366050"/>
                </a:lnTo>
                <a:lnTo>
                  <a:pt x="183164" y="376703"/>
                </a:lnTo>
                <a:lnTo>
                  <a:pt x="177271" y="387583"/>
                </a:lnTo>
                <a:lnTo>
                  <a:pt x="171603" y="398462"/>
                </a:lnTo>
                <a:lnTo>
                  <a:pt x="166390" y="409342"/>
                </a:lnTo>
                <a:lnTo>
                  <a:pt x="161402" y="420448"/>
                </a:lnTo>
                <a:lnTo>
                  <a:pt x="156642" y="431554"/>
                </a:lnTo>
                <a:lnTo>
                  <a:pt x="152108" y="443114"/>
                </a:lnTo>
                <a:lnTo>
                  <a:pt x="148028" y="454673"/>
                </a:lnTo>
                <a:lnTo>
                  <a:pt x="144174" y="466006"/>
                </a:lnTo>
                <a:lnTo>
                  <a:pt x="140774" y="477565"/>
                </a:lnTo>
                <a:lnTo>
                  <a:pt x="137373" y="489125"/>
                </a:lnTo>
                <a:lnTo>
                  <a:pt x="134426" y="500911"/>
                </a:lnTo>
                <a:lnTo>
                  <a:pt x="131706" y="512470"/>
                </a:lnTo>
                <a:lnTo>
                  <a:pt x="129213" y="524256"/>
                </a:lnTo>
                <a:lnTo>
                  <a:pt x="127172" y="536269"/>
                </a:lnTo>
                <a:lnTo>
                  <a:pt x="125359" y="548055"/>
                </a:lnTo>
                <a:lnTo>
                  <a:pt x="123772" y="560068"/>
                </a:lnTo>
                <a:lnTo>
                  <a:pt x="122185" y="571854"/>
                </a:lnTo>
                <a:lnTo>
                  <a:pt x="121278" y="583867"/>
                </a:lnTo>
                <a:lnTo>
                  <a:pt x="120598" y="595880"/>
                </a:lnTo>
                <a:lnTo>
                  <a:pt x="120145" y="607666"/>
                </a:lnTo>
                <a:lnTo>
                  <a:pt x="120145" y="619905"/>
                </a:lnTo>
                <a:lnTo>
                  <a:pt x="120145" y="631918"/>
                </a:lnTo>
                <a:lnTo>
                  <a:pt x="120598" y="643704"/>
                </a:lnTo>
                <a:lnTo>
                  <a:pt x="121278" y="655717"/>
                </a:lnTo>
                <a:lnTo>
                  <a:pt x="122185" y="667503"/>
                </a:lnTo>
                <a:lnTo>
                  <a:pt x="123772" y="679516"/>
                </a:lnTo>
                <a:lnTo>
                  <a:pt x="125359" y="691529"/>
                </a:lnTo>
                <a:lnTo>
                  <a:pt x="127172" y="703315"/>
                </a:lnTo>
                <a:lnTo>
                  <a:pt x="129213" y="715328"/>
                </a:lnTo>
                <a:lnTo>
                  <a:pt x="131706" y="726887"/>
                </a:lnTo>
                <a:lnTo>
                  <a:pt x="134426" y="738673"/>
                </a:lnTo>
                <a:lnTo>
                  <a:pt x="137373" y="750460"/>
                </a:lnTo>
                <a:lnTo>
                  <a:pt x="140774" y="762019"/>
                </a:lnTo>
                <a:lnTo>
                  <a:pt x="144174" y="773579"/>
                </a:lnTo>
                <a:lnTo>
                  <a:pt x="148028" y="784911"/>
                </a:lnTo>
                <a:lnTo>
                  <a:pt x="152108" y="796471"/>
                </a:lnTo>
                <a:lnTo>
                  <a:pt x="156642" y="807804"/>
                </a:lnTo>
                <a:lnTo>
                  <a:pt x="161402" y="819136"/>
                </a:lnTo>
                <a:lnTo>
                  <a:pt x="166390" y="830016"/>
                </a:lnTo>
                <a:lnTo>
                  <a:pt x="171603" y="841122"/>
                </a:lnTo>
                <a:lnTo>
                  <a:pt x="177271" y="852002"/>
                </a:lnTo>
                <a:lnTo>
                  <a:pt x="183164" y="862881"/>
                </a:lnTo>
                <a:lnTo>
                  <a:pt x="189058" y="873534"/>
                </a:lnTo>
                <a:lnTo>
                  <a:pt x="195632" y="884187"/>
                </a:lnTo>
                <a:lnTo>
                  <a:pt x="202433" y="894613"/>
                </a:lnTo>
                <a:lnTo>
                  <a:pt x="209460" y="904813"/>
                </a:lnTo>
                <a:lnTo>
                  <a:pt x="216714" y="915239"/>
                </a:lnTo>
                <a:lnTo>
                  <a:pt x="224195" y="925212"/>
                </a:lnTo>
                <a:lnTo>
                  <a:pt x="232129" y="934958"/>
                </a:lnTo>
                <a:lnTo>
                  <a:pt x="240290" y="944931"/>
                </a:lnTo>
                <a:lnTo>
                  <a:pt x="248678" y="954450"/>
                </a:lnTo>
                <a:lnTo>
                  <a:pt x="257518" y="963743"/>
                </a:lnTo>
                <a:lnTo>
                  <a:pt x="266359" y="973036"/>
                </a:lnTo>
                <a:lnTo>
                  <a:pt x="275654" y="982102"/>
                </a:lnTo>
                <a:lnTo>
                  <a:pt x="284948" y="990715"/>
                </a:lnTo>
                <a:lnTo>
                  <a:pt x="294695" y="999102"/>
                </a:lnTo>
                <a:lnTo>
                  <a:pt x="304443" y="1007261"/>
                </a:lnTo>
                <a:lnTo>
                  <a:pt x="314191" y="1015194"/>
                </a:lnTo>
                <a:lnTo>
                  <a:pt x="324392" y="1022674"/>
                </a:lnTo>
                <a:lnTo>
                  <a:pt x="334593" y="1029927"/>
                </a:lnTo>
                <a:lnTo>
                  <a:pt x="344794" y="1036953"/>
                </a:lnTo>
                <a:lnTo>
                  <a:pt x="355221" y="1043753"/>
                </a:lnTo>
                <a:lnTo>
                  <a:pt x="365876" y="1050099"/>
                </a:lnTo>
                <a:lnTo>
                  <a:pt x="376530" y="1056446"/>
                </a:lnTo>
                <a:lnTo>
                  <a:pt x="387411" y="1062339"/>
                </a:lnTo>
                <a:lnTo>
                  <a:pt x="398292" y="1067779"/>
                </a:lnTo>
                <a:lnTo>
                  <a:pt x="409400" y="1072992"/>
                </a:lnTo>
                <a:lnTo>
                  <a:pt x="420508" y="1078205"/>
                </a:lnTo>
                <a:lnTo>
                  <a:pt x="431615" y="1082738"/>
                </a:lnTo>
                <a:lnTo>
                  <a:pt x="443176" y="1087271"/>
                </a:lnTo>
                <a:lnTo>
                  <a:pt x="454511" y="1091351"/>
                </a:lnTo>
                <a:lnTo>
                  <a:pt x="466072" y="1095204"/>
                </a:lnTo>
                <a:lnTo>
                  <a:pt x="477406" y="1098830"/>
                </a:lnTo>
                <a:lnTo>
                  <a:pt x="489194" y="1102004"/>
                </a:lnTo>
                <a:lnTo>
                  <a:pt x="500755" y="1104950"/>
                </a:lnTo>
                <a:lnTo>
                  <a:pt x="512543" y="1107897"/>
                </a:lnTo>
                <a:lnTo>
                  <a:pt x="524331" y="1110163"/>
                </a:lnTo>
                <a:lnTo>
                  <a:pt x="536119" y="1112203"/>
                </a:lnTo>
                <a:lnTo>
                  <a:pt x="548133" y="1114243"/>
                </a:lnTo>
                <a:lnTo>
                  <a:pt x="559921" y="1115830"/>
                </a:lnTo>
                <a:lnTo>
                  <a:pt x="571936" y="1116963"/>
                </a:lnTo>
                <a:lnTo>
                  <a:pt x="583950" y="1118096"/>
                </a:lnTo>
                <a:lnTo>
                  <a:pt x="595738" y="1118776"/>
                </a:lnTo>
                <a:lnTo>
                  <a:pt x="607752" y="1119230"/>
                </a:lnTo>
                <a:lnTo>
                  <a:pt x="619540" y="1119230"/>
                </a:lnTo>
                <a:lnTo>
                  <a:pt x="631782" y="1119230"/>
                </a:lnTo>
                <a:lnTo>
                  <a:pt x="643796" y="1118776"/>
                </a:lnTo>
                <a:lnTo>
                  <a:pt x="655584" y="1118096"/>
                </a:lnTo>
                <a:lnTo>
                  <a:pt x="667598" y="1116963"/>
                </a:lnTo>
                <a:lnTo>
                  <a:pt x="679613" y="1115830"/>
                </a:lnTo>
                <a:lnTo>
                  <a:pt x="691401" y="1114243"/>
                </a:lnTo>
                <a:lnTo>
                  <a:pt x="703415" y="1112203"/>
                </a:lnTo>
                <a:lnTo>
                  <a:pt x="715203" y="1110163"/>
                </a:lnTo>
                <a:lnTo>
                  <a:pt x="726991" y="1107897"/>
                </a:lnTo>
                <a:lnTo>
                  <a:pt x="738779" y="1104950"/>
                </a:lnTo>
                <a:lnTo>
                  <a:pt x="750340" y="1102004"/>
                </a:lnTo>
                <a:lnTo>
                  <a:pt x="762128" y="1098830"/>
                </a:lnTo>
                <a:lnTo>
                  <a:pt x="773462" y="1095204"/>
                </a:lnTo>
                <a:lnTo>
                  <a:pt x="785023" y="1091351"/>
                </a:lnTo>
                <a:lnTo>
                  <a:pt x="796358" y="1087271"/>
                </a:lnTo>
                <a:lnTo>
                  <a:pt x="807692" y="1082738"/>
                </a:lnTo>
                <a:lnTo>
                  <a:pt x="819026" y="1078205"/>
                </a:lnTo>
                <a:lnTo>
                  <a:pt x="830134" y="1072992"/>
                </a:lnTo>
                <a:lnTo>
                  <a:pt x="841015" y="1067779"/>
                </a:lnTo>
                <a:lnTo>
                  <a:pt x="852123" y="1062339"/>
                </a:lnTo>
                <a:lnTo>
                  <a:pt x="862777" y="1056446"/>
                </a:lnTo>
                <a:lnTo>
                  <a:pt x="873658" y="1050099"/>
                </a:lnTo>
                <a:lnTo>
                  <a:pt x="884086" y="1043753"/>
                </a:lnTo>
                <a:lnTo>
                  <a:pt x="894740" y="1036953"/>
                </a:lnTo>
                <a:lnTo>
                  <a:pt x="904941" y="1029927"/>
                </a:lnTo>
                <a:lnTo>
                  <a:pt x="915142" y="1022674"/>
                </a:lnTo>
                <a:lnTo>
                  <a:pt x="925343" y="1015194"/>
                </a:lnTo>
                <a:lnTo>
                  <a:pt x="935091" y="1007261"/>
                </a:lnTo>
                <a:lnTo>
                  <a:pt x="944839" y="999102"/>
                </a:lnTo>
                <a:lnTo>
                  <a:pt x="954586" y="990715"/>
                </a:lnTo>
                <a:lnTo>
                  <a:pt x="963880" y="982102"/>
                </a:lnTo>
                <a:lnTo>
                  <a:pt x="972948" y="973036"/>
                </a:lnTo>
                <a:lnTo>
                  <a:pt x="982016" y="963743"/>
                </a:lnTo>
                <a:lnTo>
                  <a:pt x="990856" y="954450"/>
                </a:lnTo>
                <a:lnTo>
                  <a:pt x="999244" y="944931"/>
                </a:lnTo>
                <a:lnTo>
                  <a:pt x="1007405" y="934958"/>
                </a:lnTo>
                <a:lnTo>
                  <a:pt x="1015339" y="925212"/>
                </a:lnTo>
                <a:lnTo>
                  <a:pt x="1022820" y="915239"/>
                </a:lnTo>
                <a:lnTo>
                  <a:pt x="1030074" y="904813"/>
                </a:lnTo>
                <a:lnTo>
                  <a:pt x="1037101" y="894613"/>
                </a:lnTo>
                <a:lnTo>
                  <a:pt x="1043902" y="884187"/>
                </a:lnTo>
                <a:lnTo>
                  <a:pt x="1050249" y="873534"/>
                </a:lnTo>
                <a:lnTo>
                  <a:pt x="1056370" y="862881"/>
                </a:lnTo>
                <a:lnTo>
                  <a:pt x="1062263" y="852002"/>
                </a:lnTo>
                <a:lnTo>
                  <a:pt x="1067931" y="841122"/>
                </a:lnTo>
                <a:lnTo>
                  <a:pt x="1073144" y="830016"/>
                </a:lnTo>
                <a:lnTo>
                  <a:pt x="1078132" y="819136"/>
                </a:lnTo>
                <a:lnTo>
                  <a:pt x="1082892" y="807804"/>
                </a:lnTo>
                <a:lnTo>
                  <a:pt x="1087426" y="796471"/>
                </a:lnTo>
                <a:lnTo>
                  <a:pt x="1091280" y="784911"/>
                </a:lnTo>
                <a:lnTo>
                  <a:pt x="1095360" y="773579"/>
                </a:lnTo>
                <a:lnTo>
                  <a:pt x="1098760" y="762019"/>
                </a:lnTo>
                <a:lnTo>
                  <a:pt x="1102161" y="750460"/>
                </a:lnTo>
                <a:lnTo>
                  <a:pt x="1105108" y="738673"/>
                </a:lnTo>
                <a:lnTo>
                  <a:pt x="1107828" y="726887"/>
                </a:lnTo>
                <a:lnTo>
                  <a:pt x="1110321" y="715328"/>
                </a:lnTo>
                <a:lnTo>
                  <a:pt x="1112362" y="703315"/>
                </a:lnTo>
                <a:lnTo>
                  <a:pt x="1114175" y="691529"/>
                </a:lnTo>
                <a:lnTo>
                  <a:pt x="1115762" y="679516"/>
                </a:lnTo>
                <a:lnTo>
                  <a:pt x="1117122" y="667503"/>
                </a:lnTo>
                <a:lnTo>
                  <a:pt x="1118256" y="655717"/>
                </a:lnTo>
                <a:lnTo>
                  <a:pt x="1118936" y="643704"/>
                </a:lnTo>
                <a:lnTo>
                  <a:pt x="1119389" y="631918"/>
                </a:lnTo>
                <a:lnTo>
                  <a:pt x="1119389" y="619905"/>
                </a:lnTo>
                <a:lnTo>
                  <a:pt x="1119389" y="607666"/>
                </a:lnTo>
                <a:lnTo>
                  <a:pt x="1118936" y="595880"/>
                </a:lnTo>
                <a:lnTo>
                  <a:pt x="1118256" y="583867"/>
                </a:lnTo>
                <a:lnTo>
                  <a:pt x="1117122" y="571854"/>
                </a:lnTo>
                <a:lnTo>
                  <a:pt x="1115762" y="560068"/>
                </a:lnTo>
                <a:lnTo>
                  <a:pt x="1114175" y="548055"/>
                </a:lnTo>
                <a:lnTo>
                  <a:pt x="1112362" y="536269"/>
                </a:lnTo>
                <a:lnTo>
                  <a:pt x="1110321" y="524256"/>
                </a:lnTo>
                <a:lnTo>
                  <a:pt x="1107828" y="512470"/>
                </a:lnTo>
                <a:lnTo>
                  <a:pt x="1105108" y="500911"/>
                </a:lnTo>
                <a:lnTo>
                  <a:pt x="1102161" y="489125"/>
                </a:lnTo>
                <a:lnTo>
                  <a:pt x="1098760" y="477565"/>
                </a:lnTo>
                <a:lnTo>
                  <a:pt x="1095360" y="466006"/>
                </a:lnTo>
                <a:lnTo>
                  <a:pt x="1091280" y="454673"/>
                </a:lnTo>
                <a:lnTo>
                  <a:pt x="1087426" y="443114"/>
                </a:lnTo>
                <a:lnTo>
                  <a:pt x="1082892" y="431554"/>
                </a:lnTo>
                <a:lnTo>
                  <a:pt x="1078132" y="420448"/>
                </a:lnTo>
                <a:lnTo>
                  <a:pt x="1073144" y="409342"/>
                </a:lnTo>
                <a:lnTo>
                  <a:pt x="1067931" y="398462"/>
                </a:lnTo>
                <a:lnTo>
                  <a:pt x="1062263" y="387583"/>
                </a:lnTo>
                <a:lnTo>
                  <a:pt x="1056370" y="376703"/>
                </a:lnTo>
                <a:lnTo>
                  <a:pt x="1050249" y="366050"/>
                </a:lnTo>
                <a:lnTo>
                  <a:pt x="1043902" y="355397"/>
                </a:lnTo>
                <a:lnTo>
                  <a:pt x="1037101" y="344971"/>
                </a:lnTo>
                <a:lnTo>
                  <a:pt x="1030074" y="334545"/>
                </a:lnTo>
                <a:lnTo>
                  <a:pt x="1022820" y="324346"/>
                </a:lnTo>
                <a:lnTo>
                  <a:pt x="1015339" y="314373"/>
                </a:lnTo>
                <a:lnTo>
                  <a:pt x="1007405" y="304400"/>
                </a:lnTo>
                <a:lnTo>
                  <a:pt x="999244" y="294654"/>
                </a:lnTo>
                <a:lnTo>
                  <a:pt x="990856" y="285134"/>
                </a:lnTo>
                <a:lnTo>
                  <a:pt x="982016" y="275614"/>
                </a:lnTo>
                <a:lnTo>
                  <a:pt x="972948" y="266548"/>
                </a:lnTo>
                <a:lnTo>
                  <a:pt x="963880" y="257482"/>
                </a:lnTo>
                <a:lnTo>
                  <a:pt x="954586" y="248869"/>
                </a:lnTo>
                <a:lnTo>
                  <a:pt x="944839" y="240483"/>
                </a:lnTo>
                <a:lnTo>
                  <a:pt x="935091" y="232323"/>
                </a:lnTo>
                <a:lnTo>
                  <a:pt x="925343" y="224163"/>
                </a:lnTo>
                <a:lnTo>
                  <a:pt x="915142" y="216684"/>
                </a:lnTo>
                <a:lnTo>
                  <a:pt x="904941" y="209431"/>
                </a:lnTo>
                <a:lnTo>
                  <a:pt x="894740" y="202631"/>
                </a:lnTo>
                <a:lnTo>
                  <a:pt x="884086" y="195831"/>
                </a:lnTo>
                <a:lnTo>
                  <a:pt x="873658" y="189485"/>
                </a:lnTo>
                <a:lnTo>
                  <a:pt x="862777" y="183139"/>
                </a:lnTo>
                <a:lnTo>
                  <a:pt x="852123" y="177246"/>
                </a:lnTo>
                <a:lnTo>
                  <a:pt x="841015" y="171579"/>
                </a:lnTo>
                <a:lnTo>
                  <a:pt x="830134" y="166593"/>
                </a:lnTo>
                <a:lnTo>
                  <a:pt x="819026" y="161380"/>
                </a:lnTo>
                <a:lnTo>
                  <a:pt x="807692" y="156620"/>
                </a:lnTo>
                <a:lnTo>
                  <a:pt x="796358" y="152313"/>
                </a:lnTo>
                <a:lnTo>
                  <a:pt x="785023" y="148234"/>
                </a:lnTo>
                <a:lnTo>
                  <a:pt x="773462" y="144380"/>
                </a:lnTo>
                <a:lnTo>
                  <a:pt x="762128" y="140754"/>
                </a:lnTo>
                <a:lnTo>
                  <a:pt x="750340" y="137581"/>
                </a:lnTo>
                <a:lnTo>
                  <a:pt x="738779" y="134407"/>
                </a:lnTo>
                <a:lnTo>
                  <a:pt x="726991" y="131688"/>
                </a:lnTo>
                <a:lnTo>
                  <a:pt x="715203" y="129421"/>
                </a:lnTo>
                <a:lnTo>
                  <a:pt x="703415" y="127154"/>
                </a:lnTo>
                <a:lnTo>
                  <a:pt x="691401" y="125341"/>
                </a:lnTo>
                <a:lnTo>
                  <a:pt x="679613" y="123755"/>
                </a:lnTo>
                <a:lnTo>
                  <a:pt x="667598" y="122621"/>
                </a:lnTo>
                <a:lnTo>
                  <a:pt x="655584" y="121488"/>
                </a:lnTo>
                <a:lnTo>
                  <a:pt x="643796" y="120581"/>
                </a:lnTo>
                <a:lnTo>
                  <a:pt x="631782" y="120128"/>
                </a:lnTo>
                <a:lnTo>
                  <a:pt x="619540" y="120128"/>
                </a:lnTo>
                <a:lnTo>
                  <a:pt x="607752" y="120128"/>
                </a:lnTo>
                <a:close/>
                <a:moveTo>
                  <a:pt x="619540" y="0"/>
                </a:moveTo>
                <a:lnTo>
                  <a:pt x="634502" y="227"/>
                </a:lnTo>
                <a:lnTo>
                  <a:pt x="649690" y="907"/>
                </a:lnTo>
                <a:lnTo>
                  <a:pt x="664198" y="1587"/>
                </a:lnTo>
                <a:lnTo>
                  <a:pt x="678933" y="3173"/>
                </a:lnTo>
                <a:lnTo>
                  <a:pt x="694121" y="4533"/>
                </a:lnTo>
                <a:lnTo>
                  <a:pt x="708629" y="6573"/>
                </a:lnTo>
                <a:lnTo>
                  <a:pt x="723364" y="8840"/>
                </a:lnTo>
                <a:lnTo>
                  <a:pt x="738098" y="11560"/>
                </a:lnTo>
                <a:lnTo>
                  <a:pt x="752607" y="14506"/>
                </a:lnTo>
                <a:lnTo>
                  <a:pt x="767115" y="17906"/>
                </a:lnTo>
                <a:lnTo>
                  <a:pt x="781623" y="21533"/>
                </a:lnTo>
                <a:lnTo>
                  <a:pt x="796131" y="25839"/>
                </a:lnTo>
                <a:lnTo>
                  <a:pt x="810412" y="30146"/>
                </a:lnTo>
                <a:lnTo>
                  <a:pt x="824694" y="34905"/>
                </a:lnTo>
                <a:lnTo>
                  <a:pt x="838975" y="40118"/>
                </a:lnTo>
                <a:lnTo>
                  <a:pt x="853030" y="45558"/>
                </a:lnTo>
                <a:lnTo>
                  <a:pt x="866858" y="51451"/>
                </a:lnTo>
                <a:lnTo>
                  <a:pt x="880686" y="57571"/>
                </a:lnTo>
                <a:lnTo>
                  <a:pt x="894514" y="64144"/>
                </a:lnTo>
                <a:lnTo>
                  <a:pt x="907888" y="71170"/>
                </a:lnTo>
                <a:lnTo>
                  <a:pt x="921263" y="78423"/>
                </a:lnTo>
                <a:lnTo>
                  <a:pt x="934638" y="85903"/>
                </a:lnTo>
                <a:lnTo>
                  <a:pt x="947786" y="93836"/>
                </a:lnTo>
                <a:lnTo>
                  <a:pt x="960934" y="102222"/>
                </a:lnTo>
                <a:lnTo>
                  <a:pt x="973401" y="110835"/>
                </a:lnTo>
                <a:lnTo>
                  <a:pt x="986096" y="119901"/>
                </a:lnTo>
                <a:lnTo>
                  <a:pt x="998791" y="129421"/>
                </a:lnTo>
                <a:lnTo>
                  <a:pt x="1010805" y="139167"/>
                </a:lnTo>
                <a:lnTo>
                  <a:pt x="1023046" y="149140"/>
                </a:lnTo>
                <a:lnTo>
                  <a:pt x="1034607" y="159793"/>
                </a:lnTo>
                <a:lnTo>
                  <a:pt x="1046395" y="170446"/>
                </a:lnTo>
                <a:lnTo>
                  <a:pt x="1057956" y="181779"/>
                </a:lnTo>
                <a:lnTo>
                  <a:pt x="1067251" y="191072"/>
                </a:lnTo>
                <a:lnTo>
                  <a:pt x="1076318" y="200591"/>
                </a:lnTo>
                <a:lnTo>
                  <a:pt x="1084932" y="210564"/>
                </a:lnTo>
                <a:lnTo>
                  <a:pt x="1093546" y="220310"/>
                </a:lnTo>
                <a:lnTo>
                  <a:pt x="1101934" y="230283"/>
                </a:lnTo>
                <a:lnTo>
                  <a:pt x="1110095" y="240709"/>
                </a:lnTo>
                <a:lnTo>
                  <a:pt x="1117802" y="250909"/>
                </a:lnTo>
                <a:lnTo>
                  <a:pt x="1125510" y="261108"/>
                </a:lnTo>
                <a:lnTo>
                  <a:pt x="1132764" y="271988"/>
                </a:lnTo>
                <a:lnTo>
                  <a:pt x="1139791" y="282414"/>
                </a:lnTo>
                <a:lnTo>
                  <a:pt x="1146592" y="293294"/>
                </a:lnTo>
                <a:lnTo>
                  <a:pt x="1153166" y="304173"/>
                </a:lnTo>
                <a:lnTo>
                  <a:pt x="1159513" y="315279"/>
                </a:lnTo>
                <a:lnTo>
                  <a:pt x="1165634" y="326159"/>
                </a:lnTo>
                <a:lnTo>
                  <a:pt x="1171527" y="337492"/>
                </a:lnTo>
                <a:lnTo>
                  <a:pt x="1177195" y="348598"/>
                </a:lnTo>
                <a:lnTo>
                  <a:pt x="1182408" y="360157"/>
                </a:lnTo>
                <a:lnTo>
                  <a:pt x="1187622" y="371490"/>
                </a:lnTo>
                <a:lnTo>
                  <a:pt x="1192610" y="383050"/>
                </a:lnTo>
                <a:lnTo>
                  <a:pt x="1197143" y="394609"/>
                </a:lnTo>
                <a:lnTo>
                  <a:pt x="1201677" y="406395"/>
                </a:lnTo>
                <a:lnTo>
                  <a:pt x="1205984" y="418181"/>
                </a:lnTo>
                <a:lnTo>
                  <a:pt x="1209611" y="429741"/>
                </a:lnTo>
                <a:lnTo>
                  <a:pt x="1213465" y="441754"/>
                </a:lnTo>
                <a:lnTo>
                  <a:pt x="1216865" y="453540"/>
                </a:lnTo>
                <a:lnTo>
                  <a:pt x="1219812" y="465552"/>
                </a:lnTo>
                <a:lnTo>
                  <a:pt x="1222986" y="477792"/>
                </a:lnTo>
                <a:lnTo>
                  <a:pt x="1225706" y="489578"/>
                </a:lnTo>
                <a:lnTo>
                  <a:pt x="1228200" y="501818"/>
                </a:lnTo>
                <a:lnTo>
                  <a:pt x="1230240" y="514057"/>
                </a:lnTo>
                <a:lnTo>
                  <a:pt x="1232280" y="526070"/>
                </a:lnTo>
                <a:lnTo>
                  <a:pt x="1233867" y="538536"/>
                </a:lnTo>
                <a:lnTo>
                  <a:pt x="1235680" y="550775"/>
                </a:lnTo>
                <a:lnTo>
                  <a:pt x="1236814" y="563015"/>
                </a:lnTo>
                <a:lnTo>
                  <a:pt x="1237720" y="575254"/>
                </a:lnTo>
                <a:lnTo>
                  <a:pt x="1238401" y="587720"/>
                </a:lnTo>
                <a:lnTo>
                  <a:pt x="1239081" y="599733"/>
                </a:lnTo>
                <a:lnTo>
                  <a:pt x="1239307" y="612199"/>
                </a:lnTo>
                <a:lnTo>
                  <a:pt x="1239307" y="624665"/>
                </a:lnTo>
                <a:lnTo>
                  <a:pt x="1239081" y="636678"/>
                </a:lnTo>
                <a:lnTo>
                  <a:pt x="1238627" y="649144"/>
                </a:lnTo>
                <a:lnTo>
                  <a:pt x="1237947" y="661610"/>
                </a:lnTo>
                <a:lnTo>
                  <a:pt x="1237040" y="673623"/>
                </a:lnTo>
                <a:lnTo>
                  <a:pt x="1235907" y="686089"/>
                </a:lnTo>
                <a:lnTo>
                  <a:pt x="1234320" y="698102"/>
                </a:lnTo>
                <a:lnTo>
                  <a:pt x="1232507" y="710341"/>
                </a:lnTo>
                <a:lnTo>
                  <a:pt x="1230693" y="722807"/>
                </a:lnTo>
                <a:lnTo>
                  <a:pt x="1228653" y="734820"/>
                </a:lnTo>
                <a:lnTo>
                  <a:pt x="1226159" y="746833"/>
                </a:lnTo>
                <a:lnTo>
                  <a:pt x="1223439" y="759073"/>
                </a:lnTo>
                <a:lnTo>
                  <a:pt x="1220719" y="771085"/>
                </a:lnTo>
                <a:lnTo>
                  <a:pt x="1217545" y="783098"/>
                </a:lnTo>
                <a:lnTo>
                  <a:pt x="1214145" y="795111"/>
                </a:lnTo>
                <a:lnTo>
                  <a:pt x="1210518" y="806897"/>
                </a:lnTo>
                <a:lnTo>
                  <a:pt x="1206664" y="818683"/>
                </a:lnTo>
                <a:lnTo>
                  <a:pt x="1202357" y="830469"/>
                </a:lnTo>
                <a:lnTo>
                  <a:pt x="1198277" y="842255"/>
                </a:lnTo>
                <a:lnTo>
                  <a:pt x="1193516" y="853588"/>
                </a:lnTo>
                <a:lnTo>
                  <a:pt x="1188529" y="865374"/>
                </a:lnTo>
                <a:lnTo>
                  <a:pt x="1183769" y="876934"/>
                </a:lnTo>
                <a:lnTo>
                  <a:pt x="1178328" y="888267"/>
                </a:lnTo>
                <a:lnTo>
                  <a:pt x="1172661" y="899599"/>
                </a:lnTo>
                <a:lnTo>
                  <a:pt x="1166767" y="910706"/>
                </a:lnTo>
                <a:lnTo>
                  <a:pt x="1160646" y="921812"/>
                </a:lnTo>
                <a:lnTo>
                  <a:pt x="1534229" y="1295115"/>
                </a:lnTo>
                <a:lnTo>
                  <a:pt x="1540350" y="1301461"/>
                </a:lnTo>
                <a:lnTo>
                  <a:pt x="1545790" y="1308034"/>
                </a:lnTo>
                <a:lnTo>
                  <a:pt x="1551231" y="1314607"/>
                </a:lnTo>
                <a:lnTo>
                  <a:pt x="1556445" y="1321407"/>
                </a:lnTo>
                <a:lnTo>
                  <a:pt x="1560752" y="1328433"/>
                </a:lnTo>
                <a:lnTo>
                  <a:pt x="1565286" y="1335460"/>
                </a:lnTo>
                <a:lnTo>
                  <a:pt x="1569366" y="1342713"/>
                </a:lnTo>
                <a:lnTo>
                  <a:pt x="1572766" y="1349966"/>
                </a:lnTo>
                <a:lnTo>
                  <a:pt x="1576167" y="1357219"/>
                </a:lnTo>
                <a:lnTo>
                  <a:pt x="1578887" y="1364698"/>
                </a:lnTo>
                <a:lnTo>
                  <a:pt x="1581381" y="1372178"/>
                </a:lnTo>
                <a:lnTo>
                  <a:pt x="1583648" y="1379658"/>
                </a:lnTo>
                <a:lnTo>
                  <a:pt x="1585461" y="1387137"/>
                </a:lnTo>
                <a:lnTo>
                  <a:pt x="1586821" y="1394617"/>
                </a:lnTo>
                <a:lnTo>
                  <a:pt x="1587955" y="1402323"/>
                </a:lnTo>
                <a:lnTo>
                  <a:pt x="1588635" y="1409803"/>
                </a:lnTo>
                <a:lnTo>
                  <a:pt x="1589088" y="1417283"/>
                </a:lnTo>
                <a:lnTo>
                  <a:pt x="1589088" y="1424762"/>
                </a:lnTo>
                <a:lnTo>
                  <a:pt x="1588861" y="1432242"/>
                </a:lnTo>
                <a:lnTo>
                  <a:pt x="1588181" y="1439495"/>
                </a:lnTo>
                <a:lnTo>
                  <a:pt x="1587274" y="1446748"/>
                </a:lnTo>
                <a:lnTo>
                  <a:pt x="1585914" y="1454001"/>
                </a:lnTo>
                <a:lnTo>
                  <a:pt x="1584101" y="1461027"/>
                </a:lnTo>
                <a:lnTo>
                  <a:pt x="1581834" y="1467827"/>
                </a:lnTo>
                <a:lnTo>
                  <a:pt x="1579340" y="1474627"/>
                </a:lnTo>
                <a:lnTo>
                  <a:pt x="1576620" y="1481200"/>
                </a:lnTo>
                <a:lnTo>
                  <a:pt x="1573220" y="1487773"/>
                </a:lnTo>
                <a:lnTo>
                  <a:pt x="1569593" y="1494119"/>
                </a:lnTo>
                <a:lnTo>
                  <a:pt x="1565512" y="1500239"/>
                </a:lnTo>
                <a:lnTo>
                  <a:pt x="1561432" y="1506132"/>
                </a:lnTo>
                <a:lnTo>
                  <a:pt x="1556445" y="1511572"/>
                </a:lnTo>
                <a:lnTo>
                  <a:pt x="1551231" y="1517011"/>
                </a:lnTo>
                <a:lnTo>
                  <a:pt x="1517228" y="1551237"/>
                </a:lnTo>
                <a:lnTo>
                  <a:pt x="1511787" y="1556223"/>
                </a:lnTo>
                <a:lnTo>
                  <a:pt x="1506120" y="1561209"/>
                </a:lnTo>
                <a:lnTo>
                  <a:pt x="1500226" y="1565516"/>
                </a:lnTo>
                <a:lnTo>
                  <a:pt x="1494106" y="1569369"/>
                </a:lnTo>
                <a:lnTo>
                  <a:pt x="1487985" y="1573222"/>
                </a:lnTo>
                <a:lnTo>
                  <a:pt x="1481411" y="1576395"/>
                </a:lnTo>
                <a:lnTo>
                  <a:pt x="1474837" y="1579342"/>
                </a:lnTo>
                <a:lnTo>
                  <a:pt x="1468036" y="1581835"/>
                </a:lnTo>
                <a:lnTo>
                  <a:pt x="1461009" y="1583875"/>
                </a:lnTo>
                <a:lnTo>
                  <a:pt x="1453982" y="1585688"/>
                </a:lnTo>
                <a:lnTo>
                  <a:pt x="1446728" y="1587275"/>
                </a:lnTo>
                <a:lnTo>
                  <a:pt x="1439474" y="1588182"/>
                </a:lnTo>
                <a:lnTo>
                  <a:pt x="1432219" y="1588862"/>
                </a:lnTo>
                <a:lnTo>
                  <a:pt x="1424739" y="1589088"/>
                </a:lnTo>
                <a:lnTo>
                  <a:pt x="1417258" y="1589088"/>
                </a:lnTo>
                <a:lnTo>
                  <a:pt x="1409777" y="1588862"/>
                </a:lnTo>
                <a:lnTo>
                  <a:pt x="1402296" y="1587955"/>
                </a:lnTo>
                <a:lnTo>
                  <a:pt x="1394589" y="1587048"/>
                </a:lnTo>
                <a:lnTo>
                  <a:pt x="1387108" y="1585235"/>
                </a:lnTo>
                <a:lnTo>
                  <a:pt x="1379628" y="1583422"/>
                </a:lnTo>
                <a:lnTo>
                  <a:pt x="1372147" y="1581382"/>
                </a:lnTo>
                <a:lnTo>
                  <a:pt x="1364666" y="1578662"/>
                </a:lnTo>
                <a:lnTo>
                  <a:pt x="1357186" y="1575942"/>
                </a:lnTo>
                <a:lnTo>
                  <a:pt x="1349931" y="1572769"/>
                </a:lnTo>
                <a:lnTo>
                  <a:pt x="1342677" y="1569142"/>
                </a:lnTo>
                <a:lnTo>
                  <a:pt x="1335423" y="1565289"/>
                </a:lnTo>
                <a:lnTo>
                  <a:pt x="1328396" y="1560756"/>
                </a:lnTo>
                <a:lnTo>
                  <a:pt x="1321369" y="1556223"/>
                </a:lnTo>
                <a:lnTo>
                  <a:pt x="1314568" y="1551237"/>
                </a:lnTo>
                <a:lnTo>
                  <a:pt x="1307994" y="1545797"/>
                </a:lnTo>
                <a:lnTo>
                  <a:pt x="1301420" y="1540130"/>
                </a:lnTo>
                <a:lnTo>
                  <a:pt x="1295299" y="1534011"/>
                </a:lnTo>
                <a:lnTo>
                  <a:pt x="921716" y="1160708"/>
                </a:lnTo>
                <a:lnTo>
                  <a:pt x="910835" y="1166827"/>
                </a:lnTo>
                <a:lnTo>
                  <a:pt x="899501" y="1172720"/>
                </a:lnTo>
                <a:lnTo>
                  <a:pt x="888166" y="1178160"/>
                </a:lnTo>
                <a:lnTo>
                  <a:pt x="876832" y="1183600"/>
                </a:lnTo>
                <a:lnTo>
                  <a:pt x="865498" y="1188586"/>
                </a:lnTo>
                <a:lnTo>
                  <a:pt x="853710" y="1193346"/>
                </a:lnTo>
                <a:lnTo>
                  <a:pt x="842375" y="1198106"/>
                </a:lnTo>
                <a:lnTo>
                  <a:pt x="830588" y="1202412"/>
                </a:lnTo>
                <a:lnTo>
                  <a:pt x="818573" y="1206492"/>
                </a:lnTo>
                <a:lnTo>
                  <a:pt x="807012" y="1210572"/>
                </a:lnTo>
                <a:lnTo>
                  <a:pt x="794997" y="1213972"/>
                </a:lnTo>
                <a:lnTo>
                  <a:pt x="783210" y="1217598"/>
                </a:lnTo>
                <a:lnTo>
                  <a:pt x="771195" y="1220545"/>
                </a:lnTo>
                <a:lnTo>
                  <a:pt x="758954" y="1223265"/>
                </a:lnTo>
                <a:lnTo>
                  <a:pt x="746939" y="1226211"/>
                </a:lnTo>
                <a:lnTo>
                  <a:pt x="734698" y="1228478"/>
                </a:lnTo>
                <a:lnTo>
                  <a:pt x="722457" y="1230518"/>
                </a:lnTo>
                <a:lnTo>
                  <a:pt x="710442" y="1232784"/>
                </a:lnTo>
                <a:lnTo>
                  <a:pt x="698201" y="1234371"/>
                </a:lnTo>
                <a:lnTo>
                  <a:pt x="685960" y="1235731"/>
                </a:lnTo>
                <a:lnTo>
                  <a:pt x="673719" y="1236864"/>
                </a:lnTo>
                <a:lnTo>
                  <a:pt x="661478" y="1237771"/>
                </a:lnTo>
                <a:lnTo>
                  <a:pt x="649010" y="1238451"/>
                </a:lnTo>
                <a:lnTo>
                  <a:pt x="636769" y="1239131"/>
                </a:lnTo>
                <a:lnTo>
                  <a:pt x="624527" y="1239357"/>
                </a:lnTo>
                <a:lnTo>
                  <a:pt x="612060" y="1239357"/>
                </a:lnTo>
                <a:lnTo>
                  <a:pt x="599818" y="1239131"/>
                </a:lnTo>
                <a:lnTo>
                  <a:pt x="587577" y="1238451"/>
                </a:lnTo>
                <a:lnTo>
                  <a:pt x="575109" y="1237544"/>
                </a:lnTo>
                <a:lnTo>
                  <a:pt x="562868" y="1236638"/>
                </a:lnTo>
                <a:lnTo>
                  <a:pt x="550627" y="1235504"/>
                </a:lnTo>
                <a:lnTo>
                  <a:pt x="538612" y="1233918"/>
                </a:lnTo>
                <a:lnTo>
                  <a:pt x="526145" y="1232331"/>
                </a:lnTo>
                <a:lnTo>
                  <a:pt x="513903" y="1230291"/>
                </a:lnTo>
                <a:lnTo>
                  <a:pt x="501889" y="1228025"/>
                </a:lnTo>
                <a:lnTo>
                  <a:pt x="489648" y="1225758"/>
                </a:lnTo>
                <a:lnTo>
                  <a:pt x="477633" y="1222811"/>
                </a:lnTo>
                <a:lnTo>
                  <a:pt x="465619" y="1219865"/>
                </a:lnTo>
                <a:lnTo>
                  <a:pt x="453604" y="1216918"/>
                </a:lnTo>
                <a:lnTo>
                  <a:pt x="441590" y="1213292"/>
                </a:lnTo>
                <a:lnTo>
                  <a:pt x="429802" y="1209665"/>
                </a:lnTo>
                <a:lnTo>
                  <a:pt x="418014" y="1205812"/>
                </a:lnTo>
                <a:lnTo>
                  <a:pt x="406453" y="1201506"/>
                </a:lnTo>
                <a:lnTo>
                  <a:pt x="394665" y="1197199"/>
                </a:lnTo>
                <a:lnTo>
                  <a:pt x="383104" y="1192440"/>
                </a:lnTo>
                <a:lnTo>
                  <a:pt x="371543" y="1187680"/>
                </a:lnTo>
                <a:lnTo>
                  <a:pt x="359982" y="1182467"/>
                </a:lnTo>
                <a:lnTo>
                  <a:pt x="348647" y="1177027"/>
                </a:lnTo>
                <a:lnTo>
                  <a:pt x="337313" y="1171360"/>
                </a:lnTo>
                <a:lnTo>
                  <a:pt x="326205" y="1165694"/>
                </a:lnTo>
                <a:lnTo>
                  <a:pt x="315097" y="1159574"/>
                </a:lnTo>
                <a:lnTo>
                  <a:pt x="304216" y="1153228"/>
                </a:lnTo>
                <a:lnTo>
                  <a:pt x="293109" y="1146655"/>
                </a:lnTo>
                <a:lnTo>
                  <a:pt x="282454" y="1139629"/>
                </a:lnTo>
                <a:lnTo>
                  <a:pt x="272026" y="1132602"/>
                </a:lnTo>
                <a:lnTo>
                  <a:pt x="261145" y="1125349"/>
                </a:lnTo>
                <a:lnTo>
                  <a:pt x="250944" y="1117643"/>
                </a:lnTo>
                <a:lnTo>
                  <a:pt x="240517" y="1109937"/>
                </a:lnTo>
                <a:lnTo>
                  <a:pt x="230316" y="1101777"/>
                </a:lnTo>
                <a:lnTo>
                  <a:pt x="220341" y="1093617"/>
                </a:lnTo>
                <a:lnTo>
                  <a:pt x="210367" y="1085004"/>
                </a:lnTo>
                <a:lnTo>
                  <a:pt x="200620" y="1076391"/>
                </a:lnTo>
                <a:lnTo>
                  <a:pt x="191099" y="1067099"/>
                </a:lnTo>
                <a:lnTo>
                  <a:pt x="181578" y="1057806"/>
                </a:lnTo>
                <a:lnTo>
                  <a:pt x="170470" y="1046473"/>
                </a:lnTo>
                <a:lnTo>
                  <a:pt x="159589" y="1034913"/>
                </a:lnTo>
                <a:lnTo>
                  <a:pt x="149161" y="1022901"/>
                </a:lnTo>
                <a:lnTo>
                  <a:pt x="139187" y="1010888"/>
                </a:lnTo>
                <a:lnTo>
                  <a:pt x="129213" y="998648"/>
                </a:lnTo>
                <a:lnTo>
                  <a:pt x="119918" y="985956"/>
                </a:lnTo>
                <a:lnTo>
                  <a:pt x="110851" y="973489"/>
                </a:lnTo>
                <a:lnTo>
                  <a:pt x="102237" y="960797"/>
                </a:lnTo>
                <a:lnTo>
                  <a:pt x="93849" y="947651"/>
                </a:lnTo>
                <a:lnTo>
                  <a:pt x="85688" y="934505"/>
                </a:lnTo>
                <a:lnTo>
                  <a:pt x="78208" y="921358"/>
                </a:lnTo>
                <a:lnTo>
                  <a:pt x="70954" y="907986"/>
                </a:lnTo>
                <a:lnTo>
                  <a:pt x="64153" y="894386"/>
                </a:lnTo>
                <a:lnTo>
                  <a:pt x="57579" y="880560"/>
                </a:lnTo>
                <a:lnTo>
                  <a:pt x="51232" y="866734"/>
                </a:lnTo>
                <a:lnTo>
                  <a:pt x="45338" y="852908"/>
                </a:lnTo>
                <a:lnTo>
                  <a:pt x="39897" y="838856"/>
                </a:lnTo>
                <a:lnTo>
                  <a:pt x="34910" y="824803"/>
                </a:lnTo>
                <a:lnTo>
                  <a:pt x="30150" y="810524"/>
                </a:lnTo>
                <a:lnTo>
                  <a:pt x="25616" y="796244"/>
                </a:lnTo>
                <a:lnTo>
                  <a:pt x="21535" y="781738"/>
                </a:lnTo>
                <a:lnTo>
                  <a:pt x="17682" y="767232"/>
                </a:lnTo>
                <a:lnTo>
                  <a:pt x="14508" y="752726"/>
                </a:lnTo>
                <a:lnTo>
                  <a:pt x="11334" y="738220"/>
                </a:lnTo>
                <a:lnTo>
                  <a:pt x="8841" y="723487"/>
                </a:lnTo>
                <a:lnTo>
                  <a:pt x="6574" y="708755"/>
                </a:lnTo>
                <a:lnTo>
                  <a:pt x="4307" y="694022"/>
                </a:lnTo>
                <a:lnTo>
                  <a:pt x="2947" y="679289"/>
                </a:lnTo>
                <a:lnTo>
                  <a:pt x="1587" y="664330"/>
                </a:lnTo>
                <a:lnTo>
                  <a:pt x="680" y="649597"/>
                </a:lnTo>
                <a:lnTo>
                  <a:pt x="227" y="634638"/>
                </a:lnTo>
                <a:lnTo>
                  <a:pt x="0" y="619905"/>
                </a:lnTo>
                <a:lnTo>
                  <a:pt x="227" y="604946"/>
                </a:lnTo>
                <a:lnTo>
                  <a:pt x="680" y="589987"/>
                </a:lnTo>
                <a:lnTo>
                  <a:pt x="1587" y="575254"/>
                </a:lnTo>
                <a:lnTo>
                  <a:pt x="2947" y="560295"/>
                </a:lnTo>
                <a:lnTo>
                  <a:pt x="4307" y="545562"/>
                </a:lnTo>
                <a:lnTo>
                  <a:pt x="6574" y="530830"/>
                </a:lnTo>
                <a:lnTo>
                  <a:pt x="8841" y="516097"/>
                </a:lnTo>
                <a:lnTo>
                  <a:pt x="11334" y="501364"/>
                </a:lnTo>
                <a:lnTo>
                  <a:pt x="14508" y="486858"/>
                </a:lnTo>
                <a:lnTo>
                  <a:pt x="17682" y="472352"/>
                </a:lnTo>
                <a:lnTo>
                  <a:pt x="21535" y="457846"/>
                </a:lnTo>
                <a:lnTo>
                  <a:pt x="25616" y="443340"/>
                </a:lnTo>
                <a:lnTo>
                  <a:pt x="30150" y="429061"/>
                </a:lnTo>
                <a:lnTo>
                  <a:pt x="34910" y="414781"/>
                </a:lnTo>
                <a:lnTo>
                  <a:pt x="39897" y="400502"/>
                </a:lnTo>
                <a:lnTo>
                  <a:pt x="45338" y="386449"/>
                </a:lnTo>
                <a:lnTo>
                  <a:pt x="51232" y="372850"/>
                </a:lnTo>
                <a:lnTo>
                  <a:pt x="57579" y="359024"/>
                </a:lnTo>
                <a:lnTo>
                  <a:pt x="64153" y="345198"/>
                </a:lnTo>
                <a:lnTo>
                  <a:pt x="70954" y="331599"/>
                </a:lnTo>
                <a:lnTo>
                  <a:pt x="78208" y="318226"/>
                </a:lnTo>
                <a:lnTo>
                  <a:pt x="85688" y="304853"/>
                </a:lnTo>
                <a:lnTo>
                  <a:pt x="93849" y="291934"/>
                </a:lnTo>
                <a:lnTo>
                  <a:pt x="102237" y="278788"/>
                </a:lnTo>
                <a:lnTo>
                  <a:pt x="110851" y="266095"/>
                </a:lnTo>
                <a:lnTo>
                  <a:pt x="119918" y="253402"/>
                </a:lnTo>
                <a:lnTo>
                  <a:pt x="129213" y="240936"/>
                </a:lnTo>
                <a:lnTo>
                  <a:pt x="139187" y="228697"/>
                </a:lnTo>
                <a:lnTo>
                  <a:pt x="149161" y="216457"/>
                </a:lnTo>
                <a:lnTo>
                  <a:pt x="159589" y="204671"/>
                </a:lnTo>
                <a:lnTo>
                  <a:pt x="170470" y="193111"/>
                </a:lnTo>
                <a:lnTo>
                  <a:pt x="181578" y="181779"/>
                </a:lnTo>
                <a:lnTo>
                  <a:pt x="193139" y="170446"/>
                </a:lnTo>
                <a:lnTo>
                  <a:pt x="204473" y="159793"/>
                </a:lnTo>
                <a:lnTo>
                  <a:pt x="216488" y="149140"/>
                </a:lnTo>
                <a:lnTo>
                  <a:pt x="228729" y="139167"/>
                </a:lnTo>
                <a:lnTo>
                  <a:pt x="240743" y="129421"/>
                </a:lnTo>
                <a:lnTo>
                  <a:pt x="253438" y="119901"/>
                </a:lnTo>
                <a:lnTo>
                  <a:pt x="266133" y="110835"/>
                </a:lnTo>
                <a:lnTo>
                  <a:pt x="278600" y="102222"/>
                </a:lnTo>
                <a:lnTo>
                  <a:pt x="291748" y="93836"/>
                </a:lnTo>
                <a:lnTo>
                  <a:pt x="304896" y="85903"/>
                </a:lnTo>
                <a:lnTo>
                  <a:pt x="318271" y="78423"/>
                </a:lnTo>
                <a:lnTo>
                  <a:pt x="331646" y="71170"/>
                </a:lnTo>
                <a:lnTo>
                  <a:pt x="345020" y="64144"/>
                </a:lnTo>
                <a:lnTo>
                  <a:pt x="358848" y="57571"/>
                </a:lnTo>
                <a:lnTo>
                  <a:pt x="372676" y="51451"/>
                </a:lnTo>
                <a:lnTo>
                  <a:pt x="386504" y="45558"/>
                </a:lnTo>
                <a:lnTo>
                  <a:pt x="400559" y="40118"/>
                </a:lnTo>
                <a:lnTo>
                  <a:pt x="414840" y="34905"/>
                </a:lnTo>
                <a:lnTo>
                  <a:pt x="429122" y="30146"/>
                </a:lnTo>
                <a:lnTo>
                  <a:pt x="443403" y="25839"/>
                </a:lnTo>
                <a:lnTo>
                  <a:pt x="457911" y="21533"/>
                </a:lnTo>
                <a:lnTo>
                  <a:pt x="472419" y="17906"/>
                </a:lnTo>
                <a:lnTo>
                  <a:pt x="486927" y="14506"/>
                </a:lnTo>
                <a:lnTo>
                  <a:pt x="501435" y="11560"/>
                </a:lnTo>
                <a:lnTo>
                  <a:pt x="515944" y="8840"/>
                </a:lnTo>
                <a:lnTo>
                  <a:pt x="530678" y="6573"/>
                </a:lnTo>
                <a:lnTo>
                  <a:pt x="545413" y="4533"/>
                </a:lnTo>
                <a:lnTo>
                  <a:pt x="560148" y="3173"/>
                </a:lnTo>
                <a:lnTo>
                  <a:pt x="575109" y="1587"/>
                </a:lnTo>
                <a:lnTo>
                  <a:pt x="589844" y="907"/>
                </a:lnTo>
                <a:lnTo>
                  <a:pt x="604806" y="227"/>
                </a:lnTo>
                <a:lnTo>
                  <a:pt x="619540" y="0"/>
                </a:lnTo>
                <a:close/>
              </a:path>
            </a:pathLst>
          </a:custGeom>
          <a:solidFill>
            <a:srgbClr val="01A991"/>
          </a:solidFill>
          <a:ln w="9525" cmpd="sng">
            <a:solidFill>
              <a:srgbClr val="01A991"/>
            </a:solidFill>
            <a:bevel/>
          </a:ln>
        </p:spPr>
        <p:txBody>
          <a:bodyPr anchor="ctr"/>
          <a:lstStyle/>
          <a:p>
            <a:endParaRPr lang="zh-CN" altLang="en-US"/>
          </a:p>
        </p:txBody>
      </p:sp>
      <p:sp>
        <p:nvSpPr>
          <p:cNvPr id="45" name="矩形 44"/>
          <p:cNvSpPr>
            <a:spLocks noChangeArrowheads="1"/>
          </p:cNvSpPr>
          <p:nvPr/>
        </p:nvSpPr>
        <p:spPr bwMode="auto">
          <a:xfrm>
            <a:off x="5988600" y="2953753"/>
            <a:ext cx="461665" cy="355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dirty="0">
                <a:solidFill>
                  <a:srgbClr val="28A9D6"/>
                </a:solidFill>
                <a:latin typeface="微软雅黑" panose="020B0503020204020204" pitchFamily="34" charset="-122"/>
                <a:ea typeface="微软雅黑" panose="020B0503020204020204" pitchFamily="34" charset="-122"/>
                <a:sym typeface="Calibri" panose="020F0502020204030204" charset="0"/>
              </a:rPr>
              <a:t>规范管理绩效评价后补助项目资金</a:t>
            </a:r>
            <a:endParaRPr lang="en-US" altLang="zh-CN" dirty="0">
              <a:solidFill>
                <a:srgbClr val="28A9D6"/>
              </a:solidFill>
              <a:latin typeface="微软雅黑" panose="020B0503020204020204" pitchFamily="34" charset="-122"/>
              <a:ea typeface="微软雅黑" panose="020B0503020204020204" pitchFamily="34" charset="-122"/>
              <a:sym typeface="Calibri" panose="020F0502020204030204" charset="0"/>
            </a:endParaRPr>
          </a:p>
        </p:txBody>
      </p:sp>
      <p:sp>
        <p:nvSpPr>
          <p:cNvPr id="46" name="直接连接符 28"/>
          <p:cNvSpPr>
            <a:spLocks noChangeShapeType="1"/>
          </p:cNvSpPr>
          <p:nvPr/>
        </p:nvSpPr>
        <p:spPr bwMode="auto">
          <a:xfrm rot="5400000">
            <a:off x="6645299" y="2448046"/>
            <a:ext cx="1587" cy="168926"/>
          </a:xfrm>
          <a:prstGeom prst="line">
            <a:avLst/>
          </a:prstGeom>
          <a:noFill/>
          <a:ln w="6350">
            <a:solidFill>
              <a:srgbClr val="01A991"/>
            </a:solidFill>
            <a:bevel/>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49" name="椭圆 12"/>
          <p:cNvSpPr>
            <a:spLocks noChangeArrowheads="1"/>
          </p:cNvSpPr>
          <p:nvPr/>
        </p:nvSpPr>
        <p:spPr bwMode="auto">
          <a:xfrm rot="5400000">
            <a:off x="1108562" y="2164054"/>
            <a:ext cx="740014" cy="703687"/>
          </a:xfrm>
          <a:prstGeom prst="ellipse">
            <a:avLst/>
          </a:prstGeom>
          <a:noFill/>
          <a:ln w="12700">
            <a:solidFill>
              <a:srgbClr val="01A991"/>
            </a:solidFill>
            <a:bevel/>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50" name="椭圆 12"/>
          <p:cNvSpPr>
            <a:spLocks noChangeArrowheads="1"/>
          </p:cNvSpPr>
          <p:nvPr/>
        </p:nvSpPr>
        <p:spPr bwMode="auto">
          <a:xfrm rot="5400000">
            <a:off x="2038893" y="2170723"/>
            <a:ext cx="740014" cy="703687"/>
          </a:xfrm>
          <a:prstGeom prst="ellipse">
            <a:avLst/>
          </a:prstGeom>
          <a:noFill/>
          <a:ln w="12700">
            <a:solidFill>
              <a:srgbClr val="01A991"/>
            </a:solidFill>
            <a:bevel/>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51" name="直接连接符 28"/>
          <p:cNvSpPr>
            <a:spLocks noChangeShapeType="1"/>
          </p:cNvSpPr>
          <p:nvPr/>
        </p:nvSpPr>
        <p:spPr bwMode="auto">
          <a:xfrm rot="5400000">
            <a:off x="2867556" y="2439151"/>
            <a:ext cx="1587" cy="168926"/>
          </a:xfrm>
          <a:prstGeom prst="line">
            <a:avLst/>
          </a:prstGeom>
          <a:noFill/>
          <a:ln w="6350">
            <a:solidFill>
              <a:srgbClr val="01A991"/>
            </a:solidFill>
            <a:bevel/>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52" name="椭圆 12"/>
          <p:cNvSpPr>
            <a:spLocks noChangeArrowheads="1"/>
          </p:cNvSpPr>
          <p:nvPr/>
        </p:nvSpPr>
        <p:spPr bwMode="auto">
          <a:xfrm rot="5400000">
            <a:off x="2969737" y="2183397"/>
            <a:ext cx="740014" cy="703687"/>
          </a:xfrm>
          <a:prstGeom prst="ellipse">
            <a:avLst/>
          </a:prstGeom>
          <a:noFill/>
          <a:ln w="12700">
            <a:solidFill>
              <a:srgbClr val="01A991"/>
            </a:solidFill>
            <a:bevel/>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53" name="椭圆 12"/>
          <p:cNvSpPr>
            <a:spLocks noChangeArrowheads="1"/>
          </p:cNvSpPr>
          <p:nvPr/>
        </p:nvSpPr>
        <p:spPr bwMode="auto">
          <a:xfrm rot="5400000">
            <a:off x="3923702" y="2179872"/>
            <a:ext cx="740014" cy="703687"/>
          </a:xfrm>
          <a:prstGeom prst="ellipse">
            <a:avLst/>
          </a:prstGeom>
          <a:noFill/>
          <a:ln w="12700">
            <a:solidFill>
              <a:srgbClr val="01A991"/>
            </a:solidFill>
            <a:bevel/>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54" name="椭圆 12"/>
          <p:cNvSpPr>
            <a:spLocks noChangeArrowheads="1"/>
          </p:cNvSpPr>
          <p:nvPr/>
        </p:nvSpPr>
        <p:spPr bwMode="auto">
          <a:xfrm rot="5400000">
            <a:off x="4863478" y="2179872"/>
            <a:ext cx="740014" cy="703687"/>
          </a:xfrm>
          <a:prstGeom prst="ellipse">
            <a:avLst/>
          </a:prstGeom>
          <a:noFill/>
          <a:ln w="12700">
            <a:solidFill>
              <a:srgbClr val="01A991"/>
            </a:solidFill>
            <a:bevel/>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55" name="椭圆 12"/>
          <p:cNvSpPr>
            <a:spLocks noChangeArrowheads="1"/>
          </p:cNvSpPr>
          <p:nvPr/>
        </p:nvSpPr>
        <p:spPr bwMode="auto">
          <a:xfrm rot="5400000">
            <a:off x="5808511" y="2174997"/>
            <a:ext cx="740014" cy="703687"/>
          </a:xfrm>
          <a:prstGeom prst="ellipse">
            <a:avLst/>
          </a:prstGeom>
          <a:noFill/>
          <a:ln w="12700">
            <a:solidFill>
              <a:srgbClr val="01A991"/>
            </a:solidFill>
            <a:bevel/>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56" name="椭圆 12"/>
          <p:cNvSpPr>
            <a:spLocks noChangeArrowheads="1"/>
          </p:cNvSpPr>
          <p:nvPr/>
        </p:nvSpPr>
        <p:spPr bwMode="auto">
          <a:xfrm rot="5400000">
            <a:off x="6739354" y="2164054"/>
            <a:ext cx="740014" cy="703687"/>
          </a:xfrm>
          <a:prstGeom prst="ellipse">
            <a:avLst/>
          </a:prstGeom>
          <a:noFill/>
          <a:ln w="12700">
            <a:solidFill>
              <a:srgbClr val="01A991"/>
            </a:solidFill>
            <a:bevel/>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57" name="矩形 56"/>
          <p:cNvSpPr>
            <a:spLocks noChangeArrowheads="1"/>
          </p:cNvSpPr>
          <p:nvPr/>
        </p:nvSpPr>
        <p:spPr bwMode="auto">
          <a:xfrm>
            <a:off x="6922319" y="2953752"/>
            <a:ext cx="461665"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dirty="0">
                <a:solidFill>
                  <a:srgbClr val="28A9D6"/>
                </a:solidFill>
                <a:latin typeface="微软雅黑" panose="020B0503020204020204" pitchFamily="34" charset="-122"/>
                <a:ea typeface="微软雅黑" panose="020B0503020204020204" pitchFamily="34" charset="-122"/>
                <a:sym typeface="Calibri" panose="020F0502020204030204" charset="0"/>
              </a:rPr>
              <a:t>自主规范管理横向经费</a:t>
            </a:r>
            <a:endParaRPr lang="en-US" altLang="zh-CN" dirty="0">
              <a:solidFill>
                <a:srgbClr val="28A9D6"/>
              </a:solidFill>
              <a:latin typeface="微软雅黑" panose="020B0503020204020204" pitchFamily="34" charset="-122"/>
              <a:ea typeface="微软雅黑" panose="020B0503020204020204" pitchFamily="34" charset="-122"/>
              <a:sym typeface="Calibri" panose="020F0502020204030204" charset="0"/>
            </a:endParaRPr>
          </a:p>
        </p:txBody>
      </p:sp>
      <p:sp>
        <p:nvSpPr>
          <p:cNvPr id="58" name="直接连接符 28"/>
          <p:cNvSpPr>
            <a:spLocks noChangeShapeType="1"/>
          </p:cNvSpPr>
          <p:nvPr/>
        </p:nvSpPr>
        <p:spPr bwMode="auto">
          <a:xfrm rot="5400000">
            <a:off x="7570468" y="2462447"/>
            <a:ext cx="1587" cy="168926"/>
          </a:xfrm>
          <a:prstGeom prst="line">
            <a:avLst/>
          </a:prstGeom>
          <a:noFill/>
          <a:ln w="6350">
            <a:solidFill>
              <a:srgbClr val="01A991"/>
            </a:solidFill>
            <a:bevel/>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59" name="椭圆 12"/>
          <p:cNvSpPr>
            <a:spLocks noChangeArrowheads="1"/>
          </p:cNvSpPr>
          <p:nvPr/>
        </p:nvSpPr>
        <p:spPr bwMode="auto">
          <a:xfrm rot="5400000">
            <a:off x="7663152" y="2170724"/>
            <a:ext cx="740014" cy="703687"/>
          </a:xfrm>
          <a:prstGeom prst="ellipse">
            <a:avLst/>
          </a:prstGeom>
          <a:noFill/>
          <a:ln w="12700">
            <a:solidFill>
              <a:srgbClr val="01A991"/>
            </a:solidFill>
            <a:bevel/>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pPr>
            <a:endParaRPr lang="zh-CN" altLang="zh-CN">
              <a:solidFill>
                <a:srgbClr val="FFFFFF"/>
              </a:solidFill>
              <a:latin typeface="宋体" panose="02010600030101010101" pitchFamily="2" charset="-122"/>
              <a:sym typeface="宋体" panose="02010600030101010101" pitchFamily="2" charset="-122"/>
            </a:endParaRPr>
          </a:p>
        </p:txBody>
      </p:sp>
      <p:sp>
        <p:nvSpPr>
          <p:cNvPr id="60" name="KSO_Shape"/>
          <p:cNvSpPr>
            <a:spLocks noChangeArrowheads="1"/>
          </p:cNvSpPr>
          <p:nvPr/>
        </p:nvSpPr>
        <p:spPr bwMode="auto">
          <a:xfrm>
            <a:off x="7823647" y="2314099"/>
            <a:ext cx="419024" cy="416734"/>
          </a:xfrm>
          <a:custGeom>
            <a:avLst/>
            <a:gdLst>
              <a:gd name="T0" fmla="*/ 12 w 2033587"/>
              <a:gd name="T1" fmla="*/ 45 h 2276475"/>
              <a:gd name="T2" fmla="*/ 57 w 2033587"/>
              <a:gd name="T3" fmla="*/ 34 h 2276475"/>
              <a:gd name="T4" fmla="*/ 57 w 2033587"/>
              <a:gd name="T5" fmla="*/ 28 h 2276475"/>
              <a:gd name="T6" fmla="*/ 77 w 2033587"/>
              <a:gd name="T7" fmla="*/ 11 h 2276475"/>
              <a:gd name="T8" fmla="*/ 79 w 2033587"/>
              <a:gd name="T9" fmla="*/ 12 h 2276475"/>
              <a:gd name="T10" fmla="*/ 81 w 2033587"/>
              <a:gd name="T11" fmla="*/ 13 h 2276475"/>
              <a:gd name="T12" fmla="*/ 82 w 2033587"/>
              <a:gd name="T13" fmla="*/ 14 h 2276475"/>
              <a:gd name="T14" fmla="*/ 83 w 2033587"/>
              <a:gd name="T15" fmla="*/ 16 h 2276475"/>
              <a:gd name="T16" fmla="*/ 83 w 2033587"/>
              <a:gd name="T17" fmla="*/ 84 h 2276475"/>
              <a:gd name="T18" fmla="*/ 82 w 2033587"/>
              <a:gd name="T19" fmla="*/ 86 h 2276475"/>
              <a:gd name="T20" fmla="*/ 82 w 2033587"/>
              <a:gd name="T21" fmla="*/ 88 h 2276475"/>
              <a:gd name="T22" fmla="*/ 80 w 2033587"/>
              <a:gd name="T23" fmla="*/ 89 h 2276475"/>
              <a:gd name="T24" fmla="*/ 79 w 2033587"/>
              <a:gd name="T25" fmla="*/ 90 h 2276475"/>
              <a:gd name="T26" fmla="*/ 77 w 2033587"/>
              <a:gd name="T27" fmla="*/ 91 h 2276475"/>
              <a:gd name="T28" fmla="*/ 18 w 2033587"/>
              <a:gd name="T29" fmla="*/ 91 h 2276475"/>
              <a:gd name="T30" fmla="*/ 17 w 2033587"/>
              <a:gd name="T31" fmla="*/ 90 h 2276475"/>
              <a:gd name="T32" fmla="*/ 15 w 2033587"/>
              <a:gd name="T33" fmla="*/ 89 h 2276475"/>
              <a:gd name="T34" fmla="*/ 14 w 2033587"/>
              <a:gd name="T35" fmla="*/ 88 h 2276475"/>
              <a:gd name="T36" fmla="*/ 13 w 2033587"/>
              <a:gd name="T37" fmla="*/ 86 h 2276475"/>
              <a:gd name="T38" fmla="*/ 19 w 2033587"/>
              <a:gd name="T39" fmla="*/ 84 h 2276475"/>
              <a:gd name="T40" fmla="*/ 19 w 2033587"/>
              <a:gd name="T41" fmla="*/ 85 h 2276475"/>
              <a:gd name="T42" fmla="*/ 19 w 2033587"/>
              <a:gd name="T43" fmla="*/ 85 h 2276475"/>
              <a:gd name="T44" fmla="*/ 76 w 2033587"/>
              <a:gd name="T45" fmla="*/ 85 h 2276475"/>
              <a:gd name="T46" fmla="*/ 77 w 2033587"/>
              <a:gd name="T47" fmla="*/ 85 h 2276475"/>
              <a:gd name="T48" fmla="*/ 77 w 2033587"/>
              <a:gd name="T49" fmla="*/ 18 h 2276475"/>
              <a:gd name="T50" fmla="*/ 77 w 2033587"/>
              <a:gd name="T51" fmla="*/ 17 h 2276475"/>
              <a:gd name="T52" fmla="*/ 76 w 2033587"/>
              <a:gd name="T53" fmla="*/ 17 h 2276475"/>
              <a:gd name="T54" fmla="*/ 24 w 2033587"/>
              <a:gd name="T55" fmla="*/ 17 h 2276475"/>
              <a:gd name="T56" fmla="*/ 23 w 2033587"/>
              <a:gd name="T57" fmla="*/ 19 h 2276475"/>
              <a:gd name="T58" fmla="*/ 23 w 2033587"/>
              <a:gd name="T59" fmla="*/ 21 h 2276475"/>
              <a:gd name="T60" fmla="*/ 21 w 2033587"/>
              <a:gd name="T61" fmla="*/ 22 h 2276475"/>
              <a:gd name="T62" fmla="*/ 20 w 2033587"/>
              <a:gd name="T63" fmla="*/ 23 h 2276475"/>
              <a:gd name="T64" fmla="*/ 18 w 2033587"/>
              <a:gd name="T65" fmla="*/ 23 h 2276475"/>
              <a:gd name="T66" fmla="*/ 6 w 2033587"/>
              <a:gd name="T67" fmla="*/ 73 h 2276475"/>
              <a:gd name="T68" fmla="*/ 6 w 2033587"/>
              <a:gd name="T69" fmla="*/ 74 h 2276475"/>
              <a:gd name="T70" fmla="*/ 63 w 2033587"/>
              <a:gd name="T71" fmla="*/ 74 h 2276475"/>
              <a:gd name="T72" fmla="*/ 64 w 2033587"/>
              <a:gd name="T73" fmla="*/ 74 h 2276475"/>
              <a:gd name="T74" fmla="*/ 64 w 2033587"/>
              <a:gd name="T75" fmla="*/ 73 h 2276475"/>
              <a:gd name="T76" fmla="*/ 64 w 2033587"/>
              <a:gd name="T77" fmla="*/ 6 h 2276475"/>
              <a:gd name="T78" fmla="*/ 64 w 2033587"/>
              <a:gd name="T79" fmla="*/ 6 h 2276475"/>
              <a:gd name="T80" fmla="*/ 24 w 2033587"/>
              <a:gd name="T81" fmla="*/ 6 h 2276475"/>
              <a:gd name="T82" fmla="*/ 65 w 2033587"/>
              <a:gd name="T83" fmla="*/ 0 h 2276475"/>
              <a:gd name="T84" fmla="*/ 66 w 2033587"/>
              <a:gd name="T85" fmla="*/ 1 h 2276475"/>
              <a:gd name="T86" fmla="*/ 68 w 2033587"/>
              <a:gd name="T87" fmla="*/ 2 h 2276475"/>
              <a:gd name="T88" fmla="*/ 69 w 2033587"/>
              <a:gd name="T89" fmla="*/ 3 h 2276475"/>
              <a:gd name="T90" fmla="*/ 70 w 2033587"/>
              <a:gd name="T91" fmla="*/ 5 h 2276475"/>
              <a:gd name="T92" fmla="*/ 70 w 2033587"/>
              <a:gd name="T93" fmla="*/ 73 h 2276475"/>
              <a:gd name="T94" fmla="*/ 69 w 2033587"/>
              <a:gd name="T95" fmla="*/ 75 h 2276475"/>
              <a:gd name="T96" fmla="*/ 68 w 2033587"/>
              <a:gd name="T97" fmla="*/ 77 h 2276475"/>
              <a:gd name="T98" fmla="*/ 67 w 2033587"/>
              <a:gd name="T99" fmla="*/ 78 h 2276475"/>
              <a:gd name="T100" fmla="*/ 66 w 2033587"/>
              <a:gd name="T101" fmla="*/ 79 h 2276475"/>
              <a:gd name="T102" fmla="*/ 64 w 2033587"/>
              <a:gd name="T103" fmla="*/ 80 h 2276475"/>
              <a:gd name="T104" fmla="*/ 5 w 2033587"/>
              <a:gd name="T105" fmla="*/ 80 h 2276475"/>
              <a:gd name="T106" fmla="*/ 4 w 2033587"/>
              <a:gd name="T107" fmla="*/ 79 h 2276475"/>
              <a:gd name="T108" fmla="*/ 2 w 2033587"/>
              <a:gd name="T109" fmla="*/ 78 h 2276475"/>
              <a:gd name="T110" fmla="*/ 1 w 2033587"/>
              <a:gd name="T111" fmla="*/ 76 h 2276475"/>
              <a:gd name="T112" fmla="*/ 0 w 2033587"/>
              <a:gd name="T113" fmla="*/ 75 h 2276475"/>
              <a:gd name="T114" fmla="*/ 20 w 2033587"/>
              <a:gd name="T115" fmla="*/ 0 h 227647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033587"/>
              <a:gd name="T175" fmla="*/ 0 h 2276475"/>
              <a:gd name="T176" fmla="*/ 2033587 w 2033587"/>
              <a:gd name="T177" fmla="*/ 2276475 h 227647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033587" h="2276475">
                <a:moveTo>
                  <a:pt x="312737" y="1411287"/>
                </a:moveTo>
                <a:lnTo>
                  <a:pt x="1422400" y="1411287"/>
                </a:lnTo>
                <a:lnTo>
                  <a:pt x="1422400" y="1552575"/>
                </a:lnTo>
                <a:lnTo>
                  <a:pt x="312737" y="1552575"/>
                </a:lnTo>
                <a:lnTo>
                  <a:pt x="312737" y="1411287"/>
                </a:lnTo>
                <a:close/>
                <a:moveTo>
                  <a:pt x="296862" y="1128712"/>
                </a:moveTo>
                <a:lnTo>
                  <a:pt x="1404937" y="1128712"/>
                </a:lnTo>
                <a:lnTo>
                  <a:pt x="1404937" y="1270000"/>
                </a:lnTo>
                <a:lnTo>
                  <a:pt x="296862" y="1270000"/>
                </a:lnTo>
                <a:lnTo>
                  <a:pt x="296862" y="1128712"/>
                </a:lnTo>
                <a:close/>
                <a:moveTo>
                  <a:pt x="296862" y="847725"/>
                </a:moveTo>
                <a:lnTo>
                  <a:pt x="1404937" y="847725"/>
                </a:lnTo>
                <a:lnTo>
                  <a:pt x="1404937" y="987425"/>
                </a:lnTo>
                <a:lnTo>
                  <a:pt x="296862" y="987425"/>
                </a:lnTo>
                <a:lnTo>
                  <a:pt x="296862" y="847725"/>
                </a:lnTo>
                <a:close/>
                <a:moveTo>
                  <a:pt x="869950" y="565150"/>
                </a:moveTo>
                <a:lnTo>
                  <a:pt x="1408113" y="565150"/>
                </a:lnTo>
                <a:lnTo>
                  <a:pt x="1408113" y="706438"/>
                </a:lnTo>
                <a:lnTo>
                  <a:pt x="869950" y="706438"/>
                </a:lnTo>
                <a:lnTo>
                  <a:pt x="869950" y="565150"/>
                </a:lnTo>
                <a:close/>
                <a:moveTo>
                  <a:pt x="1869440" y="276225"/>
                </a:moveTo>
                <a:lnTo>
                  <a:pt x="1877695" y="276543"/>
                </a:lnTo>
                <a:lnTo>
                  <a:pt x="1885950" y="276860"/>
                </a:lnTo>
                <a:lnTo>
                  <a:pt x="1894522" y="278130"/>
                </a:lnTo>
                <a:lnTo>
                  <a:pt x="1902460" y="279400"/>
                </a:lnTo>
                <a:lnTo>
                  <a:pt x="1910080" y="281305"/>
                </a:lnTo>
                <a:lnTo>
                  <a:pt x="1918017" y="283528"/>
                </a:lnTo>
                <a:lnTo>
                  <a:pt x="1925955" y="286068"/>
                </a:lnTo>
                <a:lnTo>
                  <a:pt x="1933257" y="288925"/>
                </a:lnTo>
                <a:lnTo>
                  <a:pt x="1940242" y="292418"/>
                </a:lnTo>
                <a:lnTo>
                  <a:pt x="1947545" y="296228"/>
                </a:lnTo>
                <a:lnTo>
                  <a:pt x="1954530" y="299720"/>
                </a:lnTo>
                <a:lnTo>
                  <a:pt x="1961197" y="304165"/>
                </a:lnTo>
                <a:lnTo>
                  <a:pt x="1967865" y="308928"/>
                </a:lnTo>
                <a:lnTo>
                  <a:pt x="1973897" y="313690"/>
                </a:lnTo>
                <a:lnTo>
                  <a:pt x="1979612" y="318770"/>
                </a:lnTo>
                <a:lnTo>
                  <a:pt x="1985645" y="324168"/>
                </a:lnTo>
                <a:lnTo>
                  <a:pt x="1991042" y="330200"/>
                </a:lnTo>
                <a:lnTo>
                  <a:pt x="1996122" y="335915"/>
                </a:lnTo>
                <a:lnTo>
                  <a:pt x="2000885" y="342265"/>
                </a:lnTo>
                <a:lnTo>
                  <a:pt x="2005647" y="348615"/>
                </a:lnTo>
                <a:lnTo>
                  <a:pt x="2010092" y="355283"/>
                </a:lnTo>
                <a:lnTo>
                  <a:pt x="2013585" y="362268"/>
                </a:lnTo>
                <a:lnTo>
                  <a:pt x="2017395" y="369570"/>
                </a:lnTo>
                <a:lnTo>
                  <a:pt x="2020570" y="376873"/>
                </a:lnTo>
                <a:lnTo>
                  <a:pt x="2023745" y="384175"/>
                </a:lnTo>
                <a:lnTo>
                  <a:pt x="2026285" y="391795"/>
                </a:lnTo>
                <a:lnTo>
                  <a:pt x="2028507" y="399733"/>
                </a:lnTo>
                <a:lnTo>
                  <a:pt x="2030412" y="407670"/>
                </a:lnTo>
                <a:lnTo>
                  <a:pt x="2032000" y="415608"/>
                </a:lnTo>
                <a:lnTo>
                  <a:pt x="2032952" y="423863"/>
                </a:lnTo>
                <a:lnTo>
                  <a:pt x="2033270" y="432118"/>
                </a:lnTo>
                <a:lnTo>
                  <a:pt x="2033587" y="440373"/>
                </a:lnTo>
                <a:lnTo>
                  <a:pt x="2033587" y="2112328"/>
                </a:lnTo>
                <a:lnTo>
                  <a:pt x="2033270" y="2120583"/>
                </a:lnTo>
                <a:lnTo>
                  <a:pt x="2032952" y="2128838"/>
                </a:lnTo>
                <a:lnTo>
                  <a:pt x="2032000" y="2137410"/>
                </a:lnTo>
                <a:lnTo>
                  <a:pt x="2030412" y="2145348"/>
                </a:lnTo>
                <a:lnTo>
                  <a:pt x="2028507" y="2153285"/>
                </a:lnTo>
                <a:lnTo>
                  <a:pt x="2026285" y="2160905"/>
                </a:lnTo>
                <a:lnTo>
                  <a:pt x="2023745" y="2168525"/>
                </a:lnTo>
                <a:lnTo>
                  <a:pt x="2020570" y="2175828"/>
                </a:lnTo>
                <a:lnTo>
                  <a:pt x="2017395" y="2183130"/>
                </a:lnTo>
                <a:lnTo>
                  <a:pt x="2013585" y="2190433"/>
                </a:lnTo>
                <a:lnTo>
                  <a:pt x="2010092" y="2197418"/>
                </a:lnTo>
                <a:lnTo>
                  <a:pt x="2005647" y="2204085"/>
                </a:lnTo>
                <a:lnTo>
                  <a:pt x="2000885" y="2210435"/>
                </a:lnTo>
                <a:lnTo>
                  <a:pt x="1996122" y="2216785"/>
                </a:lnTo>
                <a:lnTo>
                  <a:pt x="1991042" y="2222500"/>
                </a:lnTo>
                <a:lnTo>
                  <a:pt x="1985645" y="2228533"/>
                </a:lnTo>
                <a:lnTo>
                  <a:pt x="1979612" y="2233930"/>
                </a:lnTo>
                <a:lnTo>
                  <a:pt x="1973897" y="2239010"/>
                </a:lnTo>
                <a:lnTo>
                  <a:pt x="1967865" y="2243773"/>
                </a:lnTo>
                <a:lnTo>
                  <a:pt x="1961197" y="2248535"/>
                </a:lnTo>
                <a:lnTo>
                  <a:pt x="1954530" y="2252980"/>
                </a:lnTo>
                <a:lnTo>
                  <a:pt x="1947545" y="2256790"/>
                </a:lnTo>
                <a:lnTo>
                  <a:pt x="1940242" y="2260600"/>
                </a:lnTo>
                <a:lnTo>
                  <a:pt x="1933257" y="2263775"/>
                </a:lnTo>
                <a:lnTo>
                  <a:pt x="1925955" y="2266633"/>
                </a:lnTo>
                <a:lnTo>
                  <a:pt x="1918017" y="2269173"/>
                </a:lnTo>
                <a:lnTo>
                  <a:pt x="1910080" y="2271395"/>
                </a:lnTo>
                <a:lnTo>
                  <a:pt x="1902460" y="2273300"/>
                </a:lnTo>
                <a:lnTo>
                  <a:pt x="1894522" y="2274888"/>
                </a:lnTo>
                <a:lnTo>
                  <a:pt x="1885950" y="2275840"/>
                </a:lnTo>
                <a:lnTo>
                  <a:pt x="1877695" y="2276475"/>
                </a:lnTo>
                <a:lnTo>
                  <a:pt x="1869440" y="2276475"/>
                </a:lnTo>
                <a:lnTo>
                  <a:pt x="480377" y="2276475"/>
                </a:lnTo>
                <a:lnTo>
                  <a:pt x="471805" y="2276475"/>
                </a:lnTo>
                <a:lnTo>
                  <a:pt x="463550" y="2275840"/>
                </a:lnTo>
                <a:lnTo>
                  <a:pt x="455295" y="2274888"/>
                </a:lnTo>
                <a:lnTo>
                  <a:pt x="447040" y="2273300"/>
                </a:lnTo>
                <a:lnTo>
                  <a:pt x="439102" y="2271395"/>
                </a:lnTo>
                <a:lnTo>
                  <a:pt x="431482" y="2269173"/>
                </a:lnTo>
                <a:lnTo>
                  <a:pt x="423862" y="2266633"/>
                </a:lnTo>
                <a:lnTo>
                  <a:pt x="416242" y="2263775"/>
                </a:lnTo>
                <a:lnTo>
                  <a:pt x="408940" y="2260600"/>
                </a:lnTo>
                <a:lnTo>
                  <a:pt x="401955" y="2256790"/>
                </a:lnTo>
                <a:lnTo>
                  <a:pt x="394970" y="2252980"/>
                </a:lnTo>
                <a:lnTo>
                  <a:pt x="388620" y="2248535"/>
                </a:lnTo>
                <a:lnTo>
                  <a:pt x="381952" y="2243773"/>
                </a:lnTo>
                <a:lnTo>
                  <a:pt x="375602" y="2239010"/>
                </a:lnTo>
                <a:lnTo>
                  <a:pt x="369887" y="2233930"/>
                </a:lnTo>
                <a:lnTo>
                  <a:pt x="364172" y="2228533"/>
                </a:lnTo>
                <a:lnTo>
                  <a:pt x="358457" y="2222500"/>
                </a:lnTo>
                <a:lnTo>
                  <a:pt x="353377" y="2216785"/>
                </a:lnTo>
                <a:lnTo>
                  <a:pt x="348297" y="2210435"/>
                </a:lnTo>
                <a:lnTo>
                  <a:pt x="343852" y="2204085"/>
                </a:lnTo>
                <a:lnTo>
                  <a:pt x="339725" y="2197418"/>
                </a:lnTo>
                <a:lnTo>
                  <a:pt x="335597" y="2190433"/>
                </a:lnTo>
                <a:lnTo>
                  <a:pt x="332105" y="2183130"/>
                </a:lnTo>
                <a:lnTo>
                  <a:pt x="328612" y="2175828"/>
                </a:lnTo>
                <a:lnTo>
                  <a:pt x="325755" y="2168525"/>
                </a:lnTo>
                <a:lnTo>
                  <a:pt x="323215" y="2160905"/>
                </a:lnTo>
                <a:lnTo>
                  <a:pt x="320992" y="2153285"/>
                </a:lnTo>
                <a:lnTo>
                  <a:pt x="319087" y="2145348"/>
                </a:lnTo>
                <a:lnTo>
                  <a:pt x="317817" y="2137410"/>
                </a:lnTo>
                <a:lnTo>
                  <a:pt x="316547" y="2128838"/>
                </a:lnTo>
                <a:lnTo>
                  <a:pt x="315912" y="2120583"/>
                </a:lnTo>
                <a:lnTo>
                  <a:pt x="315912" y="2112328"/>
                </a:lnTo>
                <a:lnTo>
                  <a:pt x="456565" y="2112328"/>
                </a:lnTo>
                <a:lnTo>
                  <a:pt x="456882" y="2114868"/>
                </a:lnTo>
                <a:lnTo>
                  <a:pt x="457200" y="2116773"/>
                </a:lnTo>
                <a:lnTo>
                  <a:pt x="457835" y="2118995"/>
                </a:lnTo>
                <a:lnTo>
                  <a:pt x="458470" y="2121218"/>
                </a:lnTo>
                <a:lnTo>
                  <a:pt x="459422" y="2123440"/>
                </a:lnTo>
                <a:lnTo>
                  <a:pt x="460692" y="2125345"/>
                </a:lnTo>
                <a:lnTo>
                  <a:pt x="463550" y="2128838"/>
                </a:lnTo>
                <a:lnTo>
                  <a:pt x="467042" y="2132013"/>
                </a:lnTo>
                <a:lnTo>
                  <a:pt x="468947" y="2132965"/>
                </a:lnTo>
                <a:lnTo>
                  <a:pt x="471170" y="2133918"/>
                </a:lnTo>
                <a:lnTo>
                  <a:pt x="473392" y="2134870"/>
                </a:lnTo>
                <a:lnTo>
                  <a:pt x="475615" y="2135188"/>
                </a:lnTo>
                <a:lnTo>
                  <a:pt x="477837" y="2135505"/>
                </a:lnTo>
                <a:lnTo>
                  <a:pt x="480377" y="2135823"/>
                </a:lnTo>
                <a:lnTo>
                  <a:pt x="1869440" y="2135823"/>
                </a:lnTo>
                <a:lnTo>
                  <a:pt x="1871980" y="2135505"/>
                </a:lnTo>
                <a:lnTo>
                  <a:pt x="1874202" y="2135188"/>
                </a:lnTo>
                <a:lnTo>
                  <a:pt x="1876107" y="2134870"/>
                </a:lnTo>
                <a:lnTo>
                  <a:pt x="1878330" y="2133918"/>
                </a:lnTo>
                <a:lnTo>
                  <a:pt x="1880552" y="2132965"/>
                </a:lnTo>
                <a:lnTo>
                  <a:pt x="1882457" y="2132013"/>
                </a:lnTo>
                <a:lnTo>
                  <a:pt x="1885950" y="2128838"/>
                </a:lnTo>
                <a:lnTo>
                  <a:pt x="1888490" y="2125345"/>
                </a:lnTo>
                <a:lnTo>
                  <a:pt x="1890077" y="2123440"/>
                </a:lnTo>
                <a:lnTo>
                  <a:pt x="1890712" y="2121218"/>
                </a:lnTo>
                <a:lnTo>
                  <a:pt x="1891982" y="2118995"/>
                </a:lnTo>
                <a:lnTo>
                  <a:pt x="1892300" y="2116773"/>
                </a:lnTo>
                <a:lnTo>
                  <a:pt x="1892617" y="2114868"/>
                </a:lnTo>
                <a:lnTo>
                  <a:pt x="1892617" y="2112328"/>
                </a:lnTo>
                <a:lnTo>
                  <a:pt x="1892617" y="440373"/>
                </a:lnTo>
                <a:lnTo>
                  <a:pt x="1892617" y="438468"/>
                </a:lnTo>
                <a:lnTo>
                  <a:pt x="1892300" y="435928"/>
                </a:lnTo>
                <a:lnTo>
                  <a:pt x="1891982" y="433705"/>
                </a:lnTo>
                <a:lnTo>
                  <a:pt x="1890712" y="431483"/>
                </a:lnTo>
                <a:lnTo>
                  <a:pt x="1890077" y="429578"/>
                </a:lnTo>
                <a:lnTo>
                  <a:pt x="1888490" y="427355"/>
                </a:lnTo>
                <a:lnTo>
                  <a:pt x="1885950" y="424180"/>
                </a:lnTo>
                <a:lnTo>
                  <a:pt x="1882457" y="421323"/>
                </a:lnTo>
                <a:lnTo>
                  <a:pt x="1880552" y="420053"/>
                </a:lnTo>
                <a:lnTo>
                  <a:pt x="1878330" y="419100"/>
                </a:lnTo>
                <a:lnTo>
                  <a:pt x="1876107" y="418148"/>
                </a:lnTo>
                <a:lnTo>
                  <a:pt x="1874202" y="417513"/>
                </a:lnTo>
                <a:lnTo>
                  <a:pt x="1871980" y="417195"/>
                </a:lnTo>
                <a:lnTo>
                  <a:pt x="1869440" y="417195"/>
                </a:lnTo>
                <a:lnTo>
                  <a:pt x="1869440" y="276225"/>
                </a:lnTo>
                <a:close/>
                <a:moveTo>
                  <a:pt x="589072" y="140970"/>
                </a:moveTo>
                <a:lnTo>
                  <a:pt x="589072" y="424815"/>
                </a:lnTo>
                <a:lnTo>
                  <a:pt x="588754" y="433070"/>
                </a:lnTo>
                <a:lnTo>
                  <a:pt x="588436" y="441643"/>
                </a:lnTo>
                <a:lnTo>
                  <a:pt x="587166" y="449580"/>
                </a:lnTo>
                <a:lnTo>
                  <a:pt x="585896" y="458153"/>
                </a:lnTo>
                <a:lnTo>
                  <a:pt x="583991" y="465773"/>
                </a:lnTo>
                <a:lnTo>
                  <a:pt x="581768" y="473710"/>
                </a:lnTo>
                <a:lnTo>
                  <a:pt x="579227" y="481330"/>
                </a:lnTo>
                <a:lnTo>
                  <a:pt x="576052" y="488633"/>
                </a:lnTo>
                <a:lnTo>
                  <a:pt x="572876" y="495935"/>
                </a:lnTo>
                <a:lnTo>
                  <a:pt x="569065" y="503238"/>
                </a:lnTo>
                <a:lnTo>
                  <a:pt x="565572" y="509905"/>
                </a:lnTo>
                <a:lnTo>
                  <a:pt x="561126" y="516573"/>
                </a:lnTo>
                <a:lnTo>
                  <a:pt x="556363" y="522923"/>
                </a:lnTo>
                <a:lnTo>
                  <a:pt x="551600" y="528955"/>
                </a:lnTo>
                <a:lnTo>
                  <a:pt x="546519" y="535305"/>
                </a:lnTo>
                <a:lnTo>
                  <a:pt x="541120" y="541020"/>
                </a:lnTo>
                <a:lnTo>
                  <a:pt x="535087" y="546100"/>
                </a:lnTo>
                <a:lnTo>
                  <a:pt x="529371" y="551815"/>
                </a:lnTo>
                <a:lnTo>
                  <a:pt x="522702" y="556260"/>
                </a:lnTo>
                <a:lnTo>
                  <a:pt x="516668" y="561023"/>
                </a:lnTo>
                <a:lnTo>
                  <a:pt x="509682" y="565150"/>
                </a:lnTo>
                <a:lnTo>
                  <a:pt x="503013" y="569278"/>
                </a:lnTo>
                <a:lnTo>
                  <a:pt x="495709" y="572770"/>
                </a:lnTo>
                <a:lnTo>
                  <a:pt x="488406" y="575945"/>
                </a:lnTo>
                <a:lnTo>
                  <a:pt x="481102" y="579120"/>
                </a:lnTo>
                <a:lnTo>
                  <a:pt x="473480" y="581978"/>
                </a:lnTo>
                <a:lnTo>
                  <a:pt x="465541" y="584200"/>
                </a:lnTo>
                <a:lnTo>
                  <a:pt x="457602" y="585788"/>
                </a:lnTo>
                <a:lnTo>
                  <a:pt x="449663" y="587375"/>
                </a:lnTo>
                <a:lnTo>
                  <a:pt x="441407" y="588328"/>
                </a:lnTo>
                <a:lnTo>
                  <a:pt x="433150" y="588963"/>
                </a:lnTo>
                <a:lnTo>
                  <a:pt x="424576" y="589280"/>
                </a:lnTo>
                <a:lnTo>
                  <a:pt x="140678" y="589280"/>
                </a:lnTo>
                <a:lnTo>
                  <a:pt x="140678" y="1836103"/>
                </a:lnTo>
                <a:lnTo>
                  <a:pt x="140678" y="1838643"/>
                </a:lnTo>
                <a:lnTo>
                  <a:pt x="140996" y="1840548"/>
                </a:lnTo>
                <a:lnTo>
                  <a:pt x="141948" y="1842770"/>
                </a:lnTo>
                <a:lnTo>
                  <a:pt x="142584" y="1844993"/>
                </a:lnTo>
                <a:lnTo>
                  <a:pt x="143536" y="1847215"/>
                </a:lnTo>
                <a:lnTo>
                  <a:pt x="144807" y="1849120"/>
                </a:lnTo>
                <a:lnTo>
                  <a:pt x="147665" y="1852613"/>
                </a:lnTo>
                <a:lnTo>
                  <a:pt x="151475" y="1855470"/>
                </a:lnTo>
                <a:lnTo>
                  <a:pt x="153063" y="1856740"/>
                </a:lnTo>
                <a:lnTo>
                  <a:pt x="155286" y="1857693"/>
                </a:lnTo>
                <a:lnTo>
                  <a:pt x="157191" y="1858645"/>
                </a:lnTo>
                <a:lnTo>
                  <a:pt x="159732" y="1858963"/>
                </a:lnTo>
                <a:lnTo>
                  <a:pt x="161955" y="1859280"/>
                </a:lnTo>
                <a:lnTo>
                  <a:pt x="164495" y="1859598"/>
                </a:lnTo>
                <a:lnTo>
                  <a:pt x="1553180" y="1859598"/>
                </a:lnTo>
                <a:lnTo>
                  <a:pt x="1556038" y="1859280"/>
                </a:lnTo>
                <a:lnTo>
                  <a:pt x="1557943" y="1858963"/>
                </a:lnTo>
                <a:lnTo>
                  <a:pt x="1560484" y="1858645"/>
                </a:lnTo>
                <a:lnTo>
                  <a:pt x="1562389" y="1857693"/>
                </a:lnTo>
                <a:lnTo>
                  <a:pt x="1564612" y="1856740"/>
                </a:lnTo>
                <a:lnTo>
                  <a:pt x="1566517" y="1855470"/>
                </a:lnTo>
                <a:lnTo>
                  <a:pt x="1570010" y="1852613"/>
                </a:lnTo>
                <a:lnTo>
                  <a:pt x="1572868" y="1849120"/>
                </a:lnTo>
                <a:lnTo>
                  <a:pt x="1574139" y="1847215"/>
                </a:lnTo>
                <a:lnTo>
                  <a:pt x="1575091" y="1844993"/>
                </a:lnTo>
                <a:lnTo>
                  <a:pt x="1576044" y="1842770"/>
                </a:lnTo>
                <a:lnTo>
                  <a:pt x="1576679" y="1840548"/>
                </a:lnTo>
                <a:lnTo>
                  <a:pt x="1576997" y="1838643"/>
                </a:lnTo>
                <a:lnTo>
                  <a:pt x="1576997" y="1836103"/>
                </a:lnTo>
                <a:lnTo>
                  <a:pt x="1576997" y="164782"/>
                </a:lnTo>
                <a:lnTo>
                  <a:pt x="1576997" y="161925"/>
                </a:lnTo>
                <a:lnTo>
                  <a:pt x="1576679" y="160020"/>
                </a:lnTo>
                <a:lnTo>
                  <a:pt x="1576044" y="157480"/>
                </a:lnTo>
                <a:lnTo>
                  <a:pt x="1575091" y="155257"/>
                </a:lnTo>
                <a:lnTo>
                  <a:pt x="1574139" y="153352"/>
                </a:lnTo>
                <a:lnTo>
                  <a:pt x="1572868" y="151447"/>
                </a:lnTo>
                <a:lnTo>
                  <a:pt x="1570010" y="147955"/>
                </a:lnTo>
                <a:lnTo>
                  <a:pt x="1566517" y="145097"/>
                </a:lnTo>
                <a:lnTo>
                  <a:pt x="1564612" y="143827"/>
                </a:lnTo>
                <a:lnTo>
                  <a:pt x="1562389" y="142875"/>
                </a:lnTo>
                <a:lnTo>
                  <a:pt x="1560484" y="141922"/>
                </a:lnTo>
                <a:lnTo>
                  <a:pt x="1557943" y="141287"/>
                </a:lnTo>
                <a:lnTo>
                  <a:pt x="1556038" y="140970"/>
                </a:lnTo>
                <a:lnTo>
                  <a:pt x="1553180" y="140970"/>
                </a:lnTo>
                <a:lnTo>
                  <a:pt x="589072" y="140970"/>
                </a:lnTo>
                <a:close/>
                <a:moveTo>
                  <a:pt x="489358" y="0"/>
                </a:moveTo>
                <a:lnTo>
                  <a:pt x="1553180" y="0"/>
                </a:lnTo>
                <a:lnTo>
                  <a:pt x="1562071" y="317"/>
                </a:lnTo>
                <a:lnTo>
                  <a:pt x="1570010" y="952"/>
                </a:lnTo>
                <a:lnTo>
                  <a:pt x="1578584" y="2222"/>
                </a:lnTo>
                <a:lnTo>
                  <a:pt x="1586523" y="3492"/>
                </a:lnTo>
                <a:lnTo>
                  <a:pt x="1594462" y="5397"/>
                </a:lnTo>
                <a:lnTo>
                  <a:pt x="1602084" y="7620"/>
                </a:lnTo>
                <a:lnTo>
                  <a:pt x="1609705" y="10160"/>
                </a:lnTo>
                <a:lnTo>
                  <a:pt x="1617644" y="13017"/>
                </a:lnTo>
                <a:lnTo>
                  <a:pt x="1624630" y="16192"/>
                </a:lnTo>
                <a:lnTo>
                  <a:pt x="1631617" y="20002"/>
                </a:lnTo>
                <a:lnTo>
                  <a:pt x="1638603" y="23812"/>
                </a:lnTo>
                <a:lnTo>
                  <a:pt x="1645589" y="28257"/>
                </a:lnTo>
                <a:lnTo>
                  <a:pt x="1651623" y="32702"/>
                </a:lnTo>
                <a:lnTo>
                  <a:pt x="1657974" y="37782"/>
                </a:lnTo>
                <a:lnTo>
                  <a:pt x="1664008" y="42862"/>
                </a:lnTo>
                <a:lnTo>
                  <a:pt x="1669724" y="48260"/>
                </a:lnTo>
                <a:lnTo>
                  <a:pt x="1675122" y="53975"/>
                </a:lnTo>
                <a:lnTo>
                  <a:pt x="1680203" y="60007"/>
                </a:lnTo>
                <a:lnTo>
                  <a:pt x="1685284" y="66357"/>
                </a:lnTo>
                <a:lnTo>
                  <a:pt x="1689730" y="72390"/>
                </a:lnTo>
                <a:lnTo>
                  <a:pt x="1694176" y="79375"/>
                </a:lnTo>
                <a:lnTo>
                  <a:pt x="1697987" y="86360"/>
                </a:lnTo>
                <a:lnTo>
                  <a:pt x="1701797" y="93345"/>
                </a:lnTo>
                <a:lnTo>
                  <a:pt x="1704973" y="100647"/>
                </a:lnTo>
                <a:lnTo>
                  <a:pt x="1707831" y="108267"/>
                </a:lnTo>
                <a:lnTo>
                  <a:pt x="1710371" y="115570"/>
                </a:lnTo>
                <a:lnTo>
                  <a:pt x="1712594" y="123507"/>
                </a:lnTo>
                <a:lnTo>
                  <a:pt x="1714500" y="131445"/>
                </a:lnTo>
                <a:lnTo>
                  <a:pt x="1715770" y="139382"/>
                </a:lnTo>
                <a:lnTo>
                  <a:pt x="1717040" y="147637"/>
                </a:lnTo>
                <a:lnTo>
                  <a:pt x="1717675" y="155892"/>
                </a:lnTo>
                <a:lnTo>
                  <a:pt x="1717675" y="164782"/>
                </a:lnTo>
                <a:lnTo>
                  <a:pt x="1717675" y="1836103"/>
                </a:lnTo>
                <a:lnTo>
                  <a:pt x="1717675" y="1844358"/>
                </a:lnTo>
                <a:lnTo>
                  <a:pt x="1717040" y="1852613"/>
                </a:lnTo>
                <a:lnTo>
                  <a:pt x="1715770" y="1861185"/>
                </a:lnTo>
                <a:lnTo>
                  <a:pt x="1714500" y="1869123"/>
                </a:lnTo>
                <a:lnTo>
                  <a:pt x="1712594" y="1877060"/>
                </a:lnTo>
                <a:lnTo>
                  <a:pt x="1710371" y="1884680"/>
                </a:lnTo>
                <a:lnTo>
                  <a:pt x="1707831" y="1892300"/>
                </a:lnTo>
                <a:lnTo>
                  <a:pt x="1704973" y="1900238"/>
                </a:lnTo>
                <a:lnTo>
                  <a:pt x="1701797" y="1907223"/>
                </a:lnTo>
                <a:lnTo>
                  <a:pt x="1697987" y="1914208"/>
                </a:lnTo>
                <a:lnTo>
                  <a:pt x="1694176" y="1921193"/>
                </a:lnTo>
                <a:lnTo>
                  <a:pt x="1689730" y="1927860"/>
                </a:lnTo>
                <a:lnTo>
                  <a:pt x="1685284" y="1934210"/>
                </a:lnTo>
                <a:lnTo>
                  <a:pt x="1680203" y="1940560"/>
                </a:lnTo>
                <a:lnTo>
                  <a:pt x="1675122" y="1946275"/>
                </a:lnTo>
                <a:lnTo>
                  <a:pt x="1669724" y="1952308"/>
                </a:lnTo>
                <a:lnTo>
                  <a:pt x="1664008" y="1957705"/>
                </a:lnTo>
                <a:lnTo>
                  <a:pt x="1657974" y="1962785"/>
                </a:lnTo>
                <a:lnTo>
                  <a:pt x="1651623" y="1967865"/>
                </a:lnTo>
                <a:lnTo>
                  <a:pt x="1645589" y="1972310"/>
                </a:lnTo>
                <a:lnTo>
                  <a:pt x="1638603" y="1976755"/>
                </a:lnTo>
                <a:lnTo>
                  <a:pt x="1631617" y="1980565"/>
                </a:lnTo>
                <a:lnTo>
                  <a:pt x="1624630" y="1984375"/>
                </a:lnTo>
                <a:lnTo>
                  <a:pt x="1617644" y="1987550"/>
                </a:lnTo>
                <a:lnTo>
                  <a:pt x="1609705" y="1990408"/>
                </a:lnTo>
                <a:lnTo>
                  <a:pt x="1602084" y="1992948"/>
                </a:lnTo>
                <a:lnTo>
                  <a:pt x="1594462" y="1995170"/>
                </a:lnTo>
                <a:lnTo>
                  <a:pt x="1586523" y="1997075"/>
                </a:lnTo>
                <a:lnTo>
                  <a:pt x="1578584" y="1998345"/>
                </a:lnTo>
                <a:lnTo>
                  <a:pt x="1570010" y="1999615"/>
                </a:lnTo>
                <a:lnTo>
                  <a:pt x="1562071" y="2000250"/>
                </a:lnTo>
                <a:lnTo>
                  <a:pt x="1553180" y="2000250"/>
                </a:lnTo>
                <a:lnTo>
                  <a:pt x="164495" y="2000250"/>
                </a:lnTo>
                <a:lnTo>
                  <a:pt x="155604" y="2000250"/>
                </a:lnTo>
                <a:lnTo>
                  <a:pt x="147665" y="1999615"/>
                </a:lnTo>
                <a:lnTo>
                  <a:pt x="139408" y="1998345"/>
                </a:lnTo>
                <a:lnTo>
                  <a:pt x="131152" y="1997075"/>
                </a:lnTo>
                <a:lnTo>
                  <a:pt x="123213" y="1995170"/>
                </a:lnTo>
                <a:lnTo>
                  <a:pt x="115591" y="1992948"/>
                </a:lnTo>
                <a:lnTo>
                  <a:pt x="107970" y="1990408"/>
                </a:lnTo>
                <a:lnTo>
                  <a:pt x="100348" y="1987550"/>
                </a:lnTo>
                <a:lnTo>
                  <a:pt x="93044" y="1984375"/>
                </a:lnTo>
                <a:lnTo>
                  <a:pt x="86058" y="1980565"/>
                </a:lnTo>
                <a:lnTo>
                  <a:pt x="79072" y="1976755"/>
                </a:lnTo>
                <a:lnTo>
                  <a:pt x="72721" y="1972310"/>
                </a:lnTo>
                <a:lnTo>
                  <a:pt x="66052" y="1967865"/>
                </a:lnTo>
                <a:lnTo>
                  <a:pt x="59701" y="1962785"/>
                </a:lnTo>
                <a:lnTo>
                  <a:pt x="53667" y="1957705"/>
                </a:lnTo>
                <a:lnTo>
                  <a:pt x="48269" y="1952308"/>
                </a:lnTo>
                <a:lnTo>
                  <a:pt x="42553" y="1946275"/>
                </a:lnTo>
                <a:lnTo>
                  <a:pt x="37472" y="1940560"/>
                </a:lnTo>
                <a:lnTo>
                  <a:pt x="32391" y="1934210"/>
                </a:lnTo>
                <a:lnTo>
                  <a:pt x="27945" y="1927860"/>
                </a:lnTo>
                <a:lnTo>
                  <a:pt x="23817" y="1921193"/>
                </a:lnTo>
                <a:lnTo>
                  <a:pt x="19688" y="1914208"/>
                </a:lnTo>
                <a:lnTo>
                  <a:pt x="16195" y="1907223"/>
                </a:lnTo>
                <a:lnTo>
                  <a:pt x="12702" y="1900238"/>
                </a:lnTo>
                <a:lnTo>
                  <a:pt x="9844" y="1892300"/>
                </a:lnTo>
                <a:lnTo>
                  <a:pt x="7304" y="1884680"/>
                </a:lnTo>
                <a:lnTo>
                  <a:pt x="5081" y="1877060"/>
                </a:lnTo>
                <a:lnTo>
                  <a:pt x="3175" y="1869123"/>
                </a:lnTo>
                <a:lnTo>
                  <a:pt x="1905" y="1861185"/>
                </a:lnTo>
                <a:lnTo>
                  <a:pt x="635" y="1852613"/>
                </a:lnTo>
                <a:lnTo>
                  <a:pt x="0" y="1844358"/>
                </a:lnTo>
                <a:lnTo>
                  <a:pt x="0" y="1836103"/>
                </a:lnTo>
                <a:lnTo>
                  <a:pt x="0" y="489585"/>
                </a:lnTo>
                <a:lnTo>
                  <a:pt x="489358" y="0"/>
                </a:lnTo>
                <a:close/>
              </a:path>
            </a:pathLst>
          </a:custGeom>
          <a:solidFill>
            <a:srgbClr val="01A991"/>
          </a:solidFill>
          <a:ln w="9525" cmpd="sng">
            <a:solidFill>
              <a:srgbClr val="01A991"/>
            </a:solidFill>
            <a:bevel/>
          </a:ln>
        </p:spPr>
        <p:txBody>
          <a:bodyPr anchor="ctr"/>
          <a:lstStyle/>
          <a:p>
            <a:endParaRPr lang="zh-CN" altLang="en-US"/>
          </a:p>
        </p:txBody>
      </p:sp>
      <p:sp>
        <p:nvSpPr>
          <p:cNvPr id="61" name="矩形 60"/>
          <p:cNvSpPr>
            <a:spLocks noChangeArrowheads="1"/>
          </p:cNvSpPr>
          <p:nvPr/>
        </p:nvSpPr>
        <p:spPr bwMode="auto">
          <a:xfrm>
            <a:off x="7834808" y="2953751"/>
            <a:ext cx="461665"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dirty="0">
                <a:solidFill>
                  <a:srgbClr val="28A9D6"/>
                </a:solidFill>
                <a:latin typeface="微软雅黑" panose="020B0503020204020204" pitchFamily="34" charset="-122"/>
                <a:ea typeface="微软雅黑" panose="020B0503020204020204" pitchFamily="34" charset="-122"/>
                <a:sym typeface="Calibri" panose="020F0502020204030204" charset="0"/>
              </a:rPr>
              <a:t>改进科技项目资金结算方式</a:t>
            </a:r>
            <a:endParaRPr lang="en-US" altLang="zh-CN" dirty="0">
              <a:solidFill>
                <a:srgbClr val="28A9D6"/>
              </a:solidFill>
              <a:latin typeface="微软雅黑" panose="020B0503020204020204" pitchFamily="34" charset="-122"/>
              <a:ea typeface="微软雅黑" panose="020B0503020204020204" pitchFamily="34" charset="-122"/>
              <a:sym typeface="Calibri" panose="020F0502020204030204" charset="0"/>
            </a:endParaRPr>
          </a:p>
        </p:txBody>
      </p:sp>
      <p:sp>
        <p:nvSpPr>
          <p:cNvPr id="63" name="矩形 2330"/>
          <p:cNvSpPr>
            <a:spLocks noChangeArrowheads="1"/>
          </p:cNvSpPr>
          <p:nvPr/>
        </p:nvSpPr>
        <p:spPr bwMode="auto">
          <a:xfrm>
            <a:off x="2195506" y="1260453"/>
            <a:ext cx="5415928" cy="461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400" b="1" dirty="0">
                <a:solidFill>
                  <a:srgbClr val="FF0000"/>
                </a:solidFill>
                <a:latin typeface="仿宋" panose="02010609060101010101" pitchFamily="49" charset="-122"/>
                <a:ea typeface="仿宋" panose="02010609060101010101" pitchFamily="49" charset="-122"/>
                <a:sym typeface="宋体" panose="02010600030101010101" pitchFamily="2" charset="-122"/>
              </a:rPr>
              <a:t>（一）改进省级财政科研项目资金管理</a:t>
            </a:r>
            <a:endParaRPr lang="zh-CN" altLang="en-US" sz="2400" b="1" dirty="0">
              <a:solidFill>
                <a:srgbClr val="FF0000"/>
              </a:solidFill>
              <a:latin typeface="仿宋" panose="02010609060101010101" pitchFamily="49" charset="-122"/>
              <a:ea typeface="仿宋" panose="02010609060101010101" pitchFamily="49" charset="-122"/>
              <a:sym typeface="宋体" panose="02010600030101010101" pitchFamily="2" charset="-122"/>
            </a:endParaRPr>
          </a:p>
        </p:txBody>
      </p:sp>
      <p:grpSp>
        <p:nvGrpSpPr>
          <p:cNvPr id="43" name="组合 415745"/>
          <p:cNvGrpSpPr/>
          <p:nvPr/>
        </p:nvGrpSpPr>
        <p:grpSpPr bwMode="auto">
          <a:xfrm>
            <a:off x="1259617" y="196302"/>
            <a:ext cx="7429485" cy="621711"/>
            <a:chOff x="552" y="442"/>
            <a:chExt cx="2736" cy="288"/>
          </a:xfrm>
        </p:grpSpPr>
        <p:sp>
          <p:nvSpPr>
            <p:cNvPr id="47"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8" name="文本框 415748"/>
            <p:cNvSpPr txBox="1">
              <a:spLocks noChangeArrowheads="1"/>
            </p:cNvSpPr>
            <p:nvPr/>
          </p:nvSpPr>
          <p:spPr bwMode="auto">
            <a:xfrm>
              <a:off x="552" y="455"/>
              <a:ext cx="2736"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二、</a:t>
              </a:r>
              <a:r>
                <a:rPr lang="en-US" altLang="zh-CN" sz="2800" b="1" spc="-1" dirty="0" err="1">
                  <a:solidFill>
                    <a:srgbClr val="000000"/>
                  </a:solidFill>
                  <a:uFill>
                    <a:solidFill>
                      <a:srgbClr val="FFFFFF"/>
                    </a:solidFill>
                  </a:uFill>
                  <a:latin typeface="仿宋" panose="02010609060101010101" pitchFamily="49" charset="-122"/>
                  <a:ea typeface="仿宋" panose="02010609060101010101" pitchFamily="49" charset="-122"/>
                </a:rPr>
                <a:t>云南省实施意见</a:t>
              </a:r>
              <a:r>
                <a:rPr lang="zh-CN" altLang="en-US" sz="2800" spc="-1" dirty="0">
                  <a:solidFill>
                    <a:srgbClr val="FF0000"/>
                  </a:solidFill>
                  <a:uFill>
                    <a:solidFill>
                      <a:srgbClr val="FFFFFF"/>
                    </a:solidFill>
                  </a:uFill>
                  <a:latin typeface="黑体" panose="02010609060101010101" pitchFamily="49" charset="-122"/>
                  <a:ea typeface="黑体" panose="02010609060101010101" pitchFamily="49" charset="-122"/>
                </a:rPr>
                <a:t> </a:t>
              </a:r>
              <a:r>
                <a:rPr lang="zh-CN" altLang="en-US" sz="2800" b="1" spc="-1" dirty="0">
                  <a:solidFill>
                    <a:srgbClr val="FF0000"/>
                  </a:solidFill>
                  <a:uFill>
                    <a:solidFill>
                      <a:srgbClr val="FFFFFF"/>
                    </a:solidFill>
                  </a:uFill>
                  <a:latin typeface="仿宋" panose="02010609060101010101" pitchFamily="49" charset="-122"/>
                  <a:ea typeface="仿宋" panose="02010609060101010101" pitchFamily="49" charset="-122"/>
                </a:rPr>
                <a:t>（</a:t>
              </a:r>
              <a:r>
                <a:rPr lang="en-US" altLang="zh-CN" sz="2800" b="1" spc="-1" dirty="0">
                  <a:solidFill>
                    <a:srgbClr val="FF0000"/>
                  </a:solidFill>
                  <a:uFill>
                    <a:solidFill>
                      <a:srgbClr val="FFFFFF"/>
                    </a:solidFill>
                  </a:uFill>
                  <a:latin typeface="仿宋" panose="02010609060101010101" pitchFamily="49" charset="-122"/>
                  <a:ea typeface="仿宋" panose="02010609060101010101" pitchFamily="49" charset="-122"/>
                </a:rPr>
                <a:t>云办发〔2017〕9号</a:t>
              </a:r>
              <a:r>
                <a:rPr lang="zh-CN" altLang="en-US" sz="2800" b="1" spc="-1" dirty="0">
                  <a:solidFill>
                    <a:srgbClr val="FF0000"/>
                  </a:solidFill>
                  <a:uFill>
                    <a:solidFill>
                      <a:srgbClr val="FFFFFF"/>
                    </a:solidFill>
                  </a:uFill>
                  <a:latin typeface="仿宋" panose="02010609060101010101" pitchFamily="49" charset="-122"/>
                  <a:ea typeface="仿宋" panose="02010609060101010101" pitchFamily="49" charset="-122"/>
                </a:rPr>
                <a:t>）</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7"/>
          <p:cNvSpPr>
            <a:spLocks noChangeArrowheads="1"/>
          </p:cNvSpPr>
          <p:nvPr/>
        </p:nvSpPr>
        <p:spPr bwMode="auto">
          <a:xfrm rot="5400000">
            <a:off x="2551949" y="2231072"/>
            <a:ext cx="2431781" cy="954760"/>
          </a:xfrm>
          <a:custGeom>
            <a:avLst/>
            <a:gdLst>
              <a:gd name="T0" fmla="*/ 0 w 3095624"/>
              <a:gd name="T1" fmla="*/ 24667 h 1547812"/>
              <a:gd name="T2" fmla="*/ 24552 w 3095624"/>
              <a:gd name="T3" fmla="*/ 0 h 1547812"/>
              <a:gd name="T4" fmla="*/ 466491 w 3095624"/>
              <a:gd name="T5" fmla="*/ 0 h 1547812"/>
              <a:gd name="T6" fmla="*/ 491042 w 3095624"/>
              <a:gd name="T7" fmla="*/ 24667 h 1547812"/>
              <a:gd name="T8" fmla="*/ 491042 w 3095624"/>
              <a:gd name="T9" fmla="*/ 222002 h 1547812"/>
              <a:gd name="T10" fmla="*/ 466491 w 3095624"/>
              <a:gd name="T11" fmla="*/ 246670 h 1547812"/>
              <a:gd name="T12" fmla="*/ 24552 w 3095624"/>
              <a:gd name="T13" fmla="*/ 246670 h 1547812"/>
              <a:gd name="T14" fmla="*/ 0 w 3095624"/>
              <a:gd name="T15" fmla="*/ 222002 h 1547812"/>
              <a:gd name="T16" fmla="*/ 0 w 3095624"/>
              <a:gd name="T17" fmla="*/ 24667 h 15478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95624"/>
              <a:gd name="T28" fmla="*/ 0 h 1547812"/>
              <a:gd name="T29" fmla="*/ 3095624 w 3095624"/>
              <a:gd name="T30" fmla="*/ 1547812 h 15478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95624" h="1547812">
                <a:moveTo>
                  <a:pt x="0" y="154781"/>
                </a:moveTo>
                <a:cubicBezTo>
                  <a:pt x="0" y="69298"/>
                  <a:pt x="69298" y="0"/>
                  <a:pt x="154781" y="0"/>
                </a:cubicBezTo>
                <a:lnTo>
                  <a:pt x="2940843" y="0"/>
                </a:lnTo>
                <a:cubicBezTo>
                  <a:pt x="3026326" y="0"/>
                  <a:pt x="3095624" y="69298"/>
                  <a:pt x="3095624" y="154781"/>
                </a:cubicBezTo>
                <a:lnTo>
                  <a:pt x="3095624" y="1393031"/>
                </a:lnTo>
                <a:cubicBezTo>
                  <a:pt x="3095624" y="1478514"/>
                  <a:pt x="3026326" y="1547812"/>
                  <a:pt x="2940843" y="1547812"/>
                </a:cubicBezTo>
                <a:lnTo>
                  <a:pt x="154781" y="1547812"/>
                </a:lnTo>
                <a:cubicBezTo>
                  <a:pt x="69298" y="1547812"/>
                  <a:pt x="0" y="1478514"/>
                  <a:pt x="0" y="1393031"/>
                </a:cubicBezTo>
                <a:lnTo>
                  <a:pt x="0" y="154781"/>
                </a:lnTo>
                <a:close/>
              </a:path>
            </a:pathLst>
          </a:custGeom>
          <a:solidFill>
            <a:schemeClr val="accent4">
              <a:lumMod val="20000"/>
              <a:lumOff val="80000"/>
            </a:schemeClr>
          </a:solidFill>
          <a:ln>
            <a:noFill/>
          </a:ln>
        </p:spPr>
        <p:txBody>
          <a:bodyPr lIns="169130" tIns="127862" rIns="169130" bIns="127862" anchor="ctr"/>
          <a:lstStyle/>
          <a:p>
            <a:endParaRPr lang="zh-CN" altLang="en-US" dirty="0"/>
          </a:p>
        </p:txBody>
      </p:sp>
      <p:sp>
        <p:nvSpPr>
          <p:cNvPr id="5" name="任意多边形 12"/>
          <p:cNvSpPr>
            <a:spLocks noChangeArrowheads="1"/>
          </p:cNvSpPr>
          <p:nvPr/>
        </p:nvSpPr>
        <p:spPr bwMode="auto">
          <a:xfrm rot="5400000" flipV="1">
            <a:off x="4201584" y="2218542"/>
            <a:ext cx="2433178" cy="953834"/>
          </a:xfrm>
          <a:custGeom>
            <a:avLst/>
            <a:gdLst>
              <a:gd name="T0" fmla="*/ 0 w 3095624"/>
              <a:gd name="T1" fmla="*/ 28335 h 1547812"/>
              <a:gd name="T2" fmla="*/ 24552 w 3095624"/>
              <a:gd name="T3" fmla="*/ 0 h 1547812"/>
              <a:gd name="T4" fmla="*/ 466491 w 3095624"/>
              <a:gd name="T5" fmla="*/ 0 h 1547812"/>
              <a:gd name="T6" fmla="*/ 491042 w 3095624"/>
              <a:gd name="T7" fmla="*/ 28335 h 1547812"/>
              <a:gd name="T8" fmla="*/ 491042 w 3095624"/>
              <a:gd name="T9" fmla="*/ 255011 h 1547812"/>
              <a:gd name="T10" fmla="*/ 466491 w 3095624"/>
              <a:gd name="T11" fmla="*/ 283344 h 1547812"/>
              <a:gd name="T12" fmla="*/ 24552 w 3095624"/>
              <a:gd name="T13" fmla="*/ 283344 h 1547812"/>
              <a:gd name="T14" fmla="*/ 0 w 3095624"/>
              <a:gd name="T15" fmla="*/ 255011 h 1547812"/>
              <a:gd name="T16" fmla="*/ 0 w 3095624"/>
              <a:gd name="T17" fmla="*/ 28335 h 15478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95624"/>
              <a:gd name="T28" fmla="*/ 0 h 1547812"/>
              <a:gd name="T29" fmla="*/ 3095624 w 3095624"/>
              <a:gd name="T30" fmla="*/ 1547812 h 15478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95624" h="1547812">
                <a:moveTo>
                  <a:pt x="0" y="154781"/>
                </a:moveTo>
                <a:cubicBezTo>
                  <a:pt x="0" y="69298"/>
                  <a:pt x="69298" y="0"/>
                  <a:pt x="154781" y="0"/>
                </a:cubicBezTo>
                <a:lnTo>
                  <a:pt x="2940843" y="0"/>
                </a:lnTo>
                <a:cubicBezTo>
                  <a:pt x="3026326" y="0"/>
                  <a:pt x="3095624" y="69298"/>
                  <a:pt x="3095624" y="154781"/>
                </a:cubicBezTo>
                <a:lnTo>
                  <a:pt x="3095624" y="1393031"/>
                </a:lnTo>
                <a:cubicBezTo>
                  <a:pt x="3095624" y="1478514"/>
                  <a:pt x="3026326" y="1547812"/>
                  <a:pt x="2940843" y="1547812"/>
                </a:cubicBezTo>
                <a:lnTo>
                  <a:pt x="154781" y="1547812"/>
                </a:lnTo>
                <a:cubicBezTo>
                  <a:pt x="69298" y="1547812"/>
                  <a:pt x="0" y="1478514"/>
                  <a:pt x="0" y="1393031"/>
                </a:cubicBezTo>
                <a:lnTo>
                  <a:pt x="0" y="154781"/>
                </a:lnTo>
                <a:close/>
              </a:path>
            </a:pathLst>
          </a:custGeom>
          <a:solidFill>
            <a:schemeClr val="accent4">
              <a:lumMod val="20000"/>
              <a:lumOff val="80000"/>
            </a:schemeClr>
          </a:solidFill>
          <a:ln>
            <a:noFill/>
          </a:ln>
        </p:spPr>
        <p:txBody>
          <a:bodyPr lIns="169130" tIns="127862" rIns="169130" bIns="127862" anchor="ctr"/>
          <a:lstStyle/>
          <a:p>
            <a:endParaRPr lang="zh-CN" altLang="en-US"/>
          </a:p>
        </p:txBody>
      </p:sp>
      <p:sp>
        <p:nvSpPr>
          <p:cNvPr id="6" name="任意多边形 10"/>
          <p:cNvSpPr/>
          <p:nvPr/>
        </p:nvSpPr>
        <p:spPr bwMode="auto">
          <a:xfrm rot="5400000">
            <a:off x="2174528" y="949089"/>
            <a:ext cx="287983" cy="1943879"/>
          </a:xfrm>
          <a:custGeom>
            <a:avLst/>
            <a:gdLst>
              <a:gd name="T0" fmla="*/ 0 w 238125"/>
              <a:gd name="T1" fmla="*/ 0 h 2380615"/>
              <a:gd name="T2" fmla="*/ 0 w 238125"/>
              <a:gd name="T3" fmla="*/ 3101409 h 2380615"/>
              <a:gd name="T4" fmla="*/ 309562 w 238125"/>
              <a:gd name="T5" fmla="*/ 3101409 h 2380615"/>
              <a:gd name="T6" fmla="*/ 0 60000 65536"/>
              <a:gd name="T7" fmla="*/ 0 60000 65536"/>
              <a:gd name="T8" fmla="*/ 0 60000 65536"/>
              <a:gd name="T9" fmla="*/ 0 w 238125"/>
              <a:gd name="T10" fmla="*/ 0 h 2380615"/>
              <a:gd name="T11" fmla="*/ 238125 w 238125"/>
              <a:gd name="T12" fmla="*/ 2380615 h 2380615"/>
            </a:gdLst>
            <a:ahLst/>
            <a:cxnLst>
              <a:cxn ang="T6">
                <a:pos x="T0" y="T1"/>
              </a:cxn>
              <a:cxn ang="T7">
                <a:pos x="T2" y="T3"/>
              </a:cxn>
              <a:cxn ang="T8">
                <a:pos x="T4" y="T5"/>
              </a:cxn>
            </a:cxnLst>
            <a:rect l="T9" t="T10" r="T11" b="T12"/>
            <a:pathLst>
              <a:path w="238125" h="2380615">
                <a:moveTo>
                  <a:pt x="0" y="0"/>
                </a:moveTo>
                <a:lnTo>
                  <a:pt x="0" y="3095624"/>
                </a:lnTo>
                <a:lnTo>
                  <a:pt x="309562" y="3095624"/>
                </a:lnTo>
              </a:path>
            </a:pathLst>
          </a:custGeom>
          <a:noFill/>
          <a:ln w="12700" cap="flat" cmpd="sng">
            <a:solidFill>
              <a:schemeClr val="tx1"/>
            </a:solidFill>
            <a:bevel/>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7" name="任意多边形 18"/>
          <p:cNvSpPr/>
          <p:nvPr/>
        </p:nvSpPr>
        <p:spPr bwMode="auto">
          <a:xfrm rot="5400000" flipV="1">
            <a:off x="6722947" y="924246"/>
            <a:ext cx="287950" cy="1943663"/>
          </a:xfrm>
          <a:custGeom>
            <a:avLst/>
            <a:gdLst>
              <a:gd name="T0" fmla="*/ 0 w 238125"/>
              <a:gd name="T1" fmla="*/ 0 h 2430145"/>
              <a:gd name="T2" fmla="*/ 0 w 238125"/>
              <a:gd name="T3" fmla="*/ 3098459 h 2430145"/>
              <a:gd name="T4" fmla="*/ 309562 w 238125"/>
              <a:gd name="T5" fmla="*/ 3098459 h 2430145"/>
              <a:gd name="T6" fmla="*/ 0 60000 65536"/>
              <a:gd name="T7" fmla="*/ 0 60000 65536"/>
              <a:gd name="T8" fmla="*/ 0 60000 65536"/>
              <a:gd name="T9" fmla="*/ 0 w 238125"/>
              <a:gd name="T10" fmla="*/ 0 h 2430145"/>
              <a:gd name="T11" fmla="*/ 238125 w 238125"/>
              <a:gd name="T12" fmla="*/ 2430145 h 2430145"/>
            </a:gdLst>
            <a:ahLst/>
            <a:cxnLst>
              <a:cxn ang="T6">
                <a:pos x="T0" y="T1"/>
              </a:cxn>
              <a:cxn ang="T7">
                <a:pos x="T2" y="T3"/>
              </a:cxn>
              <a:cxn ang="T8">
                <a:pos x="T4" y="T5"/>
              </a:cxn>
            </a:cxnLst>
            <a:rect l="T9" t="T10" r="T11" b="T12"/>
            <a:pathLst>
              <a:path w="238125" h="2430145">
                <a:moveTo>
                  <a:pt x="0" y="0"/>
                </a:moveTo>
                <a:lnTo>
                  <a:pt x="0" y="3095624"/>
                </a:lnTo>
                <a:lnTo>
                  <a:pt x="309562" y="3095624"/>
                </a:lnTo>
              </a:path>
            </a:pathLst>
          </a:custGeom>
          <a:noFill/>
          <a:ln w="12700" cap="flat" cmpd="sng">
            <a:solidFill>
              <a:schemeClr val="tx1"/>
            </a:solidFill>
            <a:bevel/>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任意多边形 8"/>
          <p:cNvSpPr/>
          <p:nvPr/>
        </p:nvSpPr>
        <p:spPr bwMode="auto">
          <a:xfrm rot="5400000">
            <a:off x="2738503" y="1450069"/>
            <a:ext cx="238084" cy="892020"/>
          </a:xfrm>
          <a:custGeom>
            <a:avLst/>
            <a:gdLst>
              <a:gd name="T0" fmla="*/ 0 w 238125"/>
              <a:gd name="T1" fmla="*/ 0 h 892810"/>
              <a:gd name="T2" fmla="*/ 0 w 238125"/>
              <a:gd name="T3" fmla="*/ 1155092 h 892810"/>
              <a:gd name="T4" fmla="*/ 309562 w 238125"/>
              <a:gd name="T5" fmla="*/ 1155092 h 892810"/>
              <a:gd name="T6" fmla="*/ 0 60000 65536"/>
              <a:gd name="T7" fmla="*/ 0 60000 65536"/>
              <a:gd name="T8" fmla="*/ 0 60000 65536"/>
              <a:gd name="T9" fmla="*/ 0 w 238125"/>
              <a:gd name="T10" fmla="*/ 0 h 892810"/>
              <a:gd name="T11" fmla="*/ 238125 w 238125"/>
              <a:gd name="T12" fmla="*/ 892810 h 892810"/>
            </a:gdLst>
            <a:ahLst/>
            <a:cxnLst>
              <a:cxn ang="T6">
                <a:pos x="T0" y="T1"/>
              </a:cxn>
              <a:cxn ang="T7">
                <a:pos x="T2" y="T3"/>
              </a:cxn>
              <a:cxn ang="T8">
                <a:pos x="T4" y="T5"/>
              </a:cxn>
            </a:cxnLst>
            <a:rect l="T9" t="T10" r="T11" b="T12"/>
            <a:pathLst>
              <a:path w="238125" h="892810">
                <a:moveTo>
                  <a:pt x="0" y="0"/>
                </a:moveTo>
                <a:lnTo>
                  <a:pt x="0" y="1160859"/>
                </a:lnTo>
                <a:lnTo>
                  <a:pt x="309562" y="1160859"/>
                </a:lnTo>
              </a:path>
            </a:pathLst>
          </a:custGeom>
          <a:noFill/>
          <a:ln w="12700" cap="flat" cmpd="sng">
            <a:solidFill>
              <a:schemeClr val="tx1"/>
            </a:solidFill>
            <a:bevel/>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任意多边形 16"/>
          <p:cNvSpPr/>
          <p:nvPr/>
        </p:nvSpPr>
        <p:spPr bwMode="auto">
          <a:xfrm rot="5400000" flipV="1">
            <a:off x="6328993" y="1415612"/>
            <a:ext cx="238084" cy="911067"/>
          </a:xfrm>
          <a:custGeom>
            <a:avLst/>
            <a:gdLst>
              <a:gd name="T0" fmla="*/ 0 w 238125"/>
              <a:gd name="T1" fmla="*/ 0 h 911225"/>
              <a:gd name="T2" fmla="*/ 0 w 238125"/>
              <a:gd name="T3" fmla="*/ 1160859 h 911225"/>
              <a:gd name="T4" fmla="*/ 309562 w 238125"/>
              <a:gd name="T5" fmla="*/ 1160859 h 911225"/>
              <a:gd name="T6" fmla="*/ 0 60000 65536"/>
              <a:gd name="T7" fmla="*/ 0 60000 65536"/>
              <a:gd name="T8" fmla="*/ 0 60000 65536"/>
              <a:gd name="T9" fmla="*/ 0 w 238125"/>
              <a:gd name="T10" fmla="*/ 0 h 911225"/>
              <a:gd name="T11" fmla="*/ 238125 w 238125"/>
              <a:gd name="T12" fmla="*/ 911225 h 911225"/>
            </a:gdLst>
            <a:ahLst/>
            <a:cxnLst>
              <a:cxn ang="T6">
                <a:pos x="T0" y="T1"/>
              </a:cxn>
              <a:cxn ang="T7">
                <a:pos x="T2" y="T3"/>
              </a:cxn>
              <a:cxn ang="T8">
                <a:pos x="T4" y="T5"/>
              </a:cxn>
            </a:cxnLst>
            <a:rect l="T9" t="T10" r="T11" b="T12"/>
            <a:pathLst>
              <a:path w="238125" h="911225">
                <a:moveTo>
                  <a:pt x="0" y="0"/>
                </a:moveTo>
                <a:lnTo>
                  <a:pt x="0" y="1160859"/>
                </a:lnTo>
                <a:lnTo>
                  <a:pt x="309562" y="1160859"/>
                </a:lnTo>
              </a:path>
            </a:pathLst>
          </a:custGeom>
          <a:noFill/>
          <a:ln w="12700" cap="flat" cmpd="sng">
            <a:solidFill>
              <a:schemeClr val="tx1"/>
            </a:solidFill>
            <a:bevel/>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0" name="任意多边形 11"/>
          <p:cNvSpPr>
            <a:spLocks noChangeArrowheads="1"/>
          </p:cNvSpPr>
          <p:nvPr/>
        </p:nvSpPr>
        <p:spPr bwMode="auto">
          <a:xfrm rot="5400000">
            <a:off x="-56395" y="2378394"/>
            <a:ext cx="1684508" cy="1007825"/>
          </a:xfrm>
          <a:custGeom>
            <a:avLst/>
            <a:gdLst>
              <a:gd name="T0" fmla="*/ 0 w 2476499"/>
              <a:gd name="T1" fmla="*/ 24667 h 1547812"/>
              <a:gd name="T2" fmla="*/ 24667 w 2476499"/>
              <a:gd name="T3" fmla="*/ 0 h 1547812"/>
              <a:gd name="T4" fmla="*/ 370005 w 2476499"/>
              <a:gd name="T5" fmla="*/ 0 h 1547812"/>
              <a:gd name="T6" fmla="*/ 394672 w 2476499"/>
              <a:gd name="T7" fmla="*/ 24667 h 1547812"/>
              <a:gd name="T8" fmla="*/ 394672 w 2476499"/>
              <a:gd name="T9" fmla="*/ 222002 h 1547812"/>
              <a:gd name="T10" fmla="*/ 370005 w 2476499"/>
              <a:gd name="T11" fmla="*/ 246670 h 1547812"/>
              <a:gd name="T12" fmla="*/ 24667 w 2476499"/>
              <a:gd name="T13" fmla="*/ 246670 h 1547812"/>
              <a:gd name="T14" fmla="*/ 0 w 2476499"/>
              <a:gd name="T15" fmla="*/ 222002 h 1547812"/>
              <a:gd name="T16" fmla="*/ 0 w 2476499"/>
              <a:gd name="T17" fmla="*/ 24667 h 15478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76499"/>
              <a:gd name="T28" fmla="*/ 0 h 1547812"/>
              <a:gd name="T29" fmla="*/ 2476499 w 2476499"/>
              <a:gd name="T30" fmla="*/ 1547812 h 15478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76499" h="1547812">
                <a:moveTo>
                  <a:pt x="0" y="154781"/>
                </a:moveTo>
                <a:cubicBezTo>
                  <a:pt x="0" y="69298"/>
                  <a:pt x="69298" y="0"/>
                  <a:pt x="154781" y="0"/>
                </a:cubicBezTo>
                <a:lnTo>
                  <a:pt x="2321718" y="0"/>
                </a:lnTo>
                <a:cubicBezTo>
                  <a:pt x="2407201" y="0"/>
                  <a:pt x="2476499" y="69298"/>
                  <a:pt x="2476499" y="154781"/>
                </a:cubicBezTo>
                <a:lnTo>
                  <a:pt x="2476499" y="1393031"/>
                </a:lnTo>
                <a:cubicBezTo>
                  <a:pt x="2476499" y="1478514"/>
                  <a:pt x="2407201" y="1547812"/>
                  <a:pt x="2321718" y="1547812"/>
                </a:cubicBezTo>
                <a:lnTo>
                  <a:pt x="154781" y="1547812"/>
                </a:lnTo>
                <a:cubicBezTo>
                  <a:pt x="69298" y="1547812"/>
                  <a:pt x="0" y="1478514"/>
                  <a:pt x="0" y="1393031"/>
                </a:cubicBezTo>
                <a:lnTo>
                  <a:pt x="0" y="154781"/>
                </a:lnTo>
                <a:close/>
              </a:path>
            </a:pathLst>
          </a:custGeom>
          <a:solidFill>
            <a:srgbClr val="FF5D5D"/>
          </a:solidFill>
          <a:ln>
            <a:noFill/>
          </a:ln>
          <a:extLst>
            <a:ext uri="{91240B29-F687-4F45-9708-019B960494DF}">
              <a14:hiddenLine xmlns:a14="http://schemas.microsoft.com/office/drawing/2010/main" w="12700">
                <a:solidFill>
                  <a:srgbClr val="5B9BD5"/>
                </a:solidFill>
                <a:bevel/>
              </a14:hiddenLine>
            </a:ext>
          </a:extLst>
        </p:spPr>
        <p:txBody>
          <a:bodyPr lIns="169130" tIns="127862" rIns="169130" bIns="127862" anchor="ctr"/>
          <a:lstStyle/>
          <a:p>
            <a:endParaRPr lang="zh-CN" altLang="en-US" dirty="0"/>
          </a:p>
        </p:txBody>
      </p:sp>
      <p:sp>
        <p:nvSpPr>
          <p:cNvPr id="11" name="任意多边形 9"/>
          <p:cNvSpPr>
            <a:spLocks noChangeArrowheads="1"/>
          </p:cNvSpPr>
          <p:nvPr/>
        </p:nvSpPr>
        <p:spPr bwMode="auto">
          <a:xfrm rot="5400000">
            <a:off x="1326382" y="2401492"/>
            <a:ext cx="1684627" cy="1006961"/>
          </a:xfrm>
          <a:custGeom>
            <a:avLst/>
            <a:gdLst>
              <a:gd name="T0" fmla="*/ 0 w 2476499"/>
              <a:gd name="T1" fmla="*/ 24437 h 1547812"/>
              <a:gd name="T2" fmla="*/ 24523 w 2476499"/>
              <a:gd name="T3" fmla="*/ 0 h 1547812"/>
              <a:gd name="T4" fmla="*/ 367851 w 2476499"/>
              <a:gd name="T5" fmla="*/ 0 h 1547812"/>
              <a:gd name="T6" fmla="*/ 392374 w 2476499"/>
              <a:gd name="T7" fmla="*/ 24437 h 1547812"/>
              <a:gd name="T8" fmla="*/ 392374 w 2476499"/>
              <a:gd name="T9" fmla="*/ 219939 h 1547812"/>
              <a:gd name="T10" fmla="*/ 367851 w 2476499"/>
              <a:gd name="T11" fmla="*/ 244376 h 1547812"/>
              <a:gd name="T12" fmla="*/ 24523 w 2476499"/>
              <a:gd name="T13" fmla="*/ 244376 h 1547812"/>
              <a:gd name="T14" fmla="*/ 0 w 2476499"/>
              <a:gd name="T15" fmla="*/ 219939 h 1547812"/>
              <a:gd name="T16" fmla="*/ 0 w 2476499"/>
              <a:gd name="T17" fmla="*/ 24437 h 15478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76499"/>
              <a:gd name="T28" fmla="*/ 0 h 1547812"/>
              <a:gd name="T29" fmla="*/ 2476499 w 2476499"/>
              <a:gd name="T30" fmla="*/ 1547812 h 15478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76499" h="1547812">
                <a:moveTo>
                  <a:pt x="0" y="154781"/>
                </a:moveTo>
                <a:cubicBezTo>
                  <a:pt x="0" y="69298"/>
                  <a:pt x="69298" y="0"/>
                  <a:pt x="154781" y="0"/>
                </a:cubicBezTo>
                <a:lnTo>
                  <a:pt x="2321718" y="0"/>
                </a:lnTo>
                <a:cubicBezTo>
                  <a:pt x="2407201" y="0"/>
                  <a:pt x="2476499" y="69298"/>
                  <a:pt x="2476499" y="154781"/>
                </a:cubicBezTo>
                <a:lnTo>
                  <a:pt x="2476499" y="1393031"/>
                </a:lnTo>
                <a:cubicBezTo>
                  <a:pt x="2476499" y="1478514"/>
                  <a:pt x="2407201" y="1547812"/>
                  <a:pt x="2321718" y="1547812"/>
                </a:cubicBezTo>
                <a:lnTo>
                  <a:pt x="154781" y="1547812"/>
                </a:lnTo>
                <a:cubicBezTo>
                  <a:pt x="69298" y="1547812"/>
                  <a:pt x="0" y="1478514"/>
                  <a:pt x="0" y="1393031"/>
                </a:cubicBezTo>
                <a:lnTo>
                  <a:pt x="0" y="154781"/>
                </a:lnTo>
                <a:close/>
              </a:path>
            </a:pathLst>
          </a:custGeom>
          <a:solidFill>
            <a:srgbClr val="7F7F7F"/>
          </a:solidFill>
          <a:ln>
            <a:noFill/>
          </a:ln>
          <a:extLst>
            <a:ext uri="{91240B29-F687-4F45-9708-019B960494DF}">
              <a14:hiddenLine xmlns:a14="http://schemas.microsoft.com/office/drawing/2010/main" w="12700">
                <a:solidFill>
                  <a:srgbClr val="5B9BD5"/>
                </a:solidFill>
                <a:bevel/>
              </a14:hiddenLine>
            </a:ext>
          </a:extLst>
        </p:spPr>
        <p:txBody>
          <a:bodyPr lIns="169130" tIns="127862" rIns="169130" bIns="127862" anchor="ctr"/>
          <a:lstStyle/>
          <a:p>
            <a:endParaRPr lang="zh-CN" altLang="en-US"/>
          </a:p>
        </p:txBody>
      </p:sp>
      <p:sp>
        <p:nvSpPr>
          <p:cNvPr id="12" name="任意多边形 11"/>
          <p:cNvSpPr>
            <a:spLocks noChangeArrowheads="1"/>
          </p:cNvSpPr>
          <p:nvPr/>
        </p:nvSpPr>
        <p:spPr bwMode="auto">
          <a:xfrm rot="5400000">
            <a:off x="6280944" y="2401000"/>
            <a:ext cx="1684508" cy="1007825"/>
          </a:xfrm>
          <a:custGeom>
            <a:avLst/>
            <a:gdLst>
              <a:gd name="T0" fmla="*/ 0 w 2476499"/>
              <a:gd name="T1" fmla="*/ 24667 h 1547812"/>
              <a:gd name="T2" fmla="*/ 24667 w 2476499"/>
              <a:gd name="T3" fmla="*/ 0 h 1547812"/>
              <a:gd name="T4" fmla="*/ 370005 w 2476499"/>
              <a:gd name="T5" fmla="*/ 0 h 1547812"/>
              <a:gd name="T6" fmla="*/ 394672 w 2476499"/>
              <a:gd name="T7" fmla="*/ 24667 h 1547812"/>
              <a:gd name="T8" fmla="*/ 394672 w 2476499"/>
              <a:gd name="T9" fmla="*/ 222002 h 1547812"/>
              <a:gd name="T10" fmla="*/ 370005 w 2476499"/>
              <a:gd name="T11" fmla="*/ 246670 h 1547812"/>
              <a:gd name="T12" fmla="*/ 24667 w 2476499"/>
              <a:gd name="T13" fmla="*/ 246670 h 1547812"/>
              <a:gd name="T14" fmla="*/ 0 w 2476499"/>
              <a:gd name="T15" fmla="*/ 222002 h 1547812"/>
              <a:gd name="T16" fmla="*/ 0 w 2476499"/>
              <a:gd name="T17" fmla="*/ 24667 h 15478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76499"/>
              <a:gd name="T28" fmla="*/ 0 h 1547812"/>
              <a:gd name="T29" fmla="*/ 2476499 w 2476499"/>
              <a:gd name="T30" fmla="*/ 1547812 h 15478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76499" h="1547812">
                <a:moveTo>
                  <a:pt x="0" y="154781"/>
                </a:moveTo>
                <a:cubicBezTo>
                  <a:pt x="0" y="69298"/>
                  <a:pt x="69298" y="0"/>
                  <a:pt x="154781" y="0"/>
                </a:cubicBezTo>
                <a:lnTo>
                  <a:pt x="2321718" y="0"/>
                </a:lnTo>
                <a:cubicBezTo>
                  <a:pt x="2407201" y="0"/>
                  <a:pt x="2476499" y="69298"/>
                  <a:pt x="2476499" y="154781"/>
                </a:cubicBezTo>
                <a:lnTo>
                  <a:pt x="2476499" y="1393031"/>
                </a:lnTo>
                <a:cubicBezTo>
                  <a:pt x="2476499" y="1478514"/>
                  <a:pt x="2407201" y="1547812"/>
                  <a:pt x="2321718" y="1547812"/>
                </a:cubicBezTo>
                <a:lnTo>
                  <a:pt x="154781" y="1547812"/>
                </a:lnTo>
                <a:cubicBezTo>
                  <a:pt x="69298" y="1547812"/>
                  <a:pt x="0" y="1478514"/>
                  <a:pt x="0" y="1393031"/>
                </a:cubicBezTo>
                <a:lnTo>
                  <a:pt x="0" y="154781"/>
                </a:lnTo>
                <a:close/>
              </a:path>
            </a:pathLst>
          </a:custGeom>
          <a:solidFill>
            <a:srgbClr val="FF5D5D"/>
          </a:solidFill>
          <a:ln>
            <a:noFill/>
          </a:ln>
          <a:extLst>
            <a:ext uri="{91240B29-F687-4F45-9708-019B960494DF}">
              <a14:hiddenLine xmlns:a14="http://schemas.microsoft.com/office/drawing/2010/main" w="12700">
                <a:solidFill>
                  <a:srgbClr val="5B9BD5"/>
                </a:solidFill>
                <a:bevel/>
              </a14:hiddenLine>
            </a:ext>
          </a:extLst>
        </p:spPr>
        <p:txBody>
          <a:bodyPr lIns="169130" tIns="127862" rIns="169130" bIns="127862" anchor="ctr"/>
          <a:lstStyle/>
          <a:p>
            <a:endParaRPr lang="zh-CN" altLang="en-US"/>
          </a:p>
        </p:txBody>
      </p:sp>
      <p:sp>
        <p:nvSpPr>
          <p:cNvPr id="13" name="任意多边形 9"/>
          <p:cNvSpPr>
            <a:spLocks noChangeArrowheads="1"/>
          </p:cNvSpPr>
          <p:nvPr/>
        </p:nvSpPr>
        <p:spPr bwMode="auto">
          <a:xfrm rot="5400000">
            <a:off x="7508993" y="2401492"/>
            <a:ext cx="1684627" cy="1006961"/>
          </a:xfrm>
          <a:custGeom>
            <a:avLst/>
            <a:gdLst>
              <a:gd name="T0" fmla="*/ 0 w 2476499"/>
              <a:gd name="T1" fmla="*/ 24437 h 1547812"/>
              <a:gd name="T2" fmla="*/ 24523 w 2476499"/>
              <a:gd name="T3" fmla="*/ 0 h 1547812"/>
              <a:gd name="T4" fmla="*/ 367851 w 2476499"/>
              <a:gd name="T5" fmla="*/ 0 h 1547812"/>
              <a:gd name="T6" fmla="*/ 392374 w 2476499"/>
              <a:gd name="T7" fmla="*/ 24437 h 1547812"/>
              <a:gd name="T8" fmla="*/ 392374 w 2476499"/>
              <a:gd name="T9" fmla="*/ 219939 h 1547812"/>
              <a:gd name="T10" fmla="*/ 367851 w 2476499"/>
              <a:gd name="T11" fmla="*/ 244376 h 1547812"/>
              <a:gd name="T12" fmla="*/ 24523 w 2476499"/>
              <a:gd name="T13" fmla="*/ 244376 h 1547812"/>
              <a:gd name="T14" fmla="*/ 0 w 2476499"/>
              <a:gd name="T15" fmla="*/ 219939 h 1547812"/>
              <a:gd name="T16" fmla="*/ 0 w 2476499"/>
              <a:gd name="T17" fmla="*/ 24437 h 15478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76499"/>
              <a:gd name="T28" fmla="*/ 0 h 1547812"/>
              <a:gd name="T29" fmla="*/ 2476499 w 2476499"/>
              <a:gd name="T30" fmla="*/ 1547812 h 15478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76499" h="1547812">
                <a:moveTo>
                  <a:pt x="0" y="154781"/>
                </a:moveTo>
                <a:cubicBezTo>
                  <a:pt x="0" y="69298"/>
                  <a:pt x="69298" y="0"/>
                  <a:pt x="154781" y="0"/>
                </a:cubicBezTo>
                <a:lnTo>
                  <a:pt x="2321718" y="0"/>
                </a:lnTo>
                <a:cubicBezTo>
                  <a:pt x="2407201" y="0"/>
                  <a:pt x="2476499" y="69298"/>
                  <a:pt x="2476499" y="154781"/>
                </a:cubicBezTo>
                <a:lnTo>
                  <a:pt x="2476499" y="1393031"/>
                </a:lnTo>
                <a:cubicBezTo>
                  <a:pt x="2476499" y="1478514"/>
                  <a:pt x="2407201" y="1547812"/>
                  <a:pt x="2321718" y="1547812"/>
                </a:cubicBezTo>
                <a:lnTo>
                  <a:pt x="154781" y="1547812"/>
                </a:lnTo>
                <a:cubicBezTo>
                  <a:pt x="69298" y="1547812"/>
                  <a:pt x="0" y="1478514"/>
                  <a:pt x="0" y="1393031"/>
                </a:cubicBezTo>
                <a:lnTo>
                  <a:pt x="0" y="154781"/>
                </a:lnTo>
                <a:close/>
              </a:path>
            </a:pathLst>
          </a:custGeom>
          <a:solidFill>
            <a:srgbClr val="7F7F7F"/>
          </a:solidFill>
          <a:ln>
            <a:noFill/>
          </a:ln>
          <a:extLst>
            <a:ext uri="{91240B29-F687-4F45-9708-019B960494DF}">
              <a14:hiddenLine xmlns:a14="http://schemas.microsoft.com/office/drawing/2010/main" w="12700">
                <a:solidFill>
                  <a:srgbClr val="5B9BD5"/>
                </a:solidFill>
                <a:bevel/>
              </a14:hiddenLine>
            </a:ext>
          </a:extLst>
        </p:spPr>
        <p:txBody>
          <a:bodyPr lIns="169130" tIns="127862" rIns="169130" bIns="127862" anchor="ctr"/>
          <a:lstStyle/>
          <a:p>
            <a:endParaRPr lang="zh-CN" altLang="en-US"/>
          </a:p>
        </p:txBody>
      </p:sp>
      <p:sp>
        <p:nvSpPr>
          <p:cNvPr id="2" name="文本框 1"/>
          <p:cNvSpPr txBox="1"/>
          <p:nvPr/>
        </p:nvSpPr>
        <p:spPr>
          <a:xfrm>
            <a:off x="3451901" y="1867657"/>
            <a:ext cx="713134" cy="1754021"/>
          </a:xfrm>
          <a:prstGeom prst="rect">
            <a:avLst/>
          </a:prstGeom>
          <a:noFill/>
        </p:spPr>
        <p:txBody>
          <a:bodyPr wrap="square" rtlCol="0">
            <a:spAutoFit/>
          </a:bodyPr>
          <a:lstStyle/>
          <a:p>
            <a:r>
              <a:rPr lang="zh-CN" altLang="en-US" dirty="0">
                <a:solidFill>
                  <a:schemeClr val="accent6"/>
                </a:solidFill>
              </a:rPr>
              <a:t>（二）下放差旅会议管理权限</a:t>
            </a:r>
            <a:endParaRPr lang="zh-CN" altLang="en-US" dirty="0">
              <a:solidFill>
                <a:schemeClr val="accent6"/>
              </a:solidFill>
            </a:endParaRPr>
          </a:p>
        </p:txBody>
      </p:sp>
      <p:sp>
        <p:nvSpPr>
          <p:cNvPr id="14" name="文本框 13"/>
          <p:cNvSpPr txBox="1"/>
          <p:nvPr/>
        </p:nvSpPr>
        <p:spPr>
          <a:xfrm>
            <a:off x="5118870" y="1777037"/>
            <a:ext cx="713134" cy="2030972"/>
          </a:xfrm>
          <a:prstGeom prst="rect">
            <a:avLst/>
          </a:prstGeom>
          <a:noFill/>
        </p:spPr>
        <p:txBody>
          <a:bodyPr wrap="square" rtlCol="0">
            <a:spAutoFit/>
          </a:bodyPr>
          <a:lstStyle/>
          <a:p>
            <a:r>
              <a:rPr lang="zh-CN" altLang="en-US" dirty="0">
                <a:solidFill>
                  <a:schemeClr val="accent6"/>
                </a:solidFill>
              </a:rPr>
              <a:t>（三）完善科研仪器设备采购管理</a:t>
            </a:r>
            <a:endParaRPr lang="zh-CN" altLang="en-US" dirty="0">
              <a:solidFill>
                <a:schemeClr val="accent6"/>
              </a:solidFill>
            </a:endParaRPr>
          </a:p>
        </p:txBody>
      </p:sp>
      <p:sp>
        <p:nvSpPr>
          <p:cNvPr id="15" name="文本框 14"/>
          <p:cNvSpPr txBox="1"/>
          <p:nvPr/>
        </p:nvSpPr>
        <p:spPr>
          <a:xfrm>
            <a:off x="404058" y="2207849"/>
            <a:ext cx="888875" cy="1323209"/>
          </a:xfrm>
          <a:prstGeom prst="rect">
            <a:avLst/>
          </a:prstGeom>
          <a:noFill/>
        </p:spPr>
        <p:txBody>
          <a:bodyPr wrap="square" rtlCol="0">
            <a:spAutoFit/>
          </a:bodyPr>
          <a:lstStyle/>
          <a:p>
            <a:r>
              <a:rPr lang="en-US" altLang="zh-CN" sz="1600" dirty="0">
                <a:solidFill>
                  <a:schemeClr val="bg1"/>
                </a:solidFill>
              </a:rPr>
              <a:t>1.</a:t>
            </a:r>
            <a:r>
              <a:rPr lang="zh-CN" altLang="en-US" sz="1600" dirty="0">
                <a:solidFill>
                  <a:schemeClr val="bg1"/>
                </a:solidFill>
              </a:rPr>
              <a:t>改进教学科研人员差旅费管理</a:t>
            </a:r>
            <a:endParaRPr lang="zh-CN" altLang="en-US" sz="1600" dirty="0">
              <a:solidFill>
                <a:schemeClr val="bg1"/>
              </a:solidFill>
            </a:endParaRPr>
          </a:p>
        </p:txBody>
      </p:sp>
      <p:sp>
        <p:nvSpPr>
          <p:cNvPr id="16" name="文本框 15"/>
          <p:cNvSpPr txBox="1"/>
          <p:nvPr/>
        </p:nvSpPr>
        <p:spPr>
          <a:xfrm>
            <a:off x="1784133" y="2224325"/>
            <a:ext cx="888875" cy="1323209"/>
          </a:xfrm>
          <a:prstGeom prst="rect">
            <a:avLst/>
          </a:prstGeom>
          <a:noFill/>
        </p:spPr>
        <p:txBody>
          <a:bodyPr wrap="square" rtlCol="0">
            <a:spAutoFit/>
          </a:bodyPr>
          <a:lstStyle/>
          <a:p>
            <a:r>
              <a:rPr lang="en-US" altLang="zh-CN" sz="1600" dirty="0">
                <a:solidFill>
                  <a:schemeClr val="bg1"/>
                </a:solidFill>
              </a:rPr>
              <a:t>2.</a:t>
            </a:r>
            <a:r>
              <a:rPr lang="zh-CN" altLang="en-US" sz="1600" dirty="0">
                <a:solidFill>
                  <a:schemeClr val="bg1"/>
                </a:solidFill>
              </a:rPr>
              <a:t>改进教学科研人员会议费管理</a:t>
            </a:r>
            <a:endParaRPr lang="zh-CN" altLang="en-US" sz="1600" dirty="0">
              <a:solidFill>
                <a:schemeClr val="bg1"/>
              </a:solidFill>
            </a:endParaRPr>
          </a:p>
        </p:txBody>
      </p:sp>
      <p:sp>
        <p:nvSpPr>
          <p:cNvPr id="17" name="文本框 16"/>
          <p:cNvSpPr txBox="1"/>
          <p:nvPr/>
        </p:nvSpPr>
        <p:spPr>
          <a:xfrm>
            <a:off x="6738237" y="2207849"/>
            <a:ext cx="888875" cy="1569388"/>
          </a:xfrm>
          <a:prstGeom prst="rect">
            <a:avLst/>
          </a:prstGeom>
          <a:noFill/>
        </p:spPr>
        <p:txBody>
          <a:bodyPr wrap="square" rtlCol="0">
            <a:spAutoFit/>
          </a:bodyPr>
          <a:lstStyle/>
          <a:p>
            <a:r>
              <a:rPr lang="en-US" altLang="zh-CN" sz="1600" dirty="0">
                <a:solidFill>
                  <a:schemeClr val="bg1"/>
                </a:solidFill>
              </a:rPr>
              <a:t>1.</a:t>
            </a:r>
            <a:r>
              <a:rPr lang="zh-CN" altLang="en-US" sz="1600" dirty="0">
                <a:solidFill>
                  <a:schemeClr val="bg1"/>
                </a:solidFill>
              </a:rPr>
              <a:t>改进项目承担单位政府采购管理</a:t>
            </a:r>
            <a:r>
              <a:rPr lang="en-US" altLang="zh-CN" sz="1600" dirty="0">
                <a:solidFill>
                  <a:schemeClr val="bg1"/>
                </a:solidFill>
              </a:rPr>
              <a:t>	</a:t>
            </a:r>
            <a:endParaRPr lang="zh-CN" altLang="en-US" sz="1600" dirty="0">
              <a:solidFill>
                <a:schemeClr val="bg1"/>
              </a:solidFill>
            </a:endParaRPr>
          </a:p>
        </p:txBody>
      </p:sp>
      <p:sp>
        <p:nvSpPr>
          <p:cNvPr id="18" name="文本框 17"/>
          <p:cNvSpPr txBox="1"/>
          <p:nvPr/>
        </p:nvSpPr>
        <p:spPr>
          <a:xfrm>
            <a:off x="7965912" y="2177779"/>
            <a:ext cx="888875" cy="1569388"/>
          </a:xfrm>
          <a:prstGeom prst="rect">
            <a:avLst/>
          </a:prstGeom>
          <a:noFill/>
        </p:spPr>
        <p:txBody>
          <a:bodyPr wrap="square" rtlCol="0">
            <a:spAutoFit/>
          </a:bodyPr>
          <a:lstStyle/>
          <a:p>
            <a:r>
              <a:rPr lang="en-US" altLang="zh-CN" sz="1600" dirty="0">
                <a:solidFill>
                  <a:schemeClr val="bg1"/>
                </a:solidFill>
              </a:rPr>
              <a:t>2.</a:t>
            </a:r>
            <a:r>
              <a:rPr lang="zh-CN" altLang="en-US" sz="1600" dirty="0">
                <a:solidFill>
                  <a:schemeClr val="bg1"/>
                </a:solidFill>
              </a:rPr>
              <a:t>优化进口仪器设备采购服务</a:t>
            </a:r>
            <a:r>
              <a:rPr lang="en-US" altLang="zh-CN" sz="1600" dirty="0">
                <a:solidFill>
                  <a:schemeClr val="bg1"/>
                </a:solidFill>
              </a:rPr>
              <a:t>	</a:t>
            </a:r>
            <a:endParaRPr lang="zh-CN" altLang="en-US" sz="1600" dirty="0">
              <a:solidFill>
                <a:schemeClr val="bg1"/>
              </a:solidFill>
            </a:endParaRPr>
          </a:p>
        </p:txBody>
      </p:sp>
      <p:sp>
        <p:nvSpPr>
          <p:cNvPr id="19" name="TextBox 15"/>
          <p:cNvSpPr>
            <a:spLocks noChangeArrowheads="1"/>
          </p:cNvSpPr>
          <p:nvPr/>
        </p:nvSpPr>
        <p:spPr bwMode="auto">
          <a:xfrm>
            <a:off x="414262" y="4228392"/>
            <a:ext cx="8614576" cy="1695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ts val="2500"/>
              </a:lnSpc>
            </a:pPr>
            <a:r>
              <a:rPr lang="zh-CN" altLang="en-US" sz="2000" b="1" dirty="0">
                <a:solidFill>
                  <a:srgbClr val="000000"/>
                </a:solidFill>
                <a:latin typeface="仿宋" panose="02010609060101010101" pitchFamily="49" charset="-122"/>
                <a:ea typeface="仿宋" panose="02010609060101010101" pitchFamily="49" charset="-122"/>
                <a:sym typeface="微软雅黑" panose="020B0503020204020204" pitchFamily="34" charset="-122"/>
              </a:rPr>
              <a:t>*</a:t>
            </a:r>
            <a:r>
              <a:rPr lang="zh-CN" altLang="en-US" sz="2000" b="1" dirty="0">
                <a:solidFill>
                  <a:srgbClr val="FF0000"/>
                </a:solidFill>
                <a:latin typeface="仿宋" panose="02010609060101010101" pitchFamily="49" charset="-122"/>
                <a:ea typeface="仿宋" panose="02010609060101010101" pitchFamily="49" charset="-122"/>
                <a:sym typeface="微软雅黑" panose="020B0503020204020204" pitchFamily="34" charset="-122"/>
              </a:rPr>
              <a:t>差旅费、会议费：</a:t>
            </a:r>
            <a:r>
              <a:rPr lang="zh-CN" altLang="en-US" sz="2000" dirty="0">
                <a:solidFill>
                  <a:srgbClr val="000000"/>
                </a:solidFill>
                <a:latin typeface="仿宋" panose="02010609060101010101" pitchFamily="49" charset="-122"/>
                <a:ea typeface="仿宋" panose="02010609060101010101" pitchFamily="49" charset="-122"/>
                <a:sym typeface="微软雅黑" panose="020B0503020204020204" pitchFamily="34" charset="-122"/>
              </a:rPr>
              <a:t>制定完善管理办法，科研类差旅费、会议费纳入行政经费统计范围，但区别管理，不受零增长限制。</a:t>
            </a:r>
            <a:endParaRPr lang="en-US" altLang="zh-CN" sz="2000" dirty="0">
              <a:solidFill>
                <a:srgbClr val="000000"/>
              </a:solidFill>
              <a:latin typeface="仿宋" panose="02010609060101010101" pitchFamily="49" charset="-122"/>
              <a:ea typeface="仿宋" panose="02010609060101010101" pitchFamily="49" charset="-122"/>
              <a:sym typeface="微软雅黑" panose="020B0503020204020204" pitchFamily="34" charset="-122"/>
            </a:endParaRPr>
          </a:p>
          <a:p>
            <a:pPr>
              <a:lnSpc>
                <a:spcPts val="2500"/>
              </a:lnSpc>
            </a:pPr>
            <a:r>
              <a:rPr lang="zh-CN" altLang="en-US" sz="2000" b="1" dirty="0">
                <a:solidFill>
                  <a:srgbClr val="000000"/>
                </a:solidFill>
                <a:latin typeface="仿宋" panose="02010609060101010101" pitchFamily="49" charset="-122"/>
                <a:ea typeface="仿宋" panose="02010609060101010101" pitchFamily="49" charset="-122"/>
                <a:sym typeface="微软雅黑" panose="020B0503020204020204" pitchFamily="34" charset="-122"/>
              </a:rPr>
              <a:t>*</a:t>
            </a:r>
            <a:r>
              <a:rPr lang="zh-CN" altLang="en-US" sz="2000" b="1" dirty="0">
                <a:solidFill>
                  <a:srgbClr val="FF0000"/>
                </a:solidFill>
                <a:latin typeface="仿宋" panose="02010609060101010101" pitchFamily="49" charset="-122"/>
                <a:ea typeface="仿宋" panose="02010609060101010101" pitchFamily="49" charset="-122"/>
                <a:sym typeface="微软雅黑" panose="020B0503020204020204" pitchFamily="34" charset="-122"/>
              </a:rPr>
              <a:t>会议费：</a:t>
            </a:r>
            <a:r>
              <a:rPr lang="zh-CN" altLang="en-US" sz="2000" dirty="0">
                <a:solidFill>
                  <a:srgbClr val="000000"/>
                </a:solidFill>
                <a:latin typeface="仿宋" panose="02010609060101010101" pitchFamily="49" charset="-122"/>
                <a:ea typeface="仿宋" panose="02010609060101010101" pitchFamily="49" charset="-122"/>
                <a:sym typeface="微软雅黑" panose="020B0503020204020204" pitchFamily="34" charset="-122"/>
              </a:rPr>
              <a:t>在项目实施过程中，项目承担单位因教学、科研需要举办的业务性会议，会议次数、天数、人数以及会议费开支范围、标准等，由项目承担单位按照实事求是、精简高效、厉行节约的原则确定。</a:t>
            </a:r>
            <a:endParaRPr lang="zh-CN" altLang="en-US" sz="2000" dirty="0">
              <a:solidFill>
                <a:srgbClr val="000000"/>
              </a:solidFill>
              <a:latin typeface="仿宋" panose="02010609060101010101" pitchFamily="49" charset="-122"/>
              <a:ea typeface="仿宋" panose="02010609060101010101" pitchFamily="49" charset="-122"/>
              <a:sym typeface="微软雅黑" panose="020B0503020204020204" pitchFamily="34" charset="-122"/>
            </a:endParaRPr>
          </a:p>
        </p:txBody>
      </p:sp>
      <p:grpSp>
        <p:nvGrpSpPr>
          <p:cNvPr id="21" name="组合 415745"/>
          <p:cNvGrpSpPr/>
          <p:nvPr/>
        </p:nvGrpSpPr>
        <p:grpSpPr bwMode="auto">
          <a:xfrm>
            <a:off x="1259617" y="196302"/>
            <a:ext cx="7429485" cy="621711"/>
            <a:chOff x="552" y="442"/>
            <a:chExt cx="2736" cy="288"/>
          </a:xfrm>
        </p:grpSpPr>
        <p:sp>
          <p:nvSpPr>
            <p:cNvPr id="22"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3" name="文本框 415748"/>
            <p:cNvSpPr txBox="1">
              <a:spLocks noChangeArrowheads="1"/>
            </p:cNvSpPr>
            <p:nvPr/>
          </p:nvSpPr>
          <p:spPr bwMode="auto">
            <a:xfrm>
              <a:off x="552" y="455"/>
              <a:ext cx="2736"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二、</a:t>
              </a:r>
              <a:r>
                <a:rPr lang="en-US" altLang="zh-CN" sz="2800" b="1" spc="-1" dirty="0" err="1">
                  <a:solidFill>
                    <a:srgbClr val="000000"/>
                  </a:solidFill>
                  <a:uFill>
                    <a:solidFill>
                      <a:srgbClr val="FFFFFF"/>
                    </a:solidFill>
                  </a:uFill>
                  <a:latin typeface="仿宋" panose="02010609060101010101" pitchFamily="49" charset="-122"/>
                  <a:ea typeface="仿宋" panose="02010609060101010101" pitchFamily="49" charset="-122"/>
                </a:rPr>
                <a:t>云南省实施意见</a:t>
              </a:r>
              <a:r>
                <a:rPr lang="zh-CN" altLang="en-US" sz="2800" spc="-1" dirty="0">
                  <a:solidFill>
                    <a:srgbClr val="FF0000"/>
                  </a:solidFill>
                  <a:uFill>
                    <a:solidFill>
                      <a:srgbClr val="FFFFFF"/>
                    </a:solidFill>
                  </a:uFill>
                  <a:latin typeface="黑体" panose="02010609060101010101" pitchFamily="49" charset="-122"/>
                  <a:ea typeface="黑体" panose="02010609060101010101" pitchFamily="49" charset="-122"/>
                </a:rPr>
                <a:t> </a:t>
              </a:r>
              <a:r>
                <a:rPr lang="zh-CN" altLang="en-US" sz="2800" b="1" spc="-1" dirty="0">
                  <a:solidFill>
                    <a:srgbClr val="FF0000"/>
                  </a:solidFill>
                  <a:uFill>
                    <a:solidFill>
                      <a:srgbClr val="FFFFFF"/>
                    </a:solidFill>
                  </a:uFill>
                  <a:latin typeface="仿宋" panose="02010609060101010101" pitchFamily="49" charset="-122"/>
                  <a:ea typeface="仿宋" panose="02010609060101010101" pitchFamily="49" charset="-122"/>
                </a:rPr>
                <a:t>（</a:t>
              </a:r>
              <a:r>
                <a:rPr lang="en-US" altLang="zh-CN" sz="2800" b="1" spc="-1" dirty="0">
                  <a:solidFill>
                    <a:srgbClr val="FF0000"/>
                  </a:solidFill>
                  <a:uFill>
                    <a:solidFill>
                      <a:srgbClr val="FFFFFF"/>
                    </a:solidFill>
                  </a:uFill>
                  <a:latin typeface="仿宋" panose="02010609060101010101" pitchFamily="49" charset="-122"/>
                  <a:ea typeface="仿宋" panose="02010609060101010101" pitchFamily="49" charset="-122"/>
                </a:rPr>
                <a:t>云办发〔2017〕9号</a:t>
              </a:r>
              <a:r>
                <a:rPr lang="zh-CN" altLang="en-US" sz="2800" b="1" spc="-1" dirty="0">
                  <a:solidFill>
                    <a:srgbClr val="FF0000"/>
                  </a:solidFill>
                  <a:uFill>
                    <a:solidFill>
                      <a:srgbClr val="FFFFFF"/>
                    </a:solidFill>
                  </a:uFill>
                  <a:latin typeface="仿宋" panose="02010609060101010101" pitchFamily="49" charset="-122"/>
                  <a:ea typeface="仿宋" panose="02010609060101010101" pitchFamily="49" charset="-122"/>
                </a:rPr>
                <a:t>）</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CustomShape 1"/>
          <p:cNvSpPr/>
          <p:nvPr/>
        </p:nvSpPr>
        <p:spPr>
          <a:xfrm>
            <a:off x="3643647" y="1148436"/>
            <a:ext cx="5319516" cy="1853318"/>
          </a:xfrm>
          <a:prstGeom prst="rect">
            <a:avLst/>
          </a:prstGeom>
          <a:noFill/>
          <a:ln w="28440">
            <a:solidFill>
              <a:srgbClr val="01A991"/>
            </a:solidFill>
            <a:bevel/>
          </a:ln>
        </p:spPr>
        <p:style>
          <a:lnRef idx="0">
            <a:scrgbClr r="0" g="0" b="0"/>
          </a:lnRef>
          <a:fillRef idx="0">
            <a:scrgbClr r="0" g="0" b="0"/>
          </a:fillRef>
          <a:effectRef idx="0">
            <a:scrgbClr r="0" g="0" b="0"/>
          </a:effectRef>
          <a:fontRef idx="minor"/>
        </p:style>
      </p:sp>
      <p:sp>
        <p:nvSpPr>
          <p:cNvPr id="237" name="CustomShape 2"/>
          <p:cNvSpPr/>
          <p:nvPr/>
        </p:nvSpPr>
        <p:spPr>
          <a:xfrm>
            <a:off x="3636089" y="1122880"/>
            <a:ext cx="5327075" cy="52191"/>
          </a:xfrm>
          <a:prstGeom prst="rect">
            <a:avLst/>
          </a:prstGeom>
          <a:solidFill>
            <a:srgbClr val="01A991"/>
          </a:solidFill>
          <a:ln>
            <a:noFill/>
          </a:ln>
        </p:spPr>
        <p:style>
          <a:lnRef idx="0">
            <a:scrgbClr r="0" g="0" b="0"/>
          </a:lnRef>
          <a:fillRef idx="0">
            <a:scrgbClr r="0" g="0" b="0"/>
          </a:fillRef>
          <a:effectRef idx="0">
            <a:scrgbClr r="0" g="0" b="0"/>
          </a:effectRef>
          <a:fontRef idx="minor"/>
        </p:style>
      </p:sp>
      <p:sp>
        <p:nvSpPr>
          <p:cNvPr id="238" name="CustomShape 3"/>
          <p:cNvSpPr/>
          <p:nvPr/>
        </p:nvSpPr>
        <p:spPr>
          <a:xfrm>
            <a:off x="972191" y="4131598"/>
            <a:ext cx="5030487" cy="1672630"/>
          </a:xfrm>
          <a:prstGeom prst="rect">
            <a:avLst/>
          </a:prstGeom>
          <a:noFill/>
          <a:ln w="28440">
            <a:solidFill>
              <a:srgbClr val="FF5D5D"/>
            </a:solidFill>
            <a:bevel/>
          </a:ln>
        </p:spPr>
        <p:style>
          <a:lnRef idx="0">
            <a:scrgbClr r="0" g="0" b="0"/>
          </a:lnRef>
          <a:fillRef idx="0">
            <a:scrgbClr r="0" g="0" b="0"/>
          </a:fillRef>
          <a:effectRef idx="0">
            <a:scrgbClr r="0" g="0" b="0"/>
          </a:effectRef>
          <a:fontRef idx="minor"/>
        </p:style>
      </p:sp>
      <p:sp>
        <p:nvSpPr>
          <p:cNvPr id="239" name="CustomShape 4"/>
          <p:cNvSpPr/>
          <p:nvPr/>
        </p:nvSpPr>
        <p:spPr>
          <a:xfrm>
            <a:off x="972191" y="4076888"/>
            <a:ext cx="5030487" cy="78826"/>
          </a:xfrm>
          <a:prstGeom prst="rect">
            <a:avLst/>
          </a:prstGeom>
          <a:solidFill>
            <a:srgbClr val="FF5D5D"/>
          </a:solidFill>
          <a:ln>
            <a:noFill/>
          </a:ln>
        </p:spPr>
        <p:style>
          <a:lnRef idx="0">
            <a:scrgbClr r="0" g="0" b="0"/>
          </a:lnRef>
          <a:fillRef idx="0">
            <a:scrgbClr r="0" g="0" b="0"/>
          </a:fillRef>
          <a:effectRef idx="0">
            <a:scrgbClr r="0" g="0" b="0"/>
          </a:effectRef>
          <a:fontRef idx="minor"/>
        </p:style>
      </p:sp>
      <p:sp>
        <p:nvSpPr>
          <p:cNvPr id="240" name="CustomShape 5"/>
          <p:cNvSpPr/>
          <p:nvPr/>
        </p:nvSpPr>
        <p:spPr>
          <a:xfrm>
            <a:off x="3731472" y="1224023"/>
            <a:ext cx="4980455" cy="364257"/>
          </a:xfrm>
          <a:prstGeom prst="rect">
            <a:avLst/>
          </a:prstGeom>
          <a:noFill/>
          <a:ln>
            <a:noFill/>
          </a:ln>
        </p:spPr>
        <p:style>
          <a:lnRef idx="0">
            <a:scrgbClr r="0" g="0" b="0"/>
          </a:lnRef>
          <a:fillRef idx="0">
            <a:scrgbClr r="0" g="0" b="0"/>
          </a:fillRef>
          <a:effectRef idx="0">
            <a:scrgbClr r="0" g="0" b="0"/>
          </a:effectRef>
          <a:fontRef idx="minor"/>
        </p:style>
        <p:txBody>
          <a:bodyPr wrap="none" lIns="89984" tIns="44992" rIns="89984" bIns="44992"/>
          <a:lstStyle/>
          <a:p>
            <a:pPr>
              <a:lnSpc>
                <a:spcPct val="100000"/>
              </a:lnSpc>
            </a:pPr>
            <a:r>
              <a:rPr lang="en-US" b="1" spc="-1">
                <a:solidFill>
                  <a:srgbClr val="01A991"/>
                </a:solidFill>
                <a:uFill>
                  <a:solidFill>
                    <a:srgbClr val="FFFFFF"/>
                  </a:solidFill>
                </a:uFill>
                <a:latin typeface="微软雅黑" panose="020B0503020204020204" pitchFamily="34" charset="-122"/>
                <a:ea typeface="微软雅黑" panose="020B0503020204020204" pitchFamily="34" charset="-122"/>
              </a:rPr>
              <a:t>扩大省属高校、科研院所基本建设项目管理权限</a:t>
            </a:r>
            <a:endParaRPr lang="en-US" spc="-1">
              <a:solidFill>
                <a:srgbClr val="000000"/>
              </a:solidFill>
              <a:uFill>
                <a:solidFill>
                  <a:srgbClr val="FFFFFF"/>
                </a:solidFill>
              </a:uFill>
              <a:latin typeface="Arial" panose="020B0604020202020204"/>
            </a:endParaRPr>
          </a:p>
        </p:txBody>
      </p:sp>
      <p:sp>
        <p:nvSpPr>
          <p:cNvPr id="241" name="CustomShape 6"/>
          <p:cNvSpPr/>
          <p:nvPr/>
        </p:nvSpPr>
        <p:spPr>
          <a:xfrm>
            <a:off x="3687560" y="1631832"/>
            <a:ext cx="5224133" cy="1261941"/>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50000"/>
              </a:lnSpc>
            </a:pPr>
            <a:r>
              <a:rPr lang="en-US" sz="1400" spc="-1" dirty="0">
                <a:solidFill>
                  <a:srgbClr val="000000"/>
                </a:solidFill>
                <a:uFill>
                  <a:solidFill>
                    <a:srgbClr val="FFFFFF"/>
                  </a:solidFill>
                </a:uFill>
                <a:latin typeface="微软雅黑" panose="020B0503020204020204" pitchFamily="34" charset="-122"/>
                <a:ea typeface="微软雅黑" panose="020B0503020204020204" pitchFamily="34" charset="-122"/>
              </a:rPr>
              <a:t>        1.对项目承担单位利用自有资金、不申请政府投资建设的项目，由项目承担单位自主决策，属地备案，不再进行审批。行业主管部门要加强对项目承担单位基本建设项目的指导和监督检查。</a:t>
            </a:r>
            <a:endParaRPr lang="en-US" sz="1400" spc="-1" dirty="0">
              <a:solidFill>
                <a:srgbClr val="000000"/>
              </a:solidFill>
              <a:uFill>
                <a:solidFill>
                  <a:srgbClr val="FFFFFF"/>
                </a:solidFill>
              </a:uFill>
              <a:latin typeface="Arial" panose="020B0604020202020204"/>
            </a:endParaRPr>
          </a:p>
        </p:txBody>
      </p:sp>
      <p:sp>
        <p:nvSpPr>
          <p:cNvPr id="242" name="CustomShape 7"/>
          <p:cNvSpPr/>
          <p:nvPr/>
        </p:nvSpPr>
        <p:spPr>
          <a:xfrm>
            <a:off x="997027" y="4222662"/>
            <a:ext cx="4980455" cy="364257"/>
          </a:xfrm>
          <a:prstGeom prst="rect">
            <a:avLst/>
          </a:prstGeom>
          <a:noFill/>
          <a:ln>
            <a:noFill/>
          </a:ln>
        </p:spPr>
        <p:style>
          <a:lnRef idx="0">
            <a:scrgbClr r="0" g="0" b="0"/>
          </a:lnRef>
          <a:fillRef idx="0">
            <a:scrgbClr r="0" g="0" b="0"/>
          </a:fillRef>
          <a:effectRef idx="0">
            <a:scrgbClr r="0" g="0" b="0"/>
          </a:effectRef>
          <a:fontRef idx="minor"/>
        </p:style>
        <p:txBody>
          <a:bodyPr wrap="none" lIns="89984" tIns="44992" rIns="89984" bIns="44992"/>
          <a:lstStyle/>
          <a:p>
            <a:pPr algn="r">
              <a:lnSpc>
                <a:spcPct val="100000"/>
              </a:lnSpc>
            </a:pPr>
            <a:r>
              <a:rPr lang="en-US" b="1" spc="-1">
                <a:solidFill>
                  <a:srgbClr val="FF0000"/>
                </a:solidFill>
                <a:uFill>
                  <a:solidFill>
                    <a:srgbClr val="FFFFFF"/>
                  </a:solidFill>
                </a:uFill>
                <a:latin typeface="微软雅黑" panose="020B0503020204020204" pitchFamily="34" charset="-122"/>
                <a:ea typeface="微软雅黑" panose="020B0503020204020204" pitchFamily="34" charset="-122"/>
              </a:rPr>
              <a:t>简化省属高校、科研院所基本建设项目审批程序</a:t>
            </a:r>
            <a:endParaRPr lang="en-US" spc="-1">
              <a:solidFill>
                <a:srgbClr val="000000"/>
              </a:solidFill>
              <a:uFill>
                <a:solidFill>
                  <a:srgbClr val="FFFFFF"/>
                </a:solidFill>
              </a:uFill>
              <a:latin typeface="Arial" panose="020B0604020202020204"/>
            </a:endParaRPr>
          </a:p>
        </p:txBody>
      </p:sp>
      <p:sp>
        <p:nvSpPr>
          <p:cNvPr id="243" name="CustomShape 8"/>
          <p:cNvSpPr/>
          <p:nvPr/>
        </p:nvSpPr>
        <p:spPr>
          <a:xfrm>
            <a:off x="1220908" y="4618954"/>
            <a:ext cx="4750815" cy="942316"/>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50000"/>
              </a:lnSpc>
            </a:pPr>
            <a:r>
              <a:rPr lang="en-US" sz="1400" spc="-1" dirty="0">
                <a:solidFill>
                  <a:srgbClr val="000000"/>
                </a:solidFill>
                <a:uFill>
                  <a:solidFill>
                    <a:srgbClr val="FFFFFF"/>
                  </a:solidFill>
                </a:uFill>
                <a:latin typeface="微软雅黑" panose="020B0503020204020204" pitchFamily="34" charset="-122"/>
                <a:ea typeface="微软雅黑" panose="020B0503020204020204" pitchFamily="34" charset="-122"/>
              </a:rPr>
              <a:t>        2.行业主管部门要指导项目承担单位编制五年建设规划</a:t>
            </a:r>
            <a:endParaRPr lang="en-US" sz="1400" spc="-1" dirty="0">
              <a:solidFill>
                <a:srgbClr val="000000"/>
              </a:solidFill>
              <a:uFill>
                <a:solidFill>
                  <a:srgbClr val="FFFFFF"/>
                </a:solidFill>
              </a:uFill>
              <a:latin typeface="Arial" panose="020B0604020202020204"/>
            </a:endParaRPr>
          </a:p>
          <a:p>
            <a:pPr>
              <a:lnSpc>
                <a:spcPct val="150000"/>
              </a:lnSpc>
            </a:pPr>
            <a:r>
              <a:rPr lang="en-US" sz="1400" spc="-1" dirty="0">
                <a:solidFill>
                  <a:srgbClr val="000000"/>
                </a:solidFill>
                <a:uFill>
                  <a:solidFill>
                    <a:srgbClr val="FFFFFF"/>
                  </a:solidFill>
                </a:uFill>
                <a:latin typeface="微软雅黑" panose="020B0503020204020204" pitchFamily="34" charset="-122"/>
                <a:ea typeface="微软雅黑" panose="020B0503020204020204" pitchFamily="34" charset="-122"/>
              </a:rPr>
              <a:t>简化项目承担单位基本建设项目城乡规划、用地以及环评</a:t>
            </a:r>
            <a:r>
              <a:rPr lang="en-US" altLang="zh-CN" sz="1400" spc="-1" dirty="0">
                <a:solidFill>
                  <a:srgbClr val="000000"/>
                </a:solidFill>
                <a:uFill>
                  <a:solidFill>
                    <a:srgbClr val="FFFFFF"/>
                  </a:solidFill>
                </a:uFill>
                <a:latin typeface="微软雅黑" panose="020B0503020204020204" pitchFamily="34" charset="-122"/>
                <a:ea typeface="微软雅黑" panose="020B0503020204020204" pitchFamily="34" charset="-122"/>
              </a:rPr>
              <a:t>能评等审批手续，缩短审批周期 </a:t>
            </a:r>
            <a:r>
              <a:rPr lang="en-US" sz="1400" spc="-1" dirty="0">
                <a:solidFill>
                  <a:srgbClr val="000000"/>
                </a:solidFill>
                <a:uFill>
                  <a:solidFill>
                    <a:srgbClr val="FFFFFF"/>
                  </a:solidFill>
                </a:uFill>
                <a:latin typeface="微软雅黑" panose="020B0503020204020204" pitchFamily="34" charset="-122"/>
                <a:ea typeface="微软雅黑" panose="020B0503020204020204" pitchFamily="34" charset="-122"/>
              </a:rPr>
              <a:t>。</a:t>
            </a:r>
            <a:endParaRPr lang="en-US" sz="1400" spc="-1" dirty="0">
              <a:solidFill>
                <a:srgbClr val="000000"/>
              </a:solidFill>
              <a:uFill>
                <a:solidFill>
                  <a:srgbClr val="FFFFFF"/>
                </a:solidFill>
              </a:uFill>
              <a:latin typeface="Arial" panose="020B0604020202020204"/>
            </a:endParaRPr>
          </a:p>
        </p:txBody>
      </p:sp>
      <p:pic>
        <p:nvPicPr>
          <p:cNvPr id="244" name="图片 13"/>
          <p:cNvPicPr/>
          <p:nvPr/>
        </p:nvPicPr>
        <p:blipFill>
          <a:blip r:embed="rId1" cstate="print"/>
          <a:srcRect r="798" b="4873"/>
          <a:stretch>
            <a:fillRect/>
          </a:stretch>
        </p:blipFill>
        <p:spPr>
          <a:xfrm>
            <a:off x="6257873" y="3236793"/>
            <a:ext cx="2790596" cy="1759015"/>
          </a:xfrm>
          <a:prstGeom prst="rect">
            <a:avLst/>
          </a:prstGeom>
          <a:ln>
            <a:noFill/>
          </a:ln>
        </p:spPr>
      </p:pic>
      <p:sp>
        <p:nvSpPr>
          <p:cNvPr id="245" name="CustomShape 9"/>
          <p:cNvSpPr/>
          <p:nvPr/>
        </p:nvSpPr>
        <p:spPr>
          <a:xfrm>
            <a:off x="576620" y="1773287"/>
            <a:ext cx="2831268" cy="1705384"/>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nchor="ctr"/>
          <a:lstStyle/>
          <a:p>
            <a:pPr algn="ctr">
              <a:lnSpc>
                <a:spcPct val="100000"/>
              </a:lnSpc>
            </a:pPr>
            <a:r>
              <a:rPr lang="en-US" sz="3200" spc="-1" dirty="0">
                <a:solidFill>
                  <a:srgbClr val="2E55D0"/>
                </a:solidFill>
                <a:uFill>
                  <a:solidFill>
                    <a:srgbClr val="FFFFFF"/>
                  </a:solidFill>
                </a:uFill>
                <a:latin typeface="仿宋" panose="02010609060101010101" pitchFamily="49" charset="-122"/>
                <a:ea typeface="仿宋" panose="02010609060101010101" pitchFamily="49" charset="-122"/>
              </a:rPr>
              <a:t>（</a:t>
            </a:r>
            <a:r>
              <a:rPr lang="en-US" sz="3200" spc="-1" dirty="0" err="1">
                <a:solidFill>
                  <a:srgbClr val="2E55D0"/>
                </a:solidFill>
                <a:uFill>
                  <a:solidFill>
                    <a:srgbClr val="FFFFFF"/>
                  </a:solidFill>
                </a:uFill>
                <a:latin typeface="仿宋" panose="02010609060101010101" pitchFamily="49" charset="-122"/>
                <a:ea typeface="仿宋" panose="02010609060101010101" pitchFamily="49" charset="-122"/>
              </a:rPr>
              <a:t>四）扩大基本建设项目管理权限</a:t>
            </a:r>
            <a:endParaRPr lang="en-US" sz="32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grpSp>
        <p:nvGrpSpPr>
          <p:cNvPr id="14" name="组合 415745"/>
          <p:cNvGrpSpPr/>
          <p:nvPr/>
        </p:nvGrpSpPr>
        <p:grpSpPr bwMode="auto">
          <a:xfrm>
            <a:off x="1259617" y="196302"/>
            <a:ext cx="7429485" cy="621711"/>
            <a:chOff x="552" y="442"/>
            <a:chExt cx="2736" cy="288"/>
          </a:xfrm>
        </p:grpSpPr>
        <p:sp>
          <p:nvSpPr>
            <p:cNvPr id="1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6" name="文本框 415748"/>
            <p:cNvSpPr txBox="1">
              <a:spLocks noChangeArrowheads="1"/>
            </p:cNvSpPr>
            <p:nvPr/>
          </p:nvSpPr>
          <p:spPr bwMode="auto">
            <a:xfrm>
              <a:off x="552" y="455"/>
              <a:ext cx="2736"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二、</a:t>
              </a:r>
              <a:r>
                <a:rPr lang="en-US" altLang="zh-CN" sz="2800" b="1" spc="-1" dirty="0" err="1">
                  <a:solidFill>
                    <a:srgbClr val="000000"/>
                  </a:solidFill>
                  <a:uFill>
                    <a:solidFill>
                      <a:srgbClr val="FFFFFF"/>
                    </a:solidFill>
                  </a:uFill>
                  <a:latin typeface="仿宋" panose="02010609060101010101" pitchFamily="49" charset="-122"/>
                  <a:ea typeface="仿宋" panose="02010609060101010101" pitchFamily="49" charset="-122"/>
                </a:rPr>
                <a:t>云南省实施意见</a:t>
              </a:r>
              <a:r>
                <a:rPr lang="zh-CN" altLang="en-US" sz="2800" spc="-1" dirty="0">
                  <a:solidFill>
                    <a:srgbClr val="FF0000"/>
                  </a:solidFill>
                  <a:uFill>
                    <a:solidFill>
                      <a:srgbClr val="FFFFFF"/>
                    </a:solidFill>
                  </a:uFill>
                  <a:latin typeface="黑体" panose="02010609060101010101" pitchFamily="49" charset="-122"/>
                  <a:ea typeface="黑体" panose="02010609060101010101" pitchFamily="49" charset="-122"/>
                </a:rPr>
                <a:t> </a:t>
              </a:r>
              <a:r>
                <a:rPr lang="zh-CN" altLang="en-US" sz="2800" b="1" spc="-1" dirty="0">
                  <a:solidFill>
                    <a:srgbClr val="FF0000"/>
                  </a:solidFill>
                  <a:uFill>
                    <a:solidFill>
                      <a:srgbClr val="FFFFFF"/>
                    </a:solidFill>
                  </a:uFill>
                  <a:latin typeface="仿宋" panose="02010609060101010101" pitchFamily="49" charset="-122"/>
                  <a:ea typeface="仿宋" panose="02010609060101010101" pitchFamily="49" charset="-122"/>
                </a:rPr>
                <a:t>（</a:t>
              </a:r>
              <a:r>
                <a:rPr lang="en-US" altLang="zh-CN" sz="2800" b="1" spc="-1" dirty="0">
                  <a:solidFill>
                    <a:srgbClr val="FF0000"/>
                  </a:solidFill>
                  <a:uFill>
                    <a:solidFill>
                      <a:srgbClr val="FFFFFF"/>
                    </a:solidFill>
                  </a:uFill>
                  <a:latin typeface="仿宋" panose="02010609060101010101" pitchFamily="49" charset="-122"/>
                  <a:ea typeface="仿宋" panose="02010609060101010101" pitchFamily="49" charset="-122"/>
                </a:rPr>
                <a:t>云办发〔2017〕9号</a:t>
              </a:r>
              <a:r>
                <a:rPr lang="zh-CN" altLang="en-US" sz="2800" b="1" spc="-1" dirty="0">
                  <a:solidFill>
                    <a:srgbClr val="FF0000"/>
                  </a:solidFill>
                  <a:uFill>
                    <a:solidFill>
                      <a:srgbClr val="FFFFFF"/>
                    </a:solidFill>
                  </a:uFill>
                  <a:latin typeface="仿宋" panose="02010609060101010101" pitchFamily="49" charset="-122"/>
                  <a:ea typeface="仿宋" panose="02010609060101010101" pitchFamily="49" charset="-122"/>
                </a:rPr>
                <a:t>）</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idx="1"/>
          </p:nvPr>
        </p:nvSpPr>
        <p:spPr>
          <a:xfrm>
            <a:off x="991788" y="1484683"/>
            <a:ext cx="7886700" cy="4874338"/>
          </a:xfrm>
        </p:spPr>
        <p:txBody>
          <a:bodyPr>
            <a:noAutofit/>
          </a:bodyPr>
          <a:lstStyle/>
          <a:p>
            <a:pPr>
              <a:lnSpc>
                <a:spcPct val="100000"/>
              </a:lnSpc>
            </a:pPr>
            <a:endParaRPr lang="en-US" altLang="zh-CN" dirty="0">
              <a:latin typeface="仿宋" panose="02010609060101010101" pitchFamily="49" charset="-122"/>
              <a:ea typeface="仿宋" panose="02010609060101010101" pitchFamily="49" charset="-122"/>
            </a:endParaRPr>
          </a:p>
          <a:p>
            <a:pPr marL="0" indent="0">
              <a:lnSpc>
                <a:spcPct val="100000"/>
              </a:lnSpc>
              <a:spcBef>
                <a:spcPts val="0"/>
              </a:spcBef>
              <a:buNone/>
            </a:pPr>
            <a:r>
              <a:rPr lang="zh-CN" altLang="en-US" b="1" dirty="0">
                <a:latin typeface="+mn-ea"/>
              </a:rPr>
              <a:t>                 科研项目分类</a:t>
            </a:r>
            <a:endParaRPr lang="en-US" altLang="zh-CN" b="1" dirty="0">
              <a:latin typeface="+mn-ea"/>
            </a:endParaRPr>
          </a:p>
          <a:p>
            <a:pPr marL="0" indent="0">
              <a:lnSpc>
                <a:spcPct val="100000"/>
              </a:lnSpc>
              <a:spcBef>
                <a:spcPts val="0"/>
              </a:spcBef>
              <a:buNone/>
            </a:pPr>
            <a:r>
              <a:rPr lang="zh-CN" altLang="en-US" b="1" dirty="0">
                <a:solidFill>
                  <a:srgbClr val="FF0000"/>
                </a:solidFill>
                <a:latin typeface="+mn-ea"/>
              </a:rPr>
              <a:t>按级别</a:t>
            </a:r>
            <a:br>
              <a:rPr lang="en-US" altLang="zh-CN" dirty="0">
                <a:latin typeface="+mn-ea"/>
              </a:rPr>
            </a:br>
            <a:r>
              <a:rPr lang="en-US" altLang="zh-CN" dirty="0">
                <a:latin typeface="+mn-ea"/>
              </a:rPr>
              <a:t>—</a:t>
            </a:r>
            <a:r>
              <a:rPr lang="zh-CN" altLang="en-US" dirty="0">
                <a:latin typeface="+mn-ea"/>
              </a:rPr>
              <a:t>国家级、省部级、市厅级、校级</a:t>
            </a:r>
            <a:br>
              <a:rPr lang="en-US" altLang="zh-CN" dirty="0">
                <a:latin typeface="+mn-ea"/>
              </a:rPr>
            </a:br>
            <a:r>
              <a:rPr lang="zh-CN" altLang="en-US" b="1" dirty="0">
                <a:solidFill>
                  <a:srgbClr val="FF0000"/>
                </a:solidFill>
                <a:latin typeface="+mn-ea"/>
              </a:rPr>
              <a:t>按经费来源</a:t>
            </a:r>
            <a:br>
              <a:rPr lang="en-US" altLang="zh-CN" dirty="0">
                <a:latin typeface="+mn-ea"/>
              </a:rPr>
            </a:br>
            <a:r>
              <a:rPr lang="en-US" altLang="zh-CN" dirty="0">
                <a:latin typeface="+mn-ea"/>
              </a:rPr>
              <a:t>—</a:t>
            </a:r>
            <a:r>
              <a:rPr lang="zh-CN" altLang="en-US" dirty="0">
                <a:latin typeface="+mn-ea"/>
              </a:rPr>
              <a:t>纵向课题</a:t>
            </a:r>
            <a:r>
              <a:rPr lang="en-US" altLang="zh-CN" dirty="0">
                <a:latin typeface="+mn-ea"/>
              </a:rPr>
              <a:t>-</a:t>
            </a:r>
            <a:r>
              <a:rPr lang="zh-CN" altLang="en-US" dirty="0">
                <a:latin typeface="+mn-ea"/>
              </a:rPr>
              <a:t>财政资金来源，国家、部委、事业单位</a:t>
            </a:r>
            <a:br>
              <a:rPr lang="en-US" altLang="zh-CN" dirty="0">
                <a:latin typeface="+mn-ea"/>
              </a:rPr>
            </a:br>
            <a:r>
              <a:rPr lang="en-US" altLang="zh-CN" dirty="0">
                <a:latin typeface="+mn-ea"/>
              </a:rPr>
              <a:t>—</a:t>
            </a:r>
            <a:r>
              <a:rPr lang="zh-CN" altLang="en-US" dirty="0">
                <a:latin typeface="+mn-ea"/>
              </a:rPr>
              <a:t>横向课题</a:t>
            </a:r>
            <a:r>
              <a:rPr lang="en-US" altLang="zh-CN" dirty="0">
                <a:latin typeface="+mn-ea"/>
              </a:rPr>
              <a:t>-</a:t>
            </a:r>
            <a:r>
              <a:rPr lang="zh-CN" altLang="en-US" dirty="0">
                <a:latin typeface="+mn-ea"/>
              </a:rPr>
              <a:t>社会资金来源，企事业委托</a:t>
            </a:r>
            <a:br>
              <a:rPr lang="en-US" altLang="zh-CN" dirty="0">
                <a:latin typeface="+mn-ea"/>
              </a:rPr>
            </a:br>
            <a:r>
              <a:rPr lang="zh-CN" altLang="en-US" b="1" dirty="0">
                <a:solidFill>
                  <a:srgbClr val="FF0000"/>
                </a:solidFill>
                <a:latin typeface="+mn-ea"/>
              </a:rPr>
              <a:t>按有无经费到账</a:t>
            </a:r>
            <a:br>
              <a:rPr lang="en-US" altLang="zh-CN" dirty="0">
                <a:latin typeface="+mn-ea"/>
              </a:rPr>
            </a:br>
            <a:r>
              <a:rPr lang="en-US" altLang="zh-CN" dirty="0">
                <a:latin typeface="+mn-ea"/>
              </a:rPr>
              <a:t>—</a:t>
            </a:r>
            <a:r>
              <a:rPr lang="zh-CN" altLang="en-US" dirty="0">
                <a:latin typeface="+mn-ea"/>
              </a:rPr>
              <a:t>立项资助课题</a:t>
            </a:r>
            <a:r>
              <a:rPr lang="en-US" altLang="zh-CN" dirty="0">
                <a:latin typeface="+mn-ea"/>
              </a:rPr>
              <a:t>-</a:t>
            </a:r>
            <a:r>
              <a:rPr lang="zh-CN" altLang="en-US" dirty="0">
                <a:latin typeface="+mn-ea"/>
              </a:rPr>
              <a:t>立项有经费</a:t>
            </a:r>
            <a:br>
              <a:rPr lang="en-US" altLang="zh-CN" dirty="0">
                <a:latin typeface="+mn-ea"/>
              </a:rPr>
            </a:br>
            <a:r>
              <a:rPr lang="en-US" altLang="zh-CN" dirty="0">
                <a:latin typeface="+mn-ea"/>
              </a:rPr>
              <a:t>—</a:t>
            </a:r>
            <a:r>
              <a:rPr lang="zh-CN" altLang="en-US" dirty="0">
                <a:latin typeface="+mn-ea"/>
              </a:rPr>
              <a:t>自筹课题</a:t>
            </a:r>
            <a:r>
              <a:rPr lang="en-US" altLang="zh-CN" dirty="0">
                <a:latin typeface="+mn-ea"/>
              </a:rPr>
              <a:t>-</a:t>
            </a:r>
            <a:r>
              <a:rPr lang="zh-CN" altLang="en-US" dirty="0">
                <a:latin typeface="+mn-ea"/>
              </a:rPr>
              <a:t>立项无经费</a:t>
            </a:r>
            <a:br>
              <a:rPr lang="en-US" altLang="zh-CN" dirty="0">
                <a:latin typeface="仿宋" panose="02010609060101010101" pitchFamily="49" charset="-122"/>
                <a:ea typeface="仿宋" panose="02010609060101010101" pitchFamily="49" charset="-122"/>
              </a:rPr>
            </a:br>
            <a:endParaRPr lang="zh-CN" altLang="en-US" dirty="0">
              <a:latin typeface="仿宋" panose="02010609060101010101" pitchFamily="49" charset="-122"/>
              <a:ea typeface="仿宋" panose="02010609060101010101" pitchFamily="49" charset="-122"/>
            </a:endParaRPr>
          </a:p>
        </p:txBody>
      </p:sp>
      <p:grpSp>
        <p:nvGrpSpPr>
          <p:cNvPr id="4" name="组合 415745"/>
          <p:cNvGrpSpPr/>
          <p:nvPr/>
        </p:nvGrpSpPr>
        <p:grpSpPr bwMode="auto">
          <a:xfrm>
            <a:off x="2054061" y="672751"/>
            <a:ext cx="5762154" cy="635958"/>
            <a:chOff x="552" y="441"/>
            <a:chExt cx="2736" cy="289"/>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一、科研项目资助体系</a:t>
              </a:r>
              <a:endParaRPr lang="zh-CN" altLang="en-US" sz="2800" b="1" dirty="0">
                <a:latin typeface="黑体" panose="02010609060101010101" pitchFamily="49" charset="-122"/>
                <a:ea typeface="黑体" panose="02010609060101010101" pitchFamily="49" charset="-122"/>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CustomShape 1"/>
          <p:cNvSpPr/>
          <p:nvPr/>
        </p:nvSpPr>
        <p:spPr>
          <a:xfrm>
            <a:off x="7318765" y="1197914"/>
            <a:ext cx="1691346" cy="3670116"/>
          </a:xfrm>
          <a:prstGeom prst="roundRect">
            <a:avLst>
              <a:gd name="adj" fmla="val 16667"/>
            </a:avLst>
          </a:prstGeom>
          <a:solidFill>
            <a:schemeClr val="accent5">
              <a:lumMod val="40000"/>
              <a:lumOff val="60000"/>
            </a:schemeClr>
          </a:solidFill>
          <a:ln>
            <a:solidFill>
              <a:srgbClr val="98B855"/>
            </a:solidFill>
            <a:round/>
          </a:ln>
          <a:effectLst>
            <a:glow>
              <a:schemeClr val="phClr">
                <a:tint val="100000"/>
                <a:shade val="100000"/>
                <a:hueMod val="100000"/>
                <a:satMod val="100000"/>
              </a:schemeClr>
            </a:glow>
          </a:effectLst>
          <a:scene3d>
            <a:camera prst="perspectiveLeft"/>
            <a:lightRig rig="threePt" dir="t"/>
          </a:scene3d>
        </p:spPr>
        <p:style>
          <a:lnRef idx="1">
            <a:schemeClr val="accent3"/>
          </a:lnRef>
          <a:fillRef idx="2">
            <a:schemeClr val="accent3"/>
          </a:fillRef>
          <a:effectRef idx="1">
            <a:schemeClr val="accent3"/>
          </a:effectRef>
          <a:fontRef idx="minor"/>
        </p:style>
      </p:sp>
      <p:sp>
        <p:nvSpPr>
          <p:cNvPr id="249" name="CustomShape 3"/>
          <p:cNvSpPr/>
          <p:nvPr/>
        </p:nvSpPr>
        <p:spPr>
          <a:xfrm>
            <a:off x="344100" y="1137242"/>
            <a:ext cx="6853210" cy="1460626"/>
          </a:xfrm>
          <a:prstGeom prst="rightArrow">
            <a:avLst>
              <a:gd name="adj1" fmla="val 50000"/>
              <a:gd name="adj2" fmla="val 50000"/>
            </a:avLst>
          </a:prstGeom>
          <a:solidFill>
            <a:srgbClr val="29BD67"/>
          </a:solidFill>
          <a:ln>
            <a:noFill/>
          </a:ln>
        </p:spPr>
        <p:style>
          <a:lnRef idx="2">
            <a:scrgbClr r="0" g="0" b="0"/>
          </a:lnRef>
          <a:fillRef idx="0">
            <a:scrgbClr r="0" g="0" b="0"/>
          </a:fillRef>
          <a:effectRef idx="0">
            <a:scrgbClr r="0" g="0" b="0"/>
          </a:effectRef>
          <a:fontRef idx="minor"/>
        </p:style>
        <p:txBody>
          <a:bodyPr lIns="60829" tIns="60829" rIns="254116" bIns="158373" anchor="ctr"/>
          <a:lstStyle/>
          <a:p>
            <a:pPr>
              <a:lnSpc>
                <a:spcPct val="90000"/>
              </a:lnSpc>
              <a:spcAft>
                <a:spcPts val="560"/>
              </a:spcAft>
            </a:pPr>
            <a:r>
              <a:rPr lang="en-US" sz="2000" spc="-1">
                <a:solidFill>
                  <a:srgbClr val="FFFFFF"/>
                </a:solidFill>
                <a:uFill>
                  <a:solidFill>
                    <a:srgbClr val="FFFFFF"/>
                  </a:solidFill>
                </a:uFill>
                <a:latin typeface="Adobe 黑体 Std R"/>
                <a:ea typeface="Adobe 黑体 Std R"/>
              </a:rPr>
              <a:t>管理制度</a:t>
            </a:r>
            <a:endParaRPr lang="en-US" sz="2000" spc="-1">
              <a:solidFill>
                <a:srgbClr val="000000"/>
              </a:solidFill>
              <a:uFill>
                <a:solidFill>
                  <a:srgbClr val="FFFFFF"/>
                </a:solidFill>
              </a:uFill>
              <a:latin typeface="Arial" panose="020B0604020202020204"/>
            </a:endParaRPr>
          </a:p>
        </p:txBody>
      </p:sp>
      <p:sp>
        <p:nvSpPr>
          <p:cNvPr id="250" name="CustomShape 4"/>
          <p:cNvSpPr/>
          <p:nvPr/>
        </p:nvSpPr>
        <p:spPr>
          <a:xfrm>
            <a:off x="396291" y="2236491"/>
            <a:ext cx="1966339" cy="3939720"/>
          </a:xfrm>
          <a:prstGeom prst="rect">
            <a:avLst/>
          </a:prstGeom>
          <a:solidFill>
            <a:schemeClr val="lt1">
              <a:hueOff val="0"/>
              <a:satOff val="0"/>
              <a:lumOff val="0"/>
              <a:alphaOff val="0"/>
            </a:schemeClr>
          </a:solidFill>
          <a:ln>
            <a:noFill/>
          </a:ln>
        </p:spPr>
        <p:style>
          <a:lnRef idx="2">
            <a:scrgbClr r="0" g="0" b="0"/>
          </a:lnRef>
          <a:fillRef idx="0">
            <a:scrgbClr r="0" g="0" b="0"/>
          </a:fillRef>
          <a:effectRef idx="0">
            <a:scrgbClr r="0" g="0" b="0"/>
          </a:effectRef>
          <a:fontRef idx="minor"/>
        </p:style>
        <p:txBody>
          <a:bodyPr lIns="45712" tIns="44992" rIns="45712" bIns="44992"/>
          <a:lstStyle/>
          <a:p>
            <a:pPr algn="ctr">
              <a:lnSpc>
                <a:spcPct val="90000"/>
              </a:lnSpc>
              <a:spcAft>
                <a:spcPts val="420"/>
              </a:spcAft>
            </a:pPr>
            <a:r>
              <a:rPr lang="en-US" b="1" spc="-1" dirty="0" err="1">
                <a:solidFill>
                  <a:srgbClr val="002060"/>
                </a:solidFill>
                <a:uFill>
                  <a:solidFill>
                    <a:srgbClr val="FFFFFF"/>
                  </a:solidFill>
                </a:uFill>
                <a:latin typeface="Adobe 黑体 Std R"/>
                <a:ea typeface="Adobe 黑体 Std R"/>
              </a:rPr>
              <a:t>建立健全科技成果转化管理制度</a:t>
            </a:r>
            <a:endParaRPr lang="en-US" spc="-1" dirty="0">
              <a:solidFill>
                <a:srgbClr val="000000"/>
              </a:solidFill>
              <a:uFill>
                <a:solidFill>
                  <a:srgbClr val="FFFFFF"/>
                </a:solidFill>
              </a:uFill>
              <a:latin typeface="Arial" panose="020B0604020202020204"/>
            </a:endParaRPr>
          </a:p>
          <a:p>
            <a:pPr>
              <a:lnSpc>
                <a:spcPct val="150000"/>
              </a:lnSpc>
              <a:spcAft>
                <a:spcPts val="385"/>
              </a:spcAft>
            </a:pPr>
            <a:r>
              <a:rPr lang="en-US" sz="1400" spc="-1" dirty="0">
                <a:solidFill>
                  <a:srgbClr val="4A452A"/>
                </a:solidFill>
                <a:uFill>
                  <a:solidFill>
                    <a:srgbClr val="FFFFFF"/>
                  </a:solidFill>
                </a:uFill>
                <a:latin typeface="Adobe 黑体 Std R"/>
                <a:ea typeface="Adobe 黑体 Std R"/>
              </a:rPr>
              <a:t>1、项目承担单位可结合实际制定规定，授予科技成果研发团队或转化人员科技成果使用、经营、处置权；</a:t>
            </a:r>
            <a:endParaRPr lang="en-US" sz="1400" spc="-1" dirty="0">
              <a:solidFill>
                <a:srgbClr val="000000"/>
              </a:solidFill>
              <a:uFill>
                <a:solidFill>
                  <a:srgbClr val="FFFFFF"/>
                </a:solidFill>
              </a:uFill>
              <a:latin typeface="Arial" panose="020B0604020202020204"/>
            </a:endParaRPr>
          </a:p>
          <a:p>
            <a:pPr>
              <a:lnSpc>
                <a:spcPct val="150000"/>
              </a:lnSpc>
              <a:spcAft>
                <a:spcPts val="385"/>
              </a:spcAft>
            </a:pPr>
            <a:r>
              <a:rPr lang="en-US" sz="1400" spc="-1" dirty="0">
                <a:solidFill>
                  <a:srgbClr val="4A452A"/>
                </a:solidFill>
                <a:uFill>
                  <a:solidFill>
                    <a:srgbClr val="FFFFFF"/>
                  </a:solidFill>
                </a:uFill>
                <a:latin typeface="Adobe 黑体 Std R"/>
                <a:ea typeface="Adobe 黑体 Std R"/>
              </a:rPr>
              <a:t>2、由科技成果研发团队或转化人员提出方案，经单位领导班子决策后，方可实施。</a:t>
            </a:r>
            <a:endParaRPr lang="en-US" sz="1400" spc="-1" dirty="0">
              <a:solidFill>
                <a:srgbClr val="000000"/>
              </a:solidFill>
              <a:uFill>
                <a:solidFill>
                  <a:srgbClr val="FFFFFF"/>
                </a:solidFill>
              </a:uFill>
              <a:latin typeface="Arial" panose="020B0604020202020204"/>
            </a:endParaRPr>
          </a:p>
          <a:p>
            <a:pPr>
              <a:lnSpc>
                <a:spcPct val="90000"/>
              </a:lnSpc>
              <a:spcAft>
                <a:spcPts val="420"/>
              </a:spcAft>
            </a:pPr>
            <a:endParaRPr lang="en-US" sz="1400" spc="-1" dirty="0">
              <a:solidFill>
                <a:srgbClr val="000000"/>
              </a:solidFill>
              <a:uFill>
                <a:solidFill>
                  <a:srgbClr val="FFFFFF"/>
                </a:solidFill>
              </a:uFill>
              <a:latin typeface="Arial" panose="020B0604020202020204"/>
            </a:endParaRPr>
          </a:p>
        </p:txBody>
      </p:sp>
      <p:sp>
        <p:nvSpPr>
          <p:cNvPr id="251" name="CustomShape 5"/>
          <p:cNvSpPr/>
          <p:nvPr/>
        </p:nvSpPr>
        <p:spPr>
          <a:xfrm>
            <a:off x="2411221" y="1502938"/>
            <a:ext cx="4742177" cy="1394398"/>
          </a:xfrm>
          <a:prstGeom prst="rightArrow">
            <a:avLst>
              <a:gd name="adj1" fmla="val 50000"/>
              <a:gd name="adj2" fmla="val 50000"/>
            </a:avLst>
          </a:prstGeom>
          <a:solidFill>
            <a:srgbClr val="FEC328"/>
          </a:solidFill>
          <a:ln>
            <a:noFill/>
          </a:ln>
        </p:spPr>
        <p:style>
          <a:lnRef idx="2">
            <a:scrgbClr r="0" g="0" b="0"/>
          </a:lnRef>
          <a:fillRef idx="0">
            <a:scrgbClr r="0" g="0" b="0"/>
          </a:fillRef>
          <a:effectRef idx="0">
            <a:scrgbClr r="0" g="0" b="0"/>
          </a:effectRef>
          <a:fontRef idx="minor"/>
        </p:style>
        <p:txBody>
          <a:bodyPr lIns="60829" tIns="60829" rIns="254116" bIns="158373" anchor="ctr"/>
          <a:lstStyle/>
          <a:p>
            <a:pPr>
              <a:lnSpc>
                <a:spcPct val="90000"/>
              </a:lnSpc>
              <a:spcAft>
                <a:spcPts val="560"/>
              </a:spcAft>
            </a:pPr>
            <a:r>
              <a:rPr lang="en-US" sz="2000" spc="-1" dirty="0" err="1">
                <a:solidFill>
                  <a:srgbClr val="FFFFFF"/>
                </a:solidFill>
                <a:uFill>
                  <a:solidFill>
                    <a:srgbClr val="FFFFFF"/>
                  </a:solidFill>
                </a:uFill>
                <a:latin typeface="Adobe 黑体 Std R"/>
                <a:ea typeface="Adobe 黑体 Std R"/>
              </a:rPr>
              <a:t>收益分配方式</a:t>
            </a:r>
            <a:endParaRPr lang="en-US" sz="2000" spc="-1" dirty="0">
              <a:solidFill>
                <a:srgbClr val="000000"/>
              </a:solidFill>
              <a:uFill>
                <a:solidFill>
                  <a:srgbClr val="FFFFFF"/>
                </a:solidFill>
              </a:uFill>
              <a:latin typeface="Arial" panose="020B0604020202020204"/>
            </a:endParaRPr>
          </a:p>
        </p:txBody>
      </p:sp>
      <p:sp>
        <p:nvSpPr>
          <p:cNvPr id="252" name="CustomShape 6"/>
          <p:cNvSpPr/>
          <p:nvPr/>
        </p:nvSpPr>
        <p:spPr>
          <a:xfrm>
            <a:off x="4566167" y="1904268"/>
            <a:ext cx="2631143" cy="1256902"/>
          </a:xfrm>
          <a:prstGeom prst="rightArrow">
            <a:avLst>
              <a:gd name="adj1" fmla="val 50000"/>
              <a:gd name="adj2" fmla="val 50000"/>
            </a:avLst>
          </a:prstGeom>
          <a:solidFill>
            <a:srgbClr val="FC022A"/>
          </a:solidFill>
          <a:ln>
            <a:noFill/>
          </a:ln>
        </p:spPr>
        <p:style>
          <a:lnRef idx="2">
            <a:scrgbClr r="0" g="0" b="0"/>
          </a:lnRef>
          <a:fillRef idx="0">
            <a:scrgbClr r="0" g="0" b="0"/>
          </a:fillRef>
          <a:effectRef idx="0">
            <a:scrgbClr r="0" g="0" b="0"/>
          </a:effectRef>
          <a:fontRef idx="minor"/>
        </p:style>
        <p:txBody>
          <a:bodyPr lIns="60829" tIns="60829" rIns="254116" bIns="158373" anchor="ctr"/>
          <a:lstStyle/>
          <a:p>
            <a:pPr>
              <a:lnSpc>
                <a:spcPct val="90000"/>
              </a:lnSpc>
              <a:spcAft>
                <a:spcPts val="560"/>
              </a:spcAft>
            </a:pPr>
            <a:r>
              <a:rPr lang="en-US" sz="2000" spc="-1">
                <a:solidFill>
                  <a:srgbClr val="FFFFFF"/>
                </a:solidFill>
                <a:uFill>
                  <a:solidFill>
                    <a:srgbClr val="FFFFFF"/>
                  </a:solidFill>
                </a:uFill>
                <a:latin typeface="Adobe 黑体 Std R"/>
                <a:ea typeface="Adobe 黑体 Std R"/>
              </a:rPr>
              <a:t>离岗创业保障</a:t>
            </a:r>
            <a:endParaRPr lang="en-US" sz="2000" spc="-1">
              <a:solidFill>
                <a:srgbClr val="000000"/>
              </a:solidFill>
              <a:uFill>
                <a:solidFill>
                  <a:srgbClr val="FFFFFF"/>
                </a:solidFill>
              </a:uFill>
              <a:latin typeface="Arial" panose="020B0604020202020204"/>
            </a:endParaRPr>
          </a:p>
        </p:txBody>
      </p:sp>
      <p:sp>
        <p:nvSpPr>
          <p:cNvPr id="253" name="CustomShape 7"/>
          <p:cNvSpPr/>
          <p:nvPr/>
        </p:nvSpPr>
        <p:spPr>
          <a:xfrm>
            <a:off x="2628263" y="2596428"/>
            <a:ext cx="1678389" cy="4181362"/>
          </a:xfrm>
          <a:prstGeom prst="rect">
            <a:avLst/>
          </a:prstGeom>
          <a:solidFill>
            <a:schemeClr val="lt1">
              <a:hueOff val="0"/>
              <a:satOff val="0"/>
              <a:lumOff val="0"/>
              <a:alphaOff val="0"/>
            </a:schemeClr>
          </a:solidFill>
          <a:ln>
            <a:noFill/>
          </a:ln>
        </p:spPr>
        <p:style>
          <a:lnRef idx="2">
            <a:scrgbClr r="0" g="0" b="0"/>
          </a:lnRef>
          <a:fillRef idx="0">
            <a:scrgbClr r="0" g="0" b="0"/>
          </a:fillRef>
          <a:effectRef idx="0">
            <a:scrgbClr r="0" g="0" b="0"/>
          </a:effectRef>
          <a:fontRef idx="minor"/>
        </p:style>
        <p:txBody>
          <a:bodyPr lIns="45712" tIns="44992" rIns="45712" bIns="44992"/>
          <a:lstStyle/>
          <a:p>
            <a:pPr algn="ctr">
              <a:lnSpc>
                <a:spcPct val="90000"/>
              </a:lnSpc>
              <a:spcAft>
                <a:spcPts val="420"/>
              </a:spcAft>
            </a:pPr>
            <a:r>
              <a:rPr lang="en-US" b="1" spc="-1" dirty="0">
                <a:solidFill>
                  <a:srgbClr val="002060"/>
                </a:solidFill>
                <a:uFill>
                  <a:solidFill>
                    <a:srgbClr val="FFFFFF"/>
                  </a:solidFill>
                </a:uFill>
                <a:latin typeface="Adobe 黑体 Std R"/>
                <a:ea typeface="Adobe 黑体 Std R"/>
              </a:rPr>
              <a:t>深化科技成果转化收益分配方式改革</a:t>
            </a:r>
            <a:endParaRPr lang="en-US" spc="-1" dirty="0">
              <a:solidFill>
                <a:srgbClr val="000000"/>
              </a:solidFill>
              <a:uFill>
                <a:solidFill>
                  <a:srgbClr val="FFFFFF"/>
                </a:solidFill>
              </a:uFill>
              <a:latin typeface="Arial" panose="020B0604020202020204"/>
            </a:endParaRPr>
          </a:p>
          <a:p>
            <a:pPr>
              <a:lnSpc>
                <a:spcPct val="150000"/>
              </a:lnSpc>
              <a:spcAft>
                <a:spcPts val="840"/>
              </a:spcAft>
            </a:pPr>
            <a:r>
              <a:rPr lang="en-US" sz="1400" spc="-1" dirty="0">
                <a:solidFill>
                  <a:srgbClr val="4A452A"/>
                </a:solidFill>
                <a:uFill>
                  <a:solidFill>
                    <a:srgbClr val="FFFFFF"/>
                  </a:solidFill>
                </a:uFill>
                <a:latin typeface="Adobe 黑体 Std R"/>
                <a:ea typeface="Adobe 黑体 Std R"/>
              </a:rPr>
              <a:t>科技成果完成人和为转化科技成果做出重要贡献人员获得奖励的比例应不低于转化收益的</a:t>
            </a:r>
            <a:r>
              <a:rPr lang="en-US" sz="3200" spc="-1" dirty="0">
                <a:solidFill>
                  <a:srgbClr val="4BACC6"/>
                </a:solidFill>
                <a:uFill>
                  <a:solidFill>
                    <a:srgbClr val="FFFFFF"/>
                  </a:solidFill>
                </a:uFill>
                <a:latin typeface="Segoe UI Black"/>
                <a:ea typeface="Segoe UI Black"/>
              </a:rPr>
              <a:t>60%</a:t>
            </a:r>
            <a:r>
              <a:rPr lang="en-US" sz="1400" spc="-1" dirty="0">
                <a:solidFill>
                  <a:srgbClr val="4A452A"/>
                </a:solidFill>
                <a:uFill>
                  <a:solidFill>
                    <a:srgbClr val="FFFFFF"/>
                  </a:solidFill>
                </a:uFill>
                <a:latin typeface="Adobe 黑体 Std R"/>
                <a:ea typeface="Adobe 黑体 Std R"/>
              </a:rPr>
              <a:t>，人员激励支出部分一次性计入当年本单位工资总额。</a:t>
            </a:r>
            <a:endParaRPr lang="en-US" sz="1400" spc="-1" dirty="0">
              <a:solidFill>
                <a:srgbClr val="000000"/>
              </a:solidFill>
              <a:uFill>
                <a:solidFill>
                  <a:srgbClr val="FFFFFF"/>
                </a:solidFill>
              </a:uFill>
              <a:latin typeface="Arial" panose="020B0604020202020204"/>
            </a:endParaRPr>
          </a:p>
        </p:txBody>
      </p:sp>
      <p:sp>
        <p:nvSpPr>
          <p:cNvPr id="254" name="CustomShape 8"/>
          <p:cNvSpPr/>
          <p:nvPr/>
        </p:nvSpPr>
        <p:spPr>
          <a:xfrm>
            <a:off x="7435744" y="1732547"/>
            <a:ext cx="1457027" cy="2614864"/>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gn="ctr">
              <a:lnSpc>
                <a:spcPct val="100000"/>
              </a:lnSpc>
            </a:pPr>
            <a:r>
              <a:rPr lang="en-US" sz="2800" spc="-1" dirty="0">
                <a:solidFill>
                  <a:srgbClr val="002060"/>
                </a:solidFill>
                <a:uFill>
                  <a:solidFill>
                    <a:srgbClr val="FFFFFF"/>
                  </a:solidFill>
                </a:uFill>
                <a:latin typeface="仿宋" panose="02010609060101010101" pitchFamily="49" charset="-122"/>
                <a:ea typeface="仿宋" panose="02010609060101010101" pitchFamily="49" charset="-122"/>
              </a:rPr>
              <a:t>（</a:t>
            </a:r>
            <a:r>
              <a:rPr lang="en-US" sz="2800" spc="-1" dirty="0" err="1">
                <a:solidFill>
                  <a:srgbClr val="002060"/>
                </a:solidFill>
                <a:uFill>
                  <a:solidFill>
                    <a:srgbClr val="FFFFFF"/>
                  </a:solidFill>
                </a:uFill>
                <a:latin typeface="仿宋" panose="02010609060101010101" pitchFamily="49" charset="-122"/>
                <a:ea typeface="仿宋" panose="02010609060101010101" pitchFamily="49" charset="-122"/>
              </a:rPr>
              <a:t>五）落实加快科技成果转化与推广应用政策</a:t>
            </a:r>
            <a:endParaRPr lang="en-US" sz="2800" spc="-1" dirty="0">
              <a:solidFill>
                <a:srgbClr val="000000"/>
              </a:solidFill>
              <a:uFill>
                <a:solidFill>
                  <a:srgbClr val="FFFFFF"/>
                </a:solidFill>
              </a:uFill>
              <a:latin typeface="仿宋" panose="02010609060101010101" pitchFamily="49" charset="-122"/>
              <a:ea typeface="仿宋" panose="02010609060101010101" pitchFamily="49" charset="-122"/>
            </a:endParaRPr>
          </a:p>
          <a:p>
            <a:pPr>
              <a:lnSpc>
                <a:spcPct val="100000"/>
              </a:lnSpc>
            </a:pP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255" name="CustomShape 9"/>
          <p:cNvSpPr/>
          <p:nvPr/>
        </p:nvSpPr>
        <p:spPr>
          <a:xfrm>
            <a:off x="4571926" y="2920372"/>
            <a:ext cx="1943303" cy="3937628"/>
          </a:xfrm>
          <a:prstGeom prst="rect">
            <a:avLst/>
          </a:prstGeom>
          <a:solidFill>
            <a:schemeClr val="bg1"/>
          </a:solidFill>
          <a:ln>
            <a:noFill/>
          </a:ln>
        </p:spPr>
        <p:style>
          <a:lnRef idx="0">
            <a:scrgbClr r="0" g="0" b="0"/>
          </a:lnRef>
          <a:fillRef idx="0">
            <a:scrgbClr r="0" g="0" b="0"/>
          </a:fillRef>
          <a:effectRef idx="0">
            <a:scrgbClr r="0" g="0" b="0"/>
          </a:effectRef>
          <a:fontRef idx="minor"/>
        </p:style>
        <p:txBody>
          <a:bodyPr lIns="89984" tIns="44992" rIns="89984" bIns="44992"/>
          <a:lstStyle/>
          <a:p>
            <a:pPr algn="ctr">
              <a:lnSpc>
                <a:spcPct val="100000"/>
              </a:lnSpc>
            </a:pPr>
            <a:r>
              <a:rPr lang="en-US" b="1" spc="-1" dirty="0">
                <a:solidFill>
                  <a:srgbClr val="002060"/>
                </a:solidFill>
                <a:uFill>
                  <a:solidFill>
                    <a:srgbClr val="FFFFFF"/>
                  </a:solidFill>
                </a:uFill>
                <a:latin typeface="Adobe 黑体 Std R"/>
                <a:ea typeface="Adobe 黑体 Std R"/>
              </a:rPr>
              <a:t>加强对科研人员离岗创业的保障</a:t>
            </a:r>
            <a:endParaRPr lang="en-US" spc="-1" dirty="0">
              <a:solidFill>
                <a:srgbClr val="000000"/>
              </a:solidFill>
              <a:uFill>
                <a:solidFill>
                  <a:srgbClr val="FFFFFF"/>
                </a:solidFill>
              </a:uFill>
              <a:latin typeface="Arial" panose="020B0604020202020204"/>
            </a:endParaRPr>
          </a:p>
          <a:p>
            <a:pPr>
              <a:lnSpc>
                <a:spcPct val="150000"/>
              </a:lnSpc>
            </a:pPr>
            <a:r>
              <a:rPr lang="en-US" sz="1400" spc="-1" dirty="0">
                <a:solidFill>
                  <a:srgbClr val="4A452A"/>
                </a:solidFill>
                <a:uFill>
                  <a:solidFill>
                    <a:srgbClr val="FFFFFF"/>
                  </a:solidFill>
                </a:uFill>
                <a:latin typeface="Adobe 黑体 Std R"/>
                <a:ea typeface="Adobe 黑体 Std R"/>
              </a:rPr>
              <a:t>1、科研人员可保留基本待遇到企业开展创新工作或离岗创业；</a:t>
            </a:r>
            <a:endParaRPr lang="en-US" sz="1400" spc="-1" dirty="0">
              <a:solidFill>
                <a:srgbClr val="000000"/>
              </a:solidFill>
              <a:uFill>
                <a:solidFill>
                  <a:srgbClr val="FFFFFF"/>
                </a:solidFill>
              </a:uFill>
              <a:latin typeface="Arial" panose="020B0604020202020204"/>
            </a:endParaRPr>
          </a:p>
          <a:p>
            <a:pPr>
              <a:lnSpc>
                <a:spcPct val="150000"/>
              </a:lnSpc>
            </a:pPr>
            <a:r>
              <a:rPr lang="en-US" sz="1400" spc="-1" dirty="0">
                <a:solidFill>
                  <a:srgbClr val="4A452A"/>
                </a:solidFill>
                <a:uFill>
                  <a:solidFill>
                    <a:srgbClr val="FFFFFF"/>
                  </a:solidFill>
                </a:uFill>
                <a:latin typeface="Adobe 黑体 Std R"/>
                <a:ea typeface="Adobe 黑体 Std R"/>
              </a:rPr>
              <a:t>2、对离岗创业科研人员，可在保留</a:t>
            </a:r>
            <a:r>
              <a:rPr lang="en-US" sz="3200" spc="-1" dirty="0">
                <a:solidFill>
                  <a:srgbClr val="4BACC6"/>
                </a:solidFill>
                <a:uFill>
                  <a:solidFill>
                    <a:srgbClr val="FFFFFF"/>
                  </a:solidFill>
                </a:uFill>
                <a:latin typeface="Segoe UI Black"/>
                <a:ea typeface="Segoe UI Black"/>
              </a:rPr>
              <a:t>3</a:t>
            </a:r>
            <a:r>
              <a:rPr lang="zh-CN" altLang="en-US" sz="3200" spc="-1" dirty="0">
                <a:solidFill>
                  <a:srgbClr val="4BACC6"/>
                </a:solidFill>
                <a:uFill>
                  <a:solidFill>
                    <a:srgbClr val="FFFFFF"/>
                  </a:solidFill>
                </a:uFill>
                <a:latin typeface="Segoe UI Black"/>
                <a:ea typeface="Segoe UI Black"/>
              </a:rPr>
              <a:t>年</a:t>
            </a:r>
            <a:r>
              <a:rPr lang="zh-CN" altLang="en-US" sz="1400" spc="-1" dirty="0">
                <a:solidFill>
                  <a:srgbClr val="4A452A"/>
                </a:solidFill>
                <a:uFill>
                  <a:solidFill>
                    <a:srgbClr val="FFFFFF"/>
                  </a:solidFill>
                </a:uFill>
                <a:latin typeface="Adobe 黑体 Std R"/>
                <a:ea typeface="Segoe UI Black"/>
              </a:rPr>
              <a:t>的人</a:t>
            </a:r>
            <a:r>
              <a:rPr lang="en-US" sz="1400" spc="-1" dirty="0">
                <a:solidFill>
                  <a:srgbClr val="4A452A"/>
                </a:solidFill>
                <a:uFill>
                  <a:solidFill>
                    <a:srgbClr val="FFFFFF"/>
                  </a:solidFill>
                </a:uFill>
                <a:latin typeface="Adobe 黑体 Std R"/>
                <a:ea typeface="Adobe 黑体 Std R"/>
              </a:rPr>
              <a:t>事关系，同等享有参加职称评聘、岗位等级晋升权利，依法参加社会保险。</a:t>
            </a:r>
            <a:endParaRPr lang="en-US" sz="1400" spc="-1" dirty="0">
              <a:solidFill>
                <a:srgbClr val="000000"/>
              </a:solidFill>
              <a:uFill>
                <a:solidFill>
                  <a:srgbClr val="FFFFFF"/>
                </a:solidFill>
              </a:uFill>
              <a:latin typeface="Arial" panose="020B0604020202020204"/>
            </a:endParaRPr>
          </a:p>
          <a:p>
            <a:pPr algn="ctr">
              <a:lnSpc>
                <a:spcPct val="100000"/>
              </a:lnSpc>
            </a:pPr>
            <a:endParaRPr lang="en-US" sz="1400" spc="-1" dirty="0">
              <a:solidFill>
                <a:srgbClr val="000000"/>
              </a:solidFill>
              <a:uFill>
                <a:solidFill>
                  <a:srgbClr val="FFFFFF"/>
                </a:solidFill>
              </a:uFill>
              <a:latin typeface="Arial" panose="020B0604020202020204"/>
            </a:endParaRPr>
          </a:p>
        </p:txBody>
      </p:sp>
      <p:grpSp>
        <p:nvGrpSpPr>
          <p:cNvPr id="12" name="组合 415745"/>
          <p:cNvGrpSpPr/>
          <p:nvPr/>
        </p:nvGrpSpPr>
        <p:grpSpPr bwMode="auto">
          <a:xfrm>
            <a:off x="1259617" y="196302"/>
            <a:ext cx="7429485" cy="621711"/>
            <a:chOff x="552" y="442"/>
            <a:chExt cx="2736" cy="288"/>
          </a:xfrm>
        </p:grpSpPr>
        <p:sp>
          <p:nvSpPr>
            <p:cNvPr id="13"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4" name="文本框 415748"/>
            <p:cNvSpPr txBox="1">
              <a:spLocks noChangeArrowheads="1"/>
            </p:cNvSpPr>
            <p:nvPr/>
          </p:nvSpPr>
          <p:spPr bwMode="auto">
            <a:xfrm>
              <a:off x="552" y="455"/>
              <a:ext cx="2736"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二、</a:t>
              </a:r>
              <a:r>
                <a:rPr lang="en-US" altLang="zh-CN" sz="2800" b="1" spc="-1" dirty="0" err="1">
                  <a:solidFill>
                    <a:srgbClr val="000000"/>
                  </a:solidFill>
                  <a:uFill>
                    <a:solidFill>
                      <a:srgbClr val="FFFFFF"/>
                    </a:solidFill>
                  </a:uFill>
                  <a:latin typeface="仿宋" panose="02010609060101010101" pitchFamily="49" charset="-122"/>
                  <a:ea typeface="仿宋" panose="02010609060101010101" pitchFamily="49" charset="-122"/>
                </a:rPr>
                <a:t>云南省实施意见</a:t>
              </a:r>
              <a:r>
                <a:rPr lang="zh-CN" altLang="en-US" sz="2800" spc="-1" dirty="0">
                  <a:solidFill>
                    <a:srgbClr val="FF0000"/>
                  </a:solidFill>
                  <a:uFill>
                    <a:solidFill>
                      <a:srgbClr val="FFFFFF"/>
                    </a:solidFill>
                  </a:uFill>
                  <a:latin typeface="黑体" panose="02010609060101010101" pitchFamily="49" charset="-122"/>
                  <a:ea typeface="黑体" panose="02010609060101010101" pitchFamily="49" charset="-122"/>
                </a:rPr>
                <a:t> </a:t>
              </a:r>
              <a:r>
                <a:rPr lang="zh-CN" altLang="en-US" sz="2800" b="1" spc="-1" dirty="0">
                  <a:solidFill>
                    <a:srgbClr val="FF0000"/>
                  </a:solidFill>
                  <a:uFill>
                    <a:solidFill>
                      <a:srgbClr val="FFFFFF"/>
                    </a:solidFill>
                  </a:uFill>
                  <a:latin typeface="仿宋" panose="02010609060101010101" pitchFamily="49" charset="-122"/>
                  <a:ea typeface="仿宋" panose="02010609060101010101" pitchFamily="49" charset="-122"/>
                </a:rPr>
                <a:t>（</a:t>
              </a:r>
              <a:r>
                <a:rPr lang="en-US" altLang="zh-CN" sz="2800" b="1" spc="-1" dirty="0">
                  <a:solidFill>
                    <a:srgbClr val="FF0000"/>
                  </a:solidFill>
                  <a:uFill>
                    <a:solidFill>
                      <a:srgbClr val="FFFFFF"/>
                    </a:solidFill>
                  </a:uFill>
                  <a:latin typeface="仿宋" panose="02010609060101010101" pitchFamily="49" charset="-122"/>
                  <a:ea typeface="仿宋" panose="02010609060101010101" pitchFamily="49" charset="-122"/>
                </a:rPr>
                <a:t>云办发〔2017〕9号</a:t>
              </a:r>
              <a:r>
                <a:rPr lang="zh-CN" altLang="en-US" sz="2800" b="1" spc="-1" dirty="0">
                  <a:solidFill>
                    <a:srgbClr val="FF0000"/>
                  </a:solidFill>
                  <a:uFill>
                    <a:solidFill>
                      <a:srgbClr val="FFFFFF"/>
                    </a:solidFill>
                  </a:uFill>
                  <a:latin typeface="仿宋" panose="02010609060101010101" pitchFamily="49" charset="-122"/>
                  <a:ea typeface="仿宋" panose="02010609060101010101" pitchFamily="49" charset="-122"/>
                </a:rPr>
                <a:t>）</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CustomShape 2"/>
          <p:cNvSpPr/>
          <p:nvPr/>
        </p:nvSpPr>
        <p:spPr>
          <a:xfrm>
            <a:off x="0" y="2572567"/>
            <a:ext cx="9143133" cy="1439030"/>
          </a:xfrm>
          <a:prstGeom prst="rect">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sp>
      <p:sp>
        <p:nvSpPr>
          <p:cNvPr id="258" name="CustomShape 3"/>
          <p:cNvSpPr/>
          <p:nvPr/>
        </p:nvSpPr>
        <p:spPr>
          <a:xfrm>
            <a:off x="540252" y="2428504"/>
            <a:ext cx="5299000" cy="539186"/>
          </a:xfrm>
          <a:prstGeom prst="roundRect">
            <a:avLst>
              <a:gd name="adj" fmla="val 16667"/>
            </a:avLst>
          </a:prstGeom>
          <a:solidFill>
            <a:schemeClr val="accent3">
              <a:lumMod val="60000"/>
              <a:lumOff val="4000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41878" tIns="0" rIns="241878" bIns="0" anchor="ctr"/>
          <a:lstStyle/>
          <a:p>
            <a:pPr>
              <a:lnSpc>
                <a:spcPct val="90000"/>
              </a:lnSpc>
              <a:spcAft>
                <a:spcPts val="700"/>
              </a:spcAft>
            </a:pPr>
            <a:r>
              <a:rPr lang="en-US" sz="2000" spc="-1" dirty="0">
                <a:solidFill>
                  <a:srgbClr val="000000"/>
                </a:solidFill>
                <a:uFill>
                  <a:solidFill>
                    <a:srgbClr val="FFFFFF"/>
                  </a:solidFill>
                </a:uFill>
                <a:latin typeface="方正黑体_GBK"/>
                <a:ea typeface="方正黑体_GBK"/>
              </a:rPr>
              <a:t>1.落实项目承担单位的主体责任</a:t>
            </a:r>
            <a:endParaRPr lang="en-US" sz="2000" spc="-1" dirty="0">
              <a:solidFill>
                <a:srgbClr val="000000"/>
              </a:solidFill>
              <a:uFill>
                <a:solidFill>
                  <a:srgbClr val="FFFFFF"/>
                </a:solidFill>
              </a:uFill>
              <a:latin typeface="Arial" panose="020B0604020202020204"/>
            </a:endParaRPr>
          </a:p>
        </p:txBody>
      </p:sp>
      <p:sp>
        <p:nvSpPr>
          <p:cNvPr id="259" name="CustomShape 4"/>
          <p:cNvSpPr/>
          <p:nvPr/>
        </p:nvSpPr>
        <p:spPr>
          <a:xfrm>
            <a:off x="0" y="3654898"/>
            <a:ext cx="9143133" cy="1131284"/>
          </a:xfrm>
          <a:prstGeom prst="rect">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sp>
      <p:sp>
        <p:nvSpPr>
          <p:cNvPr id="260" name="CustomShape 5"/>
          <p:cNvSpPr/>
          <p:nvPr/>
        </p:nvSpPr>
        <p:spPr>
          <a:xfrm>
            <a:off x="468278" y="3366949"/>
            <a:ext cx="5299000" cy="539186"/>
          </a:xfrm>
          <a:prstGeom prst="roundRect">
            <a:avLst>
              <a:gd name="adj" fmla="val 16667"/>
            </a:avLst>
          </a:prstGeom>
          <a:solidFill>
            <a:schemeClr val="accent5">
              <a:lumMod val="60000"/>
              <a:lumOff val="4000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41878" tIns="0" rIns="241878" bIns="0" anchor="ctr"/>
          <a:lstStyle/>
          <a:p>
            <a:pPr>
              <a:lnSpc>
                <a:spcPct val="90000"/>
              </a:lnSpc>
              <a:spcAft>
                <a:spcPts val="700"/>
              </a:spcAft>
            </a:pPr>
            <a:r>
              <a:rPr lang="en-US" sz="2000" spc="-1" dirty="0">
                <a:solidFill>
                  <a:srgbClr val="000000"/>
                </a:solidFill>
                <a:uFill>
                  <a:solidFill>
                    <a:srgbClr val="FFFFFF"/>
                  </a:solidFill>
                </a:uFill>
                <a:latin typeface="方正黑体_GBK"/>
                <a:ea typeface="方正黑体_GBK"/>
              </a:rPr>
              <a:t>2.改进检查评审考核</a:t>
            </a:r>
            <a:endParaRPr lang="en-US" sz="2000" spc="-1" dirty="0">
              <a:solidFill>
                <a:srgbClr val="000000"/>
              </a:solidFill>
              <a:uFill>
                <a:solidFill>
                  <a:srgbClr val="FFFFFF"/>
                </a:solidFill>
              </a:uFill>
              <a:latin typeface="Arial" panose="020B0604020202020204"/>
            </a:endParaRPr>
          </a:p>
        </p:txBody>
      </p:sp>
      <p:sp>
        <p:nvSpPr>
          <p:cNvPr id="261" name="CustomShape 6"/>
          <p:cNvSpPr/>
          <p:nvPr/>
        </p:nvSpPr>
        <p:spPr>
          <a:xfrm>
            <a:off x="0" y="4662723"/>
            <a:ext cx="9143133" cy="1079093"/>
          </a:xfrm>
          <a:prstGeom prst="rect">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sp>
      <p:sp>
        <p:nvSpPr>
          <p:cNvPr id="262" name="CustomShape 7"/>
          <p:cNvSpPr/>
          <p:nvPr/>
        </p:nvSpPr>
        <p:spPr>
          <a:xfrm>
            <a:off x="468278" y="4446761"/>
            <a:ext cx="5299000" cy="539186"/>
          </a:xfrm>
          <a:prstGeom prst="roundRect">
            <a:avLst>
              <a:gd name="adj" fmla="val 16667"/>
            </a:avLst>
          </a:prstGeom>
          <a:solidFill>
            <a:srgbClr val="00B050"/>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41878" tIns="0" rIns="241878" bIns="0" anchor="ctr"/>
          <a:lstStyle/>
          <a:p>
            <a:pPr>
              <a:lnSpc>
                <a:spcPct val="90000"/>
              </a:lnSpc>
              <a:spcAft>
                <a:spcPts val="700"/>
              </a:spcAft>
            </a:pPr>
            <a:r>
              <a:rPr lang="en-US" sz="2000" spc="-1" dirty="0">
                <a:solidFill>
                  <a:srgbClr val="000000"/>
                </a:solidFill>
                <a:uFill>
                  <a:solidFill>
                    <a:srgbClr val="FFFFFF"/>
                  </a:solidFill>
                </a:uFill>
                <a:latin typeface="方正黑体_GBK"/>
                <a:ea typeface="方正黑体_GBK"/>
              </a:rPr>
              <a:t>3.优化项目承担单位内部服务</a:t>
            </a:r>
            <a:endParaRPr lang="en-US" sz="2000" spc="-1" dirty="0">
              <a:solidFill>
                <a:srgbClr val="000000"/>
              </a:solidFill>
              <a:uFill>
                <a:solidFill>
                  <a:srgbClr val="FFFFFF"/>
                </a:solidFill>
              </a:uFill>
              <a:latin typeface="Arial" panose="020B0604020202020204"/>
            </a:endParaRPr>
          </a:p>
        </p:txBody>
      </p:sp>
      <p:sp>
        <p:nvSpPr>
          <p:cNvPr id="263" name="CustomShape 8"/>
          <p:cNvSpPr/>
          <p:nvPr/>
        </p:nvSpPr>
        <p:spPr>
          <a:xfrm>
            <a:off x="425806" y="2953381"/>
            <a:ext cx="8854823" cy="303067"/>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1400" spc="-1">
                <a:solidFill>
                  <a:srgbClr val="8064A2"/>
                </a:solidFill>
                <a:uFill>
                  <a:solidFill>
                    <a:srgbClr val="FFFFFF"/>
                  </a:solidFill>
                </a:uFill>
                <a:latin typeface="Copperplate Gothic Bold" panose="020E0705020206020404"/>
                <a:ea typeface="微软雅黑" panose="020B0503020204020204" pitchFamily="34" charset="-122"/>
              </a:rPr>
              <a:t>项目承担单位是科研项目实施和科研资金管理使用的责任主体，落实政策，权责一致。</a:t>
            </a:r>
            <a:endParaRPr lang="en-US" sz="1400" spc="-1">
              <a:solidFill>
                <a:srgbClr val="000000"/>
              </a:solidFill>
              <a:uFill>
                <a:solidFill>
                  <a:srgbClr val="FFFFFF"/>
                </a:solidFill>
              </a:uFill>
              <a:latin typeface="Arial" panose="020B0604020202020204"/>
            </a:endParaRPr>
          </a:p>
        </p:txBody>
      </p:sp>
      <p:sp>
        <p:nvSpPr>
          <p:cNvPr id="264" name="CustomShape 9"/>
          <p:cNvSpPr/>
          <p:nvPr/>
        </p:nvSpPr>
        <p:spPr>
          <a:xfrm>
            <a:off x="425806" y="4082505"/>
            <a:ext cx="8854823" cy="303067"/>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1400" spc="-1">
                <a:solidFill>
                  <a:srgbClr val="8064A2"/>
                </a:solidFill>
                <a:uFill>
                  <a:solidFill>
                    <a:srgbClr val="FFFFFF"/>
                  </a:solidFill>
                </a:uFill>
                <a:latin typeface="Copperplate Gothic Bold" panose="020E0705020206020404"/>
                <a:ea typeface="微软雅黑" panose="020B0503020204020204" pitchFamily="34" charset="-122"/>
              </a:rPr>
              <a:t>加强科研项目资金监督制度规范，统筹协调，建立协同工作机制。</a:t>
            </a:r>
            <a:endParaRPr lang="en-US" sz="1400" spc="-1">
              <a:solidFill>
                <a:srgbClr val="000000"/>
              </a:solidFill>
              <a:uFill>
                <a:solidFill>
                  <a:srgbClr val="FFFFFF"/>
                </a:solidFill>
              </a:uFill>
              <a:latin typeface="Arial" panose="020B0604020202020204"/>
            </a:endParaRPr>
          </a:p>
        </p:txBody>
      </p:sp>
      <p:sp>
        <p:nvSpPr>
          <p:cNvPr id="265" name="CustomShape 10"/>
          <p:cNvSpPr/>
          <p:nvPr/>
        </p:nvSpPr>
        <p:spPr>
          <a:xfrm>
            <a:off x="425806" y="5141441"/>
            <a:ext cx="8854823" cy="303067"/>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1400" spc="-1">
                <a:solidFill>
                  <a:srgbClr val="8064A2"/>
                </a:solidFill>
                <a:uFill>
                  <a:solidFill>
                    <a:srgbClr val="FFFFFF"/>
                  </a:solidFill>
                </a:uFill>
                <a:latin typeface="Copperplate Gothic Bold" panose="020E0705020206020404"/>
                <a:ea typeface="微软雅黑" panose="020B0503020204020204" pitchFamily="34" charset="-122"/>
              </a:rPr>
              <a:t>建立健全科研财务助理制度以及单位内部科研、财务部门和项目负责人共享的信息平台。</a:t>
            </a:r>
            <a:endParaRPr lang="en-US" sz="1400" spc="-1">
              <a:solidFill>
                <a:srgbClr val="000000"/>
              </a:solidFill>
              <a:uFill>
                <a:solidFill>
                  <a:srgbClr val="FFFFFF"/>
                </a:solidFill>
              </a:uFill>
              <a:latin typeface="Arial" panose="020B0604020202020204"/>
            </a:endParaRPr>
          </a:p>
        </p:txBody>
      </p:sp>
      <p:sp>
        <p:nvSpPr>
          <p:cNvPr id="266" name="CustomShape 11"/>
          <p:cNvSpPr/>
          <p:nvPr/>
        </p:nvSpPr>
        <p:spPr>
          <a:xfrm>
            <a:off x="560423" y="1296370"/>
            <a:ext cx="4715181" cy="677042"/>
          </a:xfrm>
          <a:prstGeom prst="homePlate">
            <a:avLst>
              <a:gd name="adj" fmla="val 110303"/>
            </a:avLst>
          </a:prstGeom>
          <a:solidFill>
            <a:schemeClr val="accent2">
              <a:lumMod val="40000"/>
              <a:lumOff val="60000"/>
            </a:schemeClr>
          </a:solidFill>
          <a:ln>
            <a:noFill/>
          </a:ln>
        </p:spPr>
        <p:style>
          <a:lnRef idx="0">
            <a:scrgbClr r="0" g="0" b="0"/>
          </a:lnRef>
          <a:fillRef idx="0">
            <a:scrgbClr r="0" g="0" b="0"/>
          </a:fillRef>
          <a:effectRef idx="0">
            <a:scrgbClr r="0" g="0" b="0"/>
          </a:effectRef>
          <a:fontRef idx="minor"/>
        </p:style>
        <p:txBody>
          <a:bodyPr lIns="89984" tIns="44992" rIns="89984" bIns="44992" anchor="ctr"/>
          <a:lstStyle/>
          <a:p>
            <a:pPr>
              <a:lnSpc>
                <a:spcPct val="100000"/>
              </a:lnSpc>
            </a:pPr>
            <a:r>
              <a:rPr lang="en-US" sz="2400" b="1" spc="-1" dirty="0">
                <a:solidFill>
                  <a:srgbClr val="558ED5"/>
                </a:solidFill>
                <a:uFill>
                  <a:solidFill>
                    <a:srgbClr val="FFFFFF"/>
                  </a:solidFill>
                </a:uFill>
                <a:latin typeface="仿宋" panose="02010609060101010101" pitchFamily="49" charset="-122"/>
                <a:ea typeface="仿宋" panose="02010609060101010101" pitchFamily="49" charset="-122"/>
              </a:rPr>
              <a:t>（</a:t>
            </a:r>
            <a:r>
              <a:rPr lang="en-US" sz="2400" b="1" spc="-1" dirty="0" err="1">
                <a:solidFill>
                  <a:srgbClr val="558ED5"/>
                </a:solidFill>
                <a:uFill>
                  <a:solidFill>
                    <a:srgbClr val="FFFFFF"/>
                  </a:solidFill>
                </a:uFill>
                <a:latin typeface="仿宋" panose="02010609060101010101" pitchFamily="49" charset="-122"/>
                <a:ea typeface="仿宋" panose="02010609060101010101" pitchFamily="49" charset="-122"/>
              </a:rPr>
              <a:t>六）落实责任，优化服务</a:t>
            </a:r>
            <a:endParaRPr lang="en-US" sz="2400" b="1"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grpSp>
        <p:nvGrpSpPr>
          <p:cNvPr id="14" name="组合 415745"/>
          <p:cNvGrpSpPr/>
          <p:nvPr/>
        </p:nvGrpSpPr>
        <p:grpSpPr bwMode="auto">
          <a:xfrm>
            <a:off x="1259617" y="196302"/>
            <a:ext cx="7429485" cy="621711"/>
            <a:chOff x="552" y="442"/>
            <a:chExt cx="2736" cy="288"/>
          </a:xfrm>
        </p:grpSpPr>
        <p:sp>
          <p:nvSpPr>
            <p:cNvPr id="1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6" name="文本框 415748"/>
            <p:cNvSpPr txBox="1">
              <a:spLocks noChangeArrowheads="1"/>
            </p:cNvSpPr>
            <p:nvPr/>
          </p:nvSpPr>
          <p:spPr bwMode="auto">
            <a:xfrm>
              <a:off x="552" y="455"/>
              <a:ext cx="2736"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二、</a:t>
              </a:r>
              <a:r>
                <a:rPr lang="en-US" altLang="zh-CN" sz="2800" b="1" spc="-1" dirty="0" err="1">
                  <a:solidFill>
                    <a:srgbClr val="000000"/>
                  </a:solidFill>
                  <a:uFill>
                    <a:solidFill>
                      <a:srgbClr val="FFFFFF"/>
                    </a:solidFill>
                  </a:uFill>
                  <a:latin typeface="仿宋" panose="02010609060101010101" pitchFamily="49" charset="-122"/>
                  <a:ea typeface="仿宋" panose="02010609060101010101" pitchFamily="49" charset="-122"/>
                </a:rPr>
                <a:t>云南省实施意见</a:t>
              </a:r>
              <a:r>
                <a:rPr lang="zh-CN" altLang="en-US" sz="2800" spc="-1" dirty="0">
                  <a:solidFill>
                    <a:srgbClr val="FF0000"/>
                  </a:solidFill>
                  <a:uFill>
                    <a:solidFill>
                      <a:srgbClr val="FFFFFF"/>
                    </a:solidFill>
                  </a:uFill>
                  <a:latin typeface="黑体" panose="02010609060101010101" pitchFamily="49" charset="-122"/>
                  <a:ea typeface="黑体" panose="02010609060101010101" pitchFamily="49" charset="-122"/>
                </a:rPr>
                <a:t> </a:t>
              </a:r>
              <a:r>
                <a:rPr lang="zh-CN" altLang="en-US" sz="2800" b="1" spc="-1" dirty="0">
                  <a:solidFill>
                    <a:srgbClr val="FF0000"/>
                  </a:solidFill>
                  <a:uFill>
                    <a:solidFill>
                      <a:srgbClr val="FFFFFF"/>
                    </a:solidFill>
                  </a:uFill>
                  <a:latin typeface="仿宋" panose="02010609060101010101" pitchFamily="49" charset="-122"/>
                  <a:ea typeface="仿宋" panose="02010609060101010101" pitchFamily="49" charset="-122"/>
                </a:rPr>
                <a:t>（</a:t>
              </a:r>
              <a:r>
                <a:rPr lang="en-US" altLang="zh-CN" sz="2800" b="1" spc="-1" dirty="0">
                  <a:solidFill>
                    <a:srgbClr val="FF0000"/>
                  </a:solidFill>
                  <a:uFill>
                    <a:solidFill>
                      <a:srgbClr val="FFFFFF"/>
                    </a:solidFill>
                  </a:uFill>
                  <a:latin typeface="仿宋" panose="02010609060101010101" pitchFamily="49" charset="-122"/>
                  <a:ea typeface="仿宋" panose="02010609060101010101" pitchFamily="49" charset="-122"/>
                </a:rPr>
                <a:t>云办发〔2017〕9号</a:t>
              </a:r>
              <a:r>
                <a:rPr lang="zh-CN" altLang="en-US" sz="2800" b="1" spc="-1" dirty="0">
                  <a:solidFill>
                    <a:srgbClr val="FF0000"/>
                  </a:solidFill>
                  <a:uFill>
                    <a:solidFill>
                      <a:srgbClr val="FFFFFF"/>
                    </a:solidFill>
                  </a:uFill>
                  <a:latin typeface="仿宋" panose="02010609060101010101" pitchFamily="49" charset="-122"/>
                  <a:ea typeface="仿宋" panose="02010609060101010101" pitchFamily="49" charset="-122"/>
                </a:rPr>
                <a:t>）</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 name="图片 4"/>
          <p:cNvPicPr/>
          <p:nvPr/>
        </p:nvPicPr>
        <p:blipFill>
          <a:blip r:embed="rId1" cstate="print"/>
          <a:stretch>
            <a:fillRect/>
          </a:stretch>
        </p:blipFill>
        <p:spPr>
          <a:xfrm>
            <a:off x="1116166" y="1412990"/>
            <a:ext cx="1367043" cy="2406542"/>
          </a:xfrm>
          <a:prstGeom prst="rect">
            <a:avLst/>
          </a:prstGeom>
          <a:ln>
            <a:noFill/>
          </a:ln>
        </p:spPr>
      </p:pic>
      <p:sp>
        <p:nvSpPr>
          <p:cNvPr id="269" name="CustomShape 2"/>
          <p:cNvSpPr/>
          <p:nvPr/>
        </p:nvSpPr>
        <p:spPr>
          <a:xfrm>
            <a:off x="513990" y="4108202"/>
            <a:ext cx="2571394" cy="1428232"/>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gn="ctr">
              <a:lnSpc>
                <a:spcPct val="150000"/>
              </a:lnSpc>
            </a:pPr>
            <a:r>
              <a:rPr lang="en-US" sz="2400" b="1" spc="-1" dirty="0">
                <a:solidFill>
                  <a:srgbClr val="8064A2"/>
                </a:solidFill>
                <a:uFill>
                  <a:solidFill>
                    <a:srgbClr val="FFFFFF"/>
                  </a:solidFill>
                </a:uFill>
                <a:latin typeface="仿宋" panose="02010609060101010101" pitchFamily="49" charset="-122"/>
                <a:ea typeface="仿宋" panose="02010609060101010101" pitchFamily="49" charset="-122"/>
              </a:rPr>
              <a:t>（</a:t>
            </a:r>
            <a:r>
              <a:rPr lang="en-US" sz="2400" b="1" spc="-1" dirty="0" err="1">
                <a:solidFill>
                  <a:srgbClr val="8064A2"/>
                </a:solidFill>
                <a:uFill>
                  <a:solidFill>
                    <a:srgbClr val="FFFFFF"/>
                  </a:solidFill>
                </a:uFill>
                <a:latin typeface="仿宋" panose="02010609060101010101" pitchFamily="49" charset="-122"/>
                <a:ea typeface="仿宋" panose="02010609060101010101" pitchFamily="49" charset="-122"/>
              </a:rPr>
              <a:t>七）加强制度建设和工作监督，确保政策措施落地见效</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270" name="CustomShape 3"/>
          <p:cNvSpPr/>
          <p:nvPr/>
        </p:nvSpPr>
        <p:spPr>
          <a:xfrm>
            <a:off x="3572020" y="1412630"/>
            <a:ext cx="913521" cy="913521"/>
          </a:xfrm>
          <a:prstGeom prst="ellipse">
            <a:avLst/>
          </a:prstGeom>
          <a:solidFill>
            <a:srgbClr val="01A991"/>
          </a:solidFill>
          <a:ln>
            <a:noFill/>
          </a:ln>
        </p:spPr>
        <p:style>
          <a:lnRef idx="0">
            <a:scrgbClr r="0" g="0" b="0"/>
          </a:lnRef>
          <a:fillRef idx="0">
            <a:scrgbClr r="0" g="0" b="0"/>
          </a:fillRef>
          <a:effectRef idx="0">
            <a:scrgbClr r="0" g="0" b="0"/>
          </a:effectRef>
          <a:fontRef idx="minor"/>
        </p:style>
      </p:sp>
      <p:sp>
        <p:nvSpPr>
          <p:cNvPr id="271" name="CustomShape 4"/>
          <p:cNvSpPr/>
          <p:nvPr/>
        </p:nvSpPr>
        <p:spPr>
          <a:xfrm>
            <a:off x="3659124" y="1546167"/>
            <a:ext cx="826057" cy="638529"/>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3600" b="1" spc="-1" dirty="0">
                <a:solidFill>
                  <a:srgbClr val="FFFFFF"/>
                </a:solidFill>
                <a:uFill>
                  <a:solidFill>
                    <a:srgbClr val="FFFFFF"/>
                  </a:solidFill>
                </a:uFill>
                <a:latin typeface="微软雅黑" panose="020B0503020204020204" pitchFamily="34" charset="-122"/>
                <a:ea typeface="微软雅黑" panose="020B0503020204020204" pitchFamily="34" charset="-122"/>
              </a:rPr>
              <a:t> 1</a:t>
            </a:r>
            <a:endParaRPr lang="en-US" sz="3600" spc="-1" dirty="0">
              <a:solidFill>
                <a:srgbClr val="000000"/>
              </a:solidFill>
              <a:uFill>
                <a:solidFill>
                  <a:srgbClr val="FFFFFF"/>
                </a:solidFill>
              </a:uFill>
              <a:latin typeface="Arial" panose="020B0604020202020204"/>
            </a:endParaRPr>
          </a:p>
        </p:txBody>
      </p:sp>
      <p:sp>
        <p:nvSpPr>
          <p:cNvPr id="272" name="CustomShape 5"/>
          <p:cNvSpPr/>
          <p:nvPr/>
        </p:nvSpPr>
        <p:spPr>
          <a:xfrm>
            <a:off x="4601081" y="1205306"/>
            <a:ext cx="2111393" cy="507152"/>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50000"/>
              </a:lnSpc>
            </a:pPr>
            <a:r>
              <a:rPr lang="en-US" b="1" spc="-1" dirty="0" err="1">
                <a:solidFill>
                  <a:schemeClr val="accent1"/>
                </a:solidFill>
                <a:uFill>
                  <a:solidFill>
                    <a:srgbClr val="FFFFFF"/>
                  </a:solidFill>
                </a:uFill>
                <a:latin typeface="Franklin Gothic Book" panose="020B0503020102020204"/>
                <a:ea typeface="微软雅黑" panose="020B0503020204020204" pitchFamily="34" charset="-122"/>
              </a:rPr>
              <a:t>细化完善相关政策</a:t>
            </a:r>
            <a:endParaRPr lang="en-US" b="1" spc="-1" dirty="0">
              <a:solidFill>
                <a:schemeClr val="accent1"/>
              </a:solidFill>
              <a:uFill>
                <a:solidFill>
                  <a:srgbClr val="FFFFFF"/>
                </a:solidFill>
              </a:uFill>
              <a:latin typeface="Arial" panose="020B0604020202020204"/>
            </a:endParaRPr>
          </a:p>
        </p:txBody>
      </p:sp>
      <p:sp>
        <p:nvSpPr>
          <p:cNvPr id="273" name="CustomShape 6"/>
          <p:cNvSpPr/>
          <p:nvPr/>
        </p:nvSpPr>
        <p:spPr>
          <a:xfrm>
            <a:off x="4610799" y="1712458"/>
            <a:ext cx="4532333" cy="729233"/>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1600" spc="-1">
                <a:solidFill>
                  <a:srgbClr val="7F7F7F"/>
                </a:solidFill>
                <a:uFill>
                  <a:solidFill>
                    <a:srgbClr val="FFFFFF"/>
                  </a:solidFill>
                </a:uFill>
                <a:latin typeface="方正黑体_GBK"/>
                <a:ea typeface="方正黑体_GBK"/>
              </a:rPr>
              <a:t>项目主管部门要完善预算编制指南，制定出台相关事实细则，年度承担科研项目的单位要于当年制定出台相关管理办法和规定。</a:t>
            </a:r>
            <a:endParaRPr lang="en-US" sz="1600" spc="-1">
              <a:solidFill>
                <a:srgbClr val="000000"/>
              </a:solidFill>
              <a:uFill>
                <a:solidFill>
                  <a:srgbClr val="FFFFFF"/>
                </a:solidFill>
              </a:uFill>
              <a:latin typeface="Arial" panose="020B0604020202020204"/>
            </a:endParaRPr>
          </a:p>
        </p:txBody>
      </p:sp>
      <p:sp>
        <p:nvSpPr>
          <p:cNvPr id="274" name="CustomShape 7"/>
          <p:cNvSpPr/>
          <p:nvPr/>
        </p:nvSpPr>
        <p:spPr>
          <a:xfrm>
            <a:off x="3572020" y="3130252"/>
            <a:ext cx="913521" cy="913521"/>
          </a:xfrm>
          <a:prstGeom prst="ellipse">
            <a:avLst/>
          </a:prstGeom>
          <a:solidFill>
            <a:srgbClr val="01A991"/>
          </a:solidFill>
          <a:ln>
            <a:noFill/>
          </a:ln>
        </p:spPr>
        <p:style>
          <a:lnRef idx="0">
            <a:scrgbClr r="0" g="0" b="0"/>
          </a:lnRef>
          <a:fillRef idx="0">
            <a:scrgbClr r="0" g="0" b="0"/>
          </a:fillRef>
          <a:effectRef idx="0">
            <a:scrgbClr r="0" g="0" b="0"/>
          </a:effectRef>
          <a:fontRef idx="minor"/>
        </p:style>
      </p:sp>
      <p:sp>
        <p:nvSpPr>
          <p:cNvPr id="275" name="CustomShape 8"/>
          <p:cNvSpPr/>
          <p:nvPr/>
        </p:nvSpPr>
        <p:spPr>
          <a:xfrm>
            <a:off x="3659124" y="3263789"/>
            <a:ext cx="826057" cy="638529"/>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3600" b="1" spc="-1" dirty="0">
                <a:solidFill>
                  <a:srgbClr val="FFFFFF"/>
                </a:solidFill>
                <a:uFill>
                  <a:solidFill>
                    <a:srgbClr val="FFFFFF"/>
                  </a:solidFill>
                </a:uFill>
                <a:latin typeface="微软雅黑" panose="020B0503020204020204" pitchFamily="34" charset="-122"/>
                <a:ea typeface="微软雅黑" panose="020B0503020204020204" pitchFamily="34" charset="-122"/>
              </a:rPr>
              <a:t> 2</a:t>
            </a:r>
            <a:endParaRPr lang="en-US" sz="3600" spc="-1" dirty="0">
              <a:solidFill>
                <a:srgbClr val="000000"/>
              </a:solidFill>
              <a:uFill>
                <a:solidFill>
                  <a:srgbClr val="FFFFFF"/>
                </a:solidFill>
              </a:uFill>
              <a:latin typeface="Arial" panose="020B0604020202020204"/>
            </a:endParaRPr>
          </a:p>
        </p:txBody>
      </p:sp>
      <p:sp>
        <p:nvSpPr>
          <p:cNvPr id="276" name="CustomShape 9"/>
          <p:cNvSpPr/>
          <p:nvPr/>
        </p:nvSpPr>
        <p:spPr>
          <a:xfrm>
            <a:off x="4610799" y="2876496"/>
            <a:ext cx="2948248" cy="459640"/>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50000"/>
              </a:lnSpc>
            </a:pPr>
            <a:r>
              <a:rPr lang="en-US" b="1" spc="-1" dirty="0" err="1">
                <a:solidFill>
                  <a:schemeClr val="accent1"/>
                </a:solidFill>
                <a:uFill>
                  <a:solidFill>
                    <a:srgbClr val="FFFFFF"/>
                  </a:solidFill>
                </a:uFill>
                <a:latin typeface="Franklin Gothic Book" panose="020B0503020102020204"/>
                <a:ea typeface="微软雅黑" panose="020B0503020204020204" pitchFamily="34" charset="-122"/>
              </a:rPr>
              <a:t>建立健全科研信用管理体系</a:t>
            </a:r>
            <a:endParaRPr lang="en-US" b="1" spc="-1" dirty="0">
              <a:solidFill>
                <a:schemeClr val="accent1"/>
              </a:solidFill>
              <a:uFill>
                <a:solidFill>
                  <a:srgbClr val="FFFFFF"/>
                </a:solidFill>
              </a:uFill>
              <a:latin typeface="Arial" panose="020B0604020202020204"/>
            </a:endParaRPr>
          </a:p>
        </p:txBody>
      </p:sp>
      <p:sp>
        <p:nvSpPr>
          <p:cNvPr id="277" name="CustomShape 10"/>
          <p:cNvSpPr/>
          <p:nvPr/>
        </p:nvSpPr>
        <p:spPr>
          <a:xfrm>
            <a:off x="4573366" y="3399125"/>
            <a:ext cx="4532333" cy="942316"/>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1600" spc="-1">
                <a:solidFill>
                  <a:srgbClr val="7F7F7F"/>
                </a:solidFill>
                <a:uFill>
                  <a:solidFill>
                    <a:srgbClr val="FFFFFF"/>
                  </a:solidFill>
                </a:uFill>
                <a:latin typeface="方正黑体_GBK"/>
                <a:ea typeface="方正黑体_GBK"/>
              </a:rPr>
              <a:t>项目主管部门在项目实施各个阶段，建立对承担单位、项目负责人、专业服务机构、咨询专家等主体的信用记录，作为今后项目立项及科研资金、专业服务、专家遴选等重要依据，并将纳入全社会信用体系。</a:t>
            </a:r>
            <a:endParaRPr lang="en-US" sz="1600" spc="-1">
              <a:solidFill>
                <a:srgbClr val="000000"/>
              </a:solidFill>
              <a:uFill>
                <a:solidFill>
                  <a:srgbClr val="FFFFFF"/>
                </a:solidFill>
              </a:uFill>
              <a:latin typeface="Arial" panose="020B0604020202020204"/>
            </a:endParaRPr>
          </a:p>
        </p:txBody>
      </p:sp>
      <p:sp>
        <p:nvSpPr>
          <p:cNvPr id="278" name="CustomShape 11"/>
          <p:cNvSpPr/>
          <p:nvPr/>
        </p:nvSpPr>
        <p:spPr>
          <a:xfrm>
            <a:off x="3572020" y="4847874"/>
            <a:ext cx="913521" cy="913521"/>
          </a:xfrm>
          <a:prstGeom prst="ellipse">
            <a:avLst/>
          </a:prstGeom>
          <a:solidFill>
            <a:srgbClr val="01A991"/>
          </a:solidFill>
          <a:ln>
            <a:noFill/>
          </a:ln>
        </p:spPr>
        <p:style>
          <a:lnRef idx="0">
            <a:scrgbClr r="0" g="0" b="0"/>
          </a:lnRef>
          <a:fillRef idx="0">
            <a:scrgbClr r="0" g="0" b="0"/>
          </a:fillRef>
          <a:effectRef idx="0">
            <a:scrgbClr r="0" g="0" b="0"/>
          </a:effectRef>
          <a:fontRef idx="minor"/>
        </p:style>
      </p:sp>
      <p:sp>
        <p:nvSpPr>
          <p:cNvPr id="279" name="CustomShape 12"/>
          <p:cNvSpPr/>
          <p:nvPr/>
        </p:nvSpPr>
        <p:spPr>
          <a:xfrm>
            <a:off x="3659124" y="4981411"/>
            <a:ext cx="826057" cy="638529"/>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3600" b="1" spc="-1" dirty="0">
                <a:solidFill>
                  <a:srgbClr val="FFFFFF"/>
                </a:solidFill>
                <a:uFill>
                  <a:solidFill>
                    <a:srgbClr val="FFFFFF"/>
                  </a:solidFill>
                </a:uFill>
                <a:latin typeface="微软雅黑" panose="020B0503020204020204" pitchFamily="34" charset="-122"/>
                <a:ea typeface="微软雅黑" panose="020B0503020204020204" pitchFamily="34" charset="-122"/>
              </a:rPr>
              <a:t> 3</a:t>
            </a:r>
            <a:endParaRPr lang="en-US" sz="3600" spc="-1" dirty="0">
              <a:solidFill>
                <a:srgbClr val="000000"/>
              </a:solidFill>
              <a:uFill>
                <a:solidFill>
                  <a:srgbClr val="FFFFFF"/>
                </a:solidFill>
              </a:uFill>
              <a:latin typeface="Arial" panose="020B0604020202020204"/>
            </a:endParaRPr>
          </a:p>
        </p:txBody>
      </p:sp>
      <p:sp>
        <p:nvSpPr>
          <p:cNvPr id="280" name="CustomShape 13"/>
          <p:cNvSpPr/>
          <p:nvPr/>
        </p:nvSpPr>
        <p:spPr>
          <a:xfrm>
            <a:off x="4572000" y="4814759"/>
            <a:ext cx="3885525" cy="484115"/>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50000"/>
              </a:lnSpc>
            </a:pPr>
            <a:r>
              <a:rPr lang="en-US" b="1" spc="-1" dirty="0" err="1">
                <a:solidFill>
                  <a:schemeClr val="accent1"/>
                </a:solidFill>
                <a:uFill>
                  <a:solidFill>
                    <a:srgbClr val="FFFFFF"/>
                  </a:solidFill>
                </a:uFill>
                <a:latin typeface="Franklin Gothic Book" panose="020B0503020102020204"/>
                <a:ea typeface="微软雅黑" panose="020B0503020204020204" pitchFamily="34" charset="-122"/>
              </a:rPr>
              <a:t>加强对政策措施落实情况的监督指导</a:t>
            </a:r>
            <a:endParaRPr lang="en-US" b="1" spc="-1" dirty="0">
              <a:solidFill>
                <a:schemeClr val="accent1"/>
              </a:solidFill>
              <a:uFill>
                <a:solidFill>
                  <a:srgbClr val="FFFFFF"/>
                </a:solidFill>
              </a:uFill>
              <a:latin typeface="Arial" panose="020B0604020202020204"/>
            </a:endParaRPr>
          </a:p>
        </p:txBody>
      </p:sp>
      <p:sp>
        <p:nvSpPr>
          <p:cNvPr id="281" name="CustomShape 14"/>
          <p:cNvSpPr/>
          <p:nvPr/>
        </p:nvSpPr>
        <p:spPr>
          <a:xfrm>
            <a:off x="4601081" y="5319895"/>
            <a:ext cx="4532333" cy="1382619"/>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1600" spc="-1" dirty="0">
                <a:solidFill>
                  <a:srgbClr val="7F7F7F"/>
                </a:solidFill>
                <a:uFill>
                  <a:solidFill>
                    <a:srgbClr val="FFFFFF"/>
                  </a:solidFill>
                </a:uFill>
                <a:latin typeface="方正黑体_GBK"/>
                <a:ea typeface="方正黑体_GBK"/>
              </a:rPr>
              <a:t>适时组织开展对项目承担单位科研项目情况督查，以适当方式进行通报，并纳入信用管理。审计机关依法开展对政策措施落实情况和财政资金的审计监督。项目主管部门要督促指导项目承担单位完善内部管理。</a:t>
            </a:r>
            <a:endParaRPr lang="en-US" sz="1600" spc="-1" dirty="0">
              <a:solidFill>
                <a:srgbClr val="000000"/>
              </a:solidFill>
              <a:uFill>
                <a:solidFill>
                  <a:srgbClr val="FFFFFF"/>
                </a:solidFill>
              </a:uFill>
              <a:latin typeface="Arial" panose="020B0604020202020204"/>
            </a:endParaRPr>
          </a:p>
        </p:txBody>
      </p:sp>
      <p:grpSp>
        <p:nvGrpSpPr>
          <p:cNvPr id="18" name="组合 415745"/>
          <p:cNvGrpSpPr/>
          <p:nvPr/>
        </p:nvGrpSpPr>
        <p:grpSpPr bwMode="auto">
          <a:xfrm>
            <a:off x="1259617" y="196302"/>
            <a:ext cx="7429485" cy="621711"/>
            <a:chOff x="552" y="442"/>
            <a:chExt cx="2736" cy="288"/>
          </a:xfrm>
        </p:grpSpPr>
        <p:sp>
          <p:nvSpPr>
            <p:cNvPr id="19"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0" name="文本框 415748"/>
            <p:cNvSpPr txBox="1">
              <a:spLocks noChangeArrowheads="1"/>
            </p:cNvSpPr>
            <p:nvPr/>
          </p:nvSpPr>
          <p:spPr bwMode="auto">
            <a:xfrm>
              <a:off x="552" y="455"/>
              <a:ext cx="2736"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二、</a:t>
              </a:r>
              <a:r>
                <a:rPr lang="en-US" altLang="zh-CN" sz="2800" b="1" spc="-1" dirty="0" err="1">
                  <a:solidFill>
                    <a:srgbClr val="000000"/>
                  </a:solidFill>
                  <a:uFill>
                    <a:solidFill>
                      <a:srgbClr val="FFFFFF"/>
                    </a:solidFill>
                  </a:uFill>
                  <a:latin typeface="仿宋" panose="02010609060101010101" pitchFamily="49" charset="-122"/>
                  <a:ea typeface="仿宋" panose="02010609060101010101" pitchFamily="49" charset="-122"/>
                </a:rPr>
                <a:t>云南省实施意见</a:t>
              </a:r>
              <a:r>
                <a:rPr lang="zh-CN" altLang="en-US" sz="2800" spc="-1" dirty="0">
                  <a:solidFill>
                    <a:srgbClr val="FF0000"/>
                  </a:solidFill>
                  <a:uFill>
                    <a:solidFill>
                      <a:srgbClr val="FFFFFF"/>
                    </a:solidFill>
                  </a:uFill>
                  <a:latin typeface="黑体" panose="02010609060101010101" pitchFamily="49" charset="-122"/>
                  <a:ea typeface="黑体" panose="02010609060101010101" pitchFamily="49" charset="-122"/>
                </a:rPr>
                <a:t> </a:t>
              </a:r>
              <a:r>
                <a:rPr lang="zh-CN" altLang="en-US" sz="2800" b="1" spc="-1" dirty="0">
                  <a:solidFill>
                    <a:srgbClr val="FF0000"/>
                  </a:solidFill>
                  <a:uFill>
                    <a:solidFill>
                      <a:srgbClr val="FFFFFF"/>
                    </a:solidFill>
                  </a:uFill>
                  <a:latin typeface="仿宋" panose="02010609060101010101" pitchFamily="49" charset="-122"/>
                  <a:ea typeface="仿宋" panose="02010609060101010101" pitchFamily="49" charset="-122"/>
                </a:rPr>
                <a:t>（</a:t>
              </a:r>
              <a:r>
                <a:rPr lang="en-US" altLang="zh-CN" sz="2800" b="1" spc="-1" dirty="0">
                  <a:solidFill>
                    <a:srgbClr val="FF0000"/>
                  </a:solidFill>
                  <a:uFill>
                    <a:solidFill>
                      <a:srgbClr val="FFFFFF"/>
                    </a:solidFill>
                  </a:uFill>
                  <a:latin typeface="仿宋" panose="02010609060101010101" pitchFamily="49" charset="-122"/>
                  <a:ea typeface="仿宋" panose="02010609060101010101" pitchFamily="49" charset="-122"/>
                </a:rPr>
                <a:t>云办发〔2017〕9号</a:t>
              </a:r>
              <a:r>
                <a:rPr lang="zh-CN" altLang="en-US" sz="2800" b="1" spc="-1" dirty="0">
                  <a:solidFill>
                    <a:srgbClr val="FF0000"/>
                  </a:solidFill>
                  <a:uFill>
                    <a:solidFill>
                      <a:srgbClr val="FFFFFF"/>
                    </a:solidFill>
                  </a:uFill>
                  <a:latin typeface="仿宋" panose="02010609060101010101" pitchFamily="49" charset="-122"/>
                  <a:ea typeface="仿宋" panose="02010609060101010101" pitchFamily="49" charset="-122"/>
                </a:rPr>
                <a:t>）</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CustomShape 2"/>
          <p:cNvSpPr/>
          <p:nvPr/>
        </p:nvSpPr>
        <p:spPr>
          <a:xfrm>
            <a:off x="612254" y="981065"/>
            <a:ext cx="7054775" cy="455681"/>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400" b="1" spc="-1" dirty="0">
                <a:solidFill>
                  <a:srgbClr val="000000"/>
                </a:solidFill>
                <a:uFill>
                  <a:solidFill>
                    <a:srgbClr val="FFFFFF"/>
                  </a:solidFill>
                </a:uFill>
                <a:latin typeface="仿宋" panose="02010609060101010101" pitchFamily="49" charset="-122"/>
                <a:ea typeface="仿宋" panose="02010609060101010101" pitchFamily="49" charset="-122"/>
              </a:rPr>
              <a:t>（</a:t>
            </a:r>
            <a:r>
              <a:rPr lang="en-US" sz="2400" b="1" spc="-1" dirty="0" err="1">
                <a:solidFill>
                  <a:srgbClr val="000000"/>
                </a:solidFill>
                <a:uFill>
                  <a:solidFill>
                    <a:srgbClr val="FFFFFF"/>
                  </a:solidFill>
                </a:uFill>
                <a:latin typeface="仿宋" panose="02010609060101010101" pitchFamily="49" charset="-122"/>
                <a:ea typeface="仿宋" panose="02010609060101010101" pitchFamily="49" charset="-122"/>
              </a:rPr>
              <a:t>一）办法制定的目的和依据</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284" name="CustomShape 3"/>
          <p:cNvSpPr/>
          <p:nvPr/>
        </p:nvSpPr>
        <p:spPr>
          <a:xfrm>
            <a:off x="684241" y="1628952"/>
            <a:ext cx="8134948" cy="4787890"/>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800" spc="-1" dirty="0">
                <a:solidFill>
                  <a:srgbClr val="000000"/>
                </a:solidFill>
                <a:uFill>
                  <a:solidFill>
                    <a:srgbClr val="FFFFFF"/>
                  </a:solidFill>
                </a:uFill>
                <a:latin typeface="仿宋" panose="02010609060101010101" pitchFamily="49" charset="-122"/>
                <a:ea typeface="仿宋" panose="02010609060101010101" pitchFamily="49" charset="-122"/>
              </a:rPr>
              <a:t>     目的：为深入贯彻党的十九大关于“加快建设创新型国家”“建立全面规范透明、标准科学、约束有力的预算制度，全面实施绩效管理”的部署要求。</a:t>
            </a:r>
            <a:endParaRPr lang="en-US" sz="2800" spc="-1" dirty="0">
              <a:solidFill>
                <a:srgbClr val="000000"/>
              </a:solidFill>
              <a:uFill>
                <a:solidFill>
                  <a:srgbClr val="FFFFFF"/>
                </a:solidFill>
              </a:uFill>
              <a:latin typeface="仿宋" panose="02010609060101010101" pitchFamily="49" charset="-122"/>
              <a:ea typeface="仿宋" panose="02010609060101010101" pitchFamily="49" charset="-122"/>
            </a:endParaRPr>
          </a:p>
          <a:p>
            <a:pPr>
              <a:lnSpc>
                <a:spcPct val="100000"/>
              </a:lnSpc>
            </a:pPr>
            <a:r>
              <a:rPr lang="en-US" sz="2800" spc="-1" dirty="0">
                <a:solidFill>
                  <a:srgbClr val="000000"/>
                </a:solidFill>
                <a:uFill>
                  <a:solidFill>
                    <a:srgbClr val="FFFFFF"/>
                  </a:solidFill>
                </a:uFill>
                <a:latin typeface="仿宋" panose="02010609060101010101" pitchFamily="49" charset="-122"/>
                <a:ea typeface="仿宋" panose="02010609060101010101" pitchFamily="49" charset="-122"/>
              </a:rPr>
              <a:t>     </a:t>
            </a:r>
            <a:r>
              <a:rPr lang="en-US" sz="2800" spc="-1" dirty="0" err="1">
                <a:solidFill>
                  <a:srgbClr val="000000"/>
                </a:solidFill>
                <a:uFill>
                  <a:solidFill>
                    <a:srgbClr val="FFFFFF"/>
                  </a:solidFill>
                </a:uFill>
                <a:latin typeface="仿宋" panose="02010609060101010101" pitchFamily="49" charset="-122"/>
                <a:ea typeface="仿宋" panose="02010609060101010101" pitchFamily="49" charset="-122"/>
              </a:rPr>
              <a:t>依据</a:t>
            </a:r>
            <a:r>
              <a:rPr lang="en-US" sz="2800" spc="-1" dirty="0">
                <a:solidFill>
                  <a:srgbClr val="000000"/>
                </a:solidFill>
                <a:uFill>
                  <a:solidFill>
                    <a:srgbClr val="FFFFFF"/>
                  </a:solidFill>
                </a:uFill>
                <a:latin typeface="仿宋" panose="02010609060101010101" pitchFamily="49" charset="-122"/>
                <a:ea typeface="仿宋" panose="02010609060101010101" pitchFamily="49" charset="-122"/>
              </a:rPr>
              <a:t>：《</a:t>
            </a:r>
            <a:r>
              <a:rPr lang="en-US" sz="2800" spc="-1" dirty="0" err="1">
                <a:solidFill>
                  <a:srgbClr val="000000"/>
                </a:solidFill>
                <a:uFill>
                  <a:solidFill>
                    <a:srgbClr val="FFFFFF"/>
                  </a:solidFill>
                </a:uFill>
                <a:latin typeface="仿宋" panose="02010609060101010101" pitchFamily="49" charset="-122"/>
                <a:ea typeface="仿宋" panose="02010609060101010101" pitchFamily="49" charset="-122"/>
              </a:rPr>
              <a:t>中华人民共和国预算法</a:t>
            </a:r>
            <a:r>
              <a:rPr lang="en-US" sz="2800" spc="-1" dirty="0">
                <a:solidFill>
                  <a:srgbClr val="000000"/>
                </a:solidFill>
                <a:uFill>
                  <a:solidFill>
                    <a:srgbClr val="FFFFFF"/>
                  </a:solidFill>
                </a:uFill>
                <a:latin typeface="仿宋" panose="02010609060101010101" pitchFamily="49" charset="-122"/>
                <a:ea typeface="仿宋" panose="02010609060101010101" pitchFamily="49" charset="-122"/>
              </a:rPr>
              <a:t>》、《</a:t>
            </a:r>
            <a:r>
              <a:rPr lang="en-US" sz="2800" spc="-1" dirty="0" err="1">
                <a:solidFill>
                  <a:srgbClr val="000000"/>
                </a:solidFill>
                <a:uFill>
                  <a:solidFill>
                    <a:srgbClr val="FFFFFF"/>
                  </a:solidFill>
                </a:uFill>
                <a:latin typeface="仿宋" panose="02010609060101010101" pitchFamily="49" charset="-122"/>
                <a:ea typeface="仿宋" panose="02010609060101010101" pitchFamily="49" charset="-122"/>
              </a:rPr>
              <a:t>中共中央办公厅、国务院办公厅印发关于进一步完善中央财政科研项目资金管理等政策的若干意见</a:t>
            </a:r>
            <a:r>
              <a:rPr lang="en-US" sz="2800" spc="-1" dirty="0">
                <a:solidFill>
                  <a:srgbClr val="000000"/>
                </a:solidFill>
                <a:uFill>
                  <a:solidFill>
                    <a:srgbClr val="FFFFFF"/>
                  </a:solidFill>
                </a:uFill>
                <a:latin typeface="仿宋" panose="02010609060101010101" pitchFamily="49" charset="-122"/>
                <a:ea typeface="仿宋" panose="02010609060101010101" pitchFamily="49" charset="-122"/>
              </a:rPr>
              <a:t>》（中办发〔2016〕50号）、《</a:t>
            </a:r>
            <a:r>
              <a:rPr lang="en-US" sz="2800" spc="-1" dirty="0" err="1">
                <a:solidFill>
                  <a:srgbClr val="000000"/>
                </a:solidFill>
                <a:uFill>
                  <a:solidFill>
                    <a:srgbClr val="FFFFFF"/>
                  </a:solidFill>
                </a:uFill>
                <a:latin typeface="仿宋" panose="02010609060101010101" pitchFamily="49" charset="-122"/>
                <a:ea typeface="仿宋" panose="02010609060101010101" pitchFamily="49" charset="-122"/>
              </a:rPr>
              <a:t>中共云南省委公厅、云南省政府办公厅印发关于进一步完善省级财政科研项目资金管理等政策的若干意见</a:t>
            </a:r>
            <a:r>
              <a:rPr lang="en-US" sz="2800" spc="-1" dirty="0">
                <a:solidFill>
                  <a:srgbClr val="000000"/>
                </a:solidFill>
                <a:uFill>
                  <a:solidFill>
                    <a:srgbClr val="FFFFFF"/>
                  </a:solidFill>
                </a:uFill>
                <a:latin typeface="仿宋" panose="02010609060101010101" pitchFamily="49" charset="-122"/>
                <a:ea typeface="仿宋" panose="02010609060101010101" pitchFamily="49" charset="-122"/>
              </a:rPr>
              <a:t>》（中办发〔2017〕9号）</a:t>
            </a:r>
            <a:endParaRPr lang="en-US" sz="28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grpSp>
        <p:nvGrpSpPr>
          <p:cNvPr id="6" name="组合 415745"/>
          <p:cNvGrpSpPr/>
          <p:nvPr/>
        </p:nvGrpSpPr>
        <p:grpSpPr bwMode="auto">
          <a:xfrm>
            <a:off x="1259617" y="196302"/>
            <a:ext cx="7429485" cy="982217"/>
            <a:chOff x="552" y="442"/>
            <a:chExt cx="2736" cy="455"/>
          </a:xfrm>
        </p:grpSpPr>
        <p:sp>
          <p:nvSpPr>
            <p:cNvPr id="7"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552" y="455"/>
              <a:ext cx="273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en-US" altLang="zh-CN" sz="2800" b="1" spc="-1" dirty="0" err="1">
                  <a:uFill>
                    <a:solidFill>
                      <a:srgbClr val="FFFFFF"/>
                    </a:solidFill>
                  </a:uFill>
                  <a:latin typeface="仿宋" panose="02010609060101010101" pitchFamily="49" charset="-122"/>
                  <a:ea typeface="仿宋" panose="02010609060101010101" pitchFamily="49" charset="-122"/>
                </a:rPr>
                <a:t>三、</a:t>
              </a:r>
              <a:r>
                <a:rPr lang="en-US" altLang="zh-CN" sz="2800" b="1" spc="-1" dirty="0" err="1">
                  <a:solidFill>
                    <a:srgbClr val="C00000"/>
                  </a:solidFill>
                  <a:uFill>
                    <a:solidFill>
                      <a:srgbClr val="FFFFFF"/>
                    </a:solidFill>
                  </a:uFill>
                  <a:latin typeface="仿宋" panose="02010609060101010101" pitchFamily="49" charset="-122"/>
                  <a:ea typeface="仿宋" panose="02010609060101010101" pitchFamily="49" charset="-122"/>
                </a:rPr>
                <a:t>新的</a:t>
              </a:r>
              <a:r>
                <a:rPr lang="en-US" altLang="zh-CN" sz="2800" b="1" spc="-1" dirty="0" err="1">
                  <a:solidFill>
                    <a:srgbClr val="1F497D"/>
                  </a:solidFill>
                  <a:uFill>
                    <a:solidFill>
                      <a:srgbClr val="FFFFFF"/>
                    </a:solidFill>
                  </a:uFill>
                  <a:latin typeface="仿宋" panose="02010609060101010101" pitchFamily="49" charset="-122"/>
                  <a:ea typeface="仿宋" panose="02010609060101010101" pitchFamily="49" charset="-122"/>
                </a:rPr>
                <a:t>《</a:t>
              </a:r>
              <a:r>
                <a:rPr lang="en-US" altLang="zh-CN" sz="2800" b="1" spc="-1" dirty="0" err="1">
                  <a:uFill>
                    <a:solidFill>
                      <a:srgbClr val="FFFFFF"/>
                    </a:solidFill>
                  </a:uFill>
                  <a:latin typeface="仿宋" panose="02010609060101010101" pitchFamily="49" charset="-122"/>
                  <a:ea typeface="仿宋" panose="02010609060101010101" pitchFamily="49" charset="-122"/>
                </a:rPr>
                <a:t>云南省科技计划项目资金管理办法</a:t>
              </a:r>
              <a:endParaRPr lang="en-US" altLang="zh-CN" sz="2800" b="1" spc="-1" dirty="0">
                <a:uFill>
                  <a:solidFill>
                    <a:srgbClr val="FFFFFF"/>
                  </a:solidFill>
                </a:uFill>
                <a:latin typeface="仿宋" panose="02010609060101010101" pitchFamily="49" charset="-122"/>
                <a:ea typeface="仿宋" panose="02010609060101010101" pitchFamily="49" charset="-122"/>
              </a:endParaRPr>
            </a:p>
            <a:p>
              <a:pPr marL="718820" indent="-718820" defTabSz="456565" eaLnBrk="0" hangingPunct="0">
                <a:defRPr/>
              </a:pP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CustomShape 2"/>
          <p:cNvSpPr/>
          <p:nvPr/>
        </p:nvSpPr>
        <p:spPr>
          <a:xfrm>
            <a:off x="684241" y="1053052"/>
            <a:ext cx="7054775" cy="455681"/>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400" b="1" spc="-1" dirty="0">
                <a:solidFill>
                  <a:srgbClr val="000000"/>
                </a:solidFill>
                <a:uFill>
                  <a:solidFill>
                    <a:srgbClr val="FFFFFF"/>
                  </a:solidFill>
                </a:uFill>
                <a:latin typeface="仿宋" panose="02010609060101010101" pitchFamily="49" charset="-122"/>
                <a:ea typeface="仿宋" panose="02010609060101010101" pitchFamily="49" charset="-122"/>
              </a:rPr>
              <a:t>（</a:t>
            </a:r>
            <a:r>
              <a:rPr lang="en-US" sz="2400" b="1" spc="-1" dirty="0" err="1">
                <a:solidFill>
                  <a:srgbClr val="000000"/>
                </a:solidFill>
                <a:uFill>
                  <a:solidFill>
                    <a:srgbClr val="FFFFFF"/>
                  </a:solidFill>
                </a:uFill>
                <a:latin typeface="仿宋" panose="02010609060101010101" pitchFamily="49" charset="-122"/>
                <a:ea typeface="仿宋" panose="02010609060101010101" pitchFamily="49" charset="-122"/>
              </a:rPr>
              <a:t>二）项目资金支持类别和使用管理原则</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287" name="CustomShape 3"/>
          <p:cNvSpPr/>
          <p:nvPr/>
        </p:nvSpPr>
        <p:spPr>
          <a:xfrm>
            <a:off x="828216" y="1772928"/>
            <a:ext cx="7774650" cy="4082051"/>
          </a:xfrm>
          <a:prstGeom prst="rect">
            <a:avLst/>
          </a:prstGeom>
          <a:solidFill>
            <a:srgbClr val="7FCCE7"/>
          </a:solidFill>
          <a:ln>
            <a:noFill/>
          </a:ln>
        </p:spPr>
        <p:style>
          <a:lnRef idx="0">
            <a:scrgbClr r="0" g="0" b="0"/>
          </a:lnRef>
          <a:fillRef idx="0">
            <a:scrgbClr r="0" g="0" b="0"/>
          </a:fillRef>
          <a:effectRef idx="0">
            <a:scrgbClr r="0" g="0" b="0"/>
          </a:effectRef>
          <a:fontRef idx="minor"/>
        </p:style>
        <p:txBody>
          <a:bodyPr lIns="89984" tIns="44992" rIns="89984" bIns="44992"/>
          <a:lstStyle/>
          <a:p>
            <a:endParaRPr lang="en-US" sz="2800" spc="-1" dirty="0">
              <a:solidFill>
                <a:srgbClr val="000000"/>
              </a:solidFill>
              <a:uFill>
                <a:solidFill>
                  <a:srgbClr val="FFFFFF"/>
                </a:solidFill>
              </a:uFill>
              <a:latin typeface="Arial" panose="020B0604020202020204"/>
            </a:endParaRPr>
          </a:p>
          <a:p>
            <a:r>
              <a:rPr lang="en-US" sz="2800" b="1" spc="-1" dirty="0" err="1">
                <a:solidFill>
                  <a:srgbClr val="000000"/>
                </a:solidFill>
                <a:uFill>
                  <a:solidFill>
                    <a:srgbClr val="FFFFFF"/>
                  </a:solidFill>
                </a:uFill>
                <a:latin typeface="仿宋" panose="02010609060101010101" pitchFamily="49" charset="-122"/>
                <a:ea typeface="仿宋" panose="02010609060101010101" pitchFamily="49" charset="-122"/>
              </a:rPr>
              <a:t>支持类别：</a:t>
            </a:r>
            <a:r>
              <a:rPr lang="en-US" sz="2800" spc="-1" dirty="0" err="1">
                <a:solidFill>
                  <a:srgbClr val="000000"/>
                </a:solidFill>
                <a:uFill>
                  <a:solidFill>
                    <a:srgbClr val="FFFFFF"/>
                  </a:solidFill>
                </a:uFill>
                <a:latin typeface="仿宋" panose="02010609060101010101" pitchFamily="49" charset="-122"/>
                <a:ea typeface="仿宋" panose="02010609060101010101" pitchFamily="49" charset="-122"/>
              </a:rPr>
              <a:t>用于支持我省基础研究、重大科技专项、重</a:t>
            </a:r>
            <a:endParaRPr lang="en-US" sz="2800" spc="-1" dirty="0">
              <a:solidFill>
                <a:srgbClr val="000000"/>
              </a:solidFill>
              <a:uFill>
                <a:solidFill>
                  <a:srgbClr val="FFFFFF"/>
                </a:solidFill>
              </a:uFill>
              <a:latin typeface="仿宋" panose="02010609060101010101" pitchFamily="49" charset="-122"/>
              <a:ea typeface="仿宋" panose="02010609060101010101" pitchFamily="49" charset="-122"/>
            </a:endParaRPr>
          </a:p>
          <a:p>
            <a:r>
              <a:rPr lang="en-US" sz="2800" spc="-1" dirty="0" err="1">
                <a:solidFill>
                  <a:srgbClr val="000000"/>
                </a:solidFill>
                <a:uFill>
                  <a:solidFill>
                    <a:srgbClr val="FFFFFF"/>
                  </a:solidFill>
                </a:uFill>
                <a:latin typeface="仿宋" panose="02010609060101010101" pitchFamily="49" charset="-122"/>
                <a:ea typeface="仿宋" panose="02010609060101010101" pitchFamily="49" charset="-122"/>
              </a:rPr>
              <a:t>点研发、创新引导与科技型企业培育、科技人才和平台等科技计划</a:t>
            </a:r>
            <a:r>
              <a:rPr lang="en-US" sz="2800" spc="-1" dirty="0">
                <a:solidFill>
                  <a:srgbClr val="000000"/>
                </a:solidFill>
                <a:uFill>
                  <a:solidFill>
                    <a:srgbClr val="FFFFFF"/>
                  </a:solidFill>
                </a:uFill>
                <a:latin typeface="仿宋" panose="02010609060101010101" pitchFamily="49" charset="-122"/>
                <a:ea typeface="仿宋" panose="02010609060101010101" pitchFamily="49" charset="-122"/>
              </a:rPr>
              <a:t>。</a:t>
            </a:r>
            <a:endParaRPr lang="en-US" sz="2800" spc="-1" dirty="0">
              <a:solidFill>
                <a:srgbClr val="000000"/>
              </a:solidFill>
              <a:uFill>
                <a:solidFill>
                  <a:srgbClr val="FFFFFF"/>
                </a:solidFill>
              </a:uFill>
              <a:latin typeface="仿宋" panose="02010609060101010101" pitchFamily="49" charset="-122"/>
              <a:ea typeface="仿宋" panose="02010609060101010101" pitchFamily="49" charset="-122"/>
            </a:endParaRPr>
          </a:p>
          <a:p>
            <a:r>
              <a:rPr lang="en-US" sz="2800" b="1" spc="-1" dirty="0">
                <a:solidFill>
                  <a:srgbClr val="000000"/>
                </a:solidFill>
                <a:uFill>
                  <a:solidFill>
                    <a:srgbClr val="FFFFFF"/>
                  </a:solidFill>
                </a:uFill>
                <a:latin typeface="仿宋" panose="02010609060101010101" pitchFamily="49" charset="-122"/>
                <a:ea typeface="仿宋" panose="02010609060101010101" pitchFamily="49" charset="-122"/>
              </a:rPr>
              <a:t>使用管理原则：</a:t>
            </a:r>
            <a:r>
              <a:rPr lang="en-US" sz="2800" spc="-1" dirty="0">
                <a:solidFill>
                  <a:srgbClr val="000000"/>
                </a:solidFill>
                <a:uFill>
                  <a:solidFill>
                    <a:srgbClr val="FFFFFF"/>
                  </a:solidFill>
                </a:uFill>
                <a:latin typeface="仿宋" panose="02010609060101010101" pitchFamily="49" charset="-122"/>
                <a:ea typeface="仿宋" panose="02010609060101010101" pitchFamily="49" charset="-122"/>
              </a:rPr>
              <a:t>坚持以人为本、落实“放管服”要求，坚持统筹兼顾、集中财力办大事，坚持分类支持、讲求绩效，坚持科学规范、公开透明的原则。</a:t>
            </a:r>
            <a:endParaRPr lang="en-US" sz="2800" spc="-1" dirty="0">
              <a:solidFill>
                <a:srgbClr val="000000"/>
              </a:solidFill>
              <a:uFill>
                <a:solidFill>
                  <a:srgbClr val="FFFFFF"/>
                </a:solidFill>
              </a:uFill>
              <a:latin typeface="仿宋" panose="02010609060101010101" pitchFamily="49" charset="-122"/>
              <a:ea typeface="仿宋" panose="02010609060101010101" pitchFamily="49" charset="-122"/>
            </a:endParaRPr>
          </a:p>
          <a:p>
            <a:pPr>
              <a:lnSpc>
                <a:spcPct val="100000"/>
              </a:lnSpc>
            </a:pPr>
            <a:endParaRPr lang="en-US" sz="2400" spc="-1" dirty="0">
              <a:solidFill>
                <a:srgbClr val="000000"/>
              </a:solidFill>
              <a:uFill>
                <a:solidFill>
                  <a:srgbClr val="FFFFFF"/>
                </a:solidFill>
              </a:uFill>
              <a:latin typeface="Arial" panose="020B0604020202020204"/>
            </a:endParaRPr>
          </a:p>
        </p:txBody>
      </p:sp>
      <p:grpSp>
        <p:nvGrpSpPr>
          <p:cNvPr id="6" name="组合 415745"/>
          <p:cNvGrpSpPr/>
          <p:nvPr/>
        </p:nvGrpSpPr>
        <p:grpSpPr bwMode="auto">
          <a:xfrm>
            <a:off x="1259617" y="196302"/>
            <a:ext cx="7429485" cy="982217"/>
            <a:chOff x="552" y="442"/>
            <a:chExt cx="2736" cy="455"/>
          </a:xfrm>
        </p:grpSpPr>
        <p:sp>
          <p:nvSpPr>
            <p:cNvPr id="7"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552" y="455"/>
              <a:ext cx="273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en-US" altLang="zh-CN" sz="2800" b="1" spc="-1" dirty="0" err="1">
                  <a:uFill>
                    <a:solidFill>
                      <a:srgbClr val="FFFFFF"/>
                    </a:solidFill>
                  </a:uFill>
                  <a:latin typeface="仿宋" panose="02010609060101010101" pitchFamily="49" charset="-122"/>
                  <a:ea typeface="仿宋" panose="02010609060101010101" pitchFamily="49" charset="-122"/>
                </a:rPr>
                <a:t>三、</a:t>
              </a:r>
              <a:r>
                <a:rPr lang="en-US" altLang="zh-CN" sz="2800" b="1" spc="-1" dirty="0" err="1">
                  <a:solidFill>
                    <a:srgbClr val="C00000"/>
                  </a:solidFill>
                  <a:uFill>
                    <a:solidFill>
                      <a:srgbClr val="FFFFFF"/>
                    </a:solidFill>
                  </a:uFill>
                  <a:latin typeface="仿宋" panose="02010609060101010101" pitchFamily="49" charset="-122"/>
                  <a:ea typeface="仿宋" panose="02010609060101010101" pitchFamily="49" charset="-122"/>
                </a:rPr>
                <a:t>新的</a:t>
              </a:r>
              <a:r>
                <a:rPr lang="en-US" altLang="zh-CN" sz="2800" b="1" spc="-1" dirty="0" err="1">
                  <a:solidFill>
                    <a:srgbClr val="1F497D"/>
                  </a:solidFill>
                  <a:uFill>
                    <a:solidFill>
                      <a:srgbClr val="FFFFFF"/>
                    </a:solidFill>
                  </a:uFill>
                  <a:latin typeface="仿宋" panose="02010609060101010101" pitchFamily="49" charset="-122"/>
                  <a:ea typeface="仿宋" panose="02010609060101010101" pitchFamily="49" charset="-122"/>
                </a:rPr>
                <a:t>《</a:t>
              </a:r>
              <a:r>
                <a:rPr lang="en-US" altLang="zh-CN" sz="2800" b="1" spc="-1" dirty="0" err="1">
                  <a:uFill>
                    <a:solidFill>
                      <a:srgbClr val="FFFFFF"/>
                    </a:solidFill>
                  </a:uFill>
                  <a:latin typeface="仿宋" panose="02010609060101010101" pitchFamily="49" charset="-122"/>
                  <a:ea typeface="仿宋" panose="02010609060101010101" pitchFamily="49" charset="-122"/>
                </a:rPr>
                <a:t>云南省科技计划项目资金管理办法</a:t>
              </a:r>
              <a:endParaRPr lang="en-US" altLang="zh-CN" sz="2800" b="1" spc="-1" dirty="0">
                <a:uFill>
                  <a:solidFill>
                    <a:srgbClr val="FFFFFF"/>
                  </a:solidFill>
                </a:uFill>
                <a:latin typeface="仿宋" panose="02010609060101010101" pitchFamily="49" charset="-122"/>
                <a:ea typeface="仿宋" panose="02010609060101010101" pitchFamily="49" charset="-122"/>
              </a:endParaRPr>
            </a:p>
            <a:p>
              <a:pPr marL="718820" indent="-718820" defTabSz="456565" eaLnBrk="0" hangingPunct="0">
                <a:defRPr/>
              </a:pP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CustomShape 2"/>
          <p:cNvSpPr/>
          <p:nvPr/>
        </p:nvSpPr>
        <p:spPr>
          <a:xfrm>
            <a:off x="684241" y="1053052"/>
            <a:ext cx="7054775" cy="455681"/>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400" b="1" spc="-1" dirty="0">
                <a:solidFill>
                  <a:srgbClr val="000000"/>
                </a:solidFill>
                <a:uFill>
                  <a:solidFill>
                    <a:srgbClr val="FFFFFF"/>
                  </a:solidFill>
                </a:uFill>
                <a:latin typeface="仿宋" panose="02010609060101010101" pitchFamily="49" charset="-122"/>
                <a:ea typeface="仿宋" panose="02010609060101010101" pitchFamily="49" charset="-122"/>
              </a:rPr>
              <a:t>（</a:t>
            </a:r>
            <a:r>
              <a:rPr lang="en-US" sz="2400" b="1" spc="-1" dirty="0" err="1">
                <a:solidFill>
                  <a:srgbClr val="000000"/>
                </a:solidFill>
                <a:uFill>
                  <a:solidFill>
                    <a:srgbClr val="FFFFFF"/>
                  </a:solidFill>
                </a:uFill>
                <a:latin typeface="仿宋" panose="02010609060101010101" pitchFamily="49" charset="-122"/>
                <a:ea typeface="仿宋" panose="02010609060101010101" pitchFamily="49" charset="-122"/>
              </a:rPr>
              <a:t>三）支持类别与方式</a:t>
            </a:r>
            <a:endParaRPr lang="en-US" sz="24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sp>
        <p:nvSpPr>
          <p:cNvPr id="290" name="CustomShape 3"/>
          <p:cNvSpPr/>
          <p:nvPr/>
        </p:nvSpPr>
        <p:spPr>
          <a:xfrm>
            <a:off x="900203" y="1700940"/>
            <a:ext cx="7414713" cy="3686120"/>
          </a:xfrm>
          <a:prstGeom prst="rect">
            <a:avLst/>
          </a:prstGeom>
          <a:solidFill>
            <a:schemeClr val="bg1">
              <a:lumMod val="75000"/>
            </a:schemeClr>
          </a:solidFill>
          <a:ln>
            <a:noFill/>
          </a:ln>
        </p:spPr>
        <p:style>
          <a:lnRef idx="0">
            <a:scrgbClr r="0" g="0" b="0"/>
          </a:lnRef>
          <a:fillRef idx="0">
            <a:scrgbClr r="0" g="0" b="0"/>
          </a:fillRef>
          <a:effectRef idx="0">
            <a:scrgbClr r="0" g="0" b="0"/>
          </a:effectRef>
          <a:fontRef idx="minor"/>
        </p:style>
        <p:txBody>
          <a:bodyPr lIns="89984" tIns="44992" rIns="89984" bIns="44992"/>
          <a:lstStyle/>
          <a:p>
            <a:r>
              <a:rPr lang="en-US" sz="2800" b="1" spc="-1" dirty="0">
                <a:solidFill>
                  <a:srgbClr val="000000"/>
                </a:solidFill>
                <a:uFill>
                  <a:solidFill>
                    <a:srgbClr val="FFFFFF"/>
                  </a:solidFill>
                </a:uFill>
                <a:latin typeface="仿宋" panose="02010609060101010101" pitchFamily="49" charset="-122"/>
                <a:ea typeface="仿宋" panose="02010609060101010101" pitchFamily="49" charset="-122"/>
              </a:rPr>
              <a:t>1、基础研究计划、重大科技专项计划、重点研发计划，原则上采取</a:t>
            </a:r>
            <a:r>
              <a:rPr lang="en-US" sz="2800" b="1" spc="-1" dirty="0">
                <a:solidFill>
                  <a:srgbClr val="FF0000"/>
                </a:solidFill>
                <a:uFill>
                  <a:solidFill>
                    <a:srgbClr val="FFFFFF"/>
                  </a:solidFill>
                </a:uFill>
                <a:latin typeface="仿宋" panose="02010609060101010101" pitchFamily="49" charset="-122"/>
                <a:ea typeface="仿宋" panose="02010609060101010101" pitchFamily="49" charset="-122"/>
              </a:rPr>
              <a:t>事前资助</a:t>
            </a:r>
            <a:r>
              <a:rPr lang="en-US" sz="2800" b="1" spc="-1" dirty="0">
                <a:solidFill>
                  <a:srgbClr val="000000"/>
                </a:solidFill>
                <a:uFill>
                  <a:solidFill>
                    <a:srgbClr val="FFFFFF"/>
                  </a:solidFill>
                </a:uFill>
                <a:latin typeface="仿宋" panose="02010609060101010101" pitchFamily="49" charset="-122"/>
                <a:ea typeface="仿宋" panose="02010609060101010101" pitchFamily="49" charset="-122"/>
              </a:rPr>
              <a:t>方式支持。</a:t>
            </a:r>
            <a:endParaRPr lang="en-US" sz="2800" spc="-1" dirty="0">
              <a:solidFill>
                <a:srgbClr val="000000"/>
              </a:solidFill>
              <a:uFill>
                <a:solidFill>
                  <a:srgbClr val="FFFFFF"/>
                </a:solidFill>
              </a:uFill>
              <a:latin typeface="仿宋" panose="02010609060101010101" pitchFamily="49" charset="-122"/>
              <a:ea typeface="仿宋" panose="02010609060101010101" pitchFamily="49" charset="-122"/>
            </a:endParaRPr>
          </a:p>
          <a:p>
            <a:r>
              <a:rPr lang="en-US" sz="2800" b="1" spc="-1" dirty="0">
                <a:solidFill>
                  <a:srgbClr val="000000"/>
                </a:solidFill>
                <a:uFill>
                  <a:solidFill>
                    <a:srgbClr val="FFFFFF"/>
                  </a:solidFill>
                </a:uFill>
                <a:latin typeface="仿宋" panose="02010609060101010101" pitchFamily="49" charset="-122"/>
                <a:ea typeface="仿宋" panose="02010609060101010101" pitchFamily="49" charset="-122"/>
              </a:rPr>
              <a:t>2、创新引导与科技型企业培育计划，</a:t>
            </a:r>
            <a:r>
              <a:rPr lang="en-US" sz="2800" b="1" spc="-1" dirty="0">
                <a:solidFill>
                  <a:srgbClr val="FF0000"/>
                </a:solidFill>
                <a:uFill>
                  <a:solidFill>
                    <a:srgbClr val="FFFFFF"/>
                  </a:solidFill>
                </a:uFill>
                <a:latin typeface="仿宋" panose="02010609060101010101" pitchFamily="49" charset="-122"/>
                <a:ea typeface="仿宋" panose="02010609060101010101" pitchFamily="49" charset="-122"/>
              </a:rPr>
              <a:t>综合采取事前资助、事后补助、风险补偿和创投引导</a:t>
            </a:r>
            <a:r>
              <a:rPr lang="en-US" sz="2800" b="1" spc="-1" dirty="0">
                <a:solidFill>
                  <a:srgbClr val="000000"/>
                </a:solidFill>
                <a:uFill>
                  <a:solidFill>
                    <a:srgbClr val="FFFFFF"/>
                  </a:solidFill>
                </a:uFill>
                <a:latin typeface="仿宋" panose="02010609060101010101" pitchFamily="49" charset="-122"/>
                <a:ea typeface="仿宋" panose="02010609060101010101" pitchFamily="49" charset="-122"/>
              </a:rPr>
              <a:t>等方式支持。</a:t>
            </a:r>
            <a:endParaRPr lang="en-US" sz="2800" spc="-1" dirty="0">
              <a:solidFill>
                <a:srgbClr val="000000"/>
              </a:solidFill>
              <a:uFill>
                <a:solidFill>
                  <a:srgbClr val="FFFFFF"/>
                </a:solidFill>
              </a:uFill>
              <a:latin typeface="仿宋" panose="02010609060101010101" pitchFamily="49" charset="-122"/>
              <a:ea typeface="仿宋" panose="02010609060101010101" pitchFamily="49" charset="-122"/>
            </a:endParaRPr>
          </a:p>
          <a:p>
            <a:r>
              <a:rPr lang="en-US" sz="2800" b="1" spc="-1" dirty="0">
                <a:solidFill>
                  <a:srgbClr val="000000"/>
                </a:solidFill>
                <a:uFill>
                  <a:solidFill>
                    <a:srgbClr val="FFFFFF"/>
                  </a:solidFill>
                </a:uFill>
                <a:latin typeface="仿宋" panose="02010609060101010101" pitchFamily="49" charset="-122"/>
                <a:ea typeface="仿宋" panose="02010609060101010101" pitchFamily="49" charset="-122"/>
              </a:rPr>
              <a:t>3、科技人才和平台建设等科技计划，原则上采取</a:t>
            </a:r>
            <a:r>
              <a:rPr lang="en-US" sz="2800" b="1" spc="-1" dirty="0">
                <a:solidFill>
                  <a:srgbClr val="FF0000"/>
                </a:solidFill>
                <a:uFill>
                  <a:solidFill>
                    <a:srgbClr val="FFFFFF"/>
                  </a:solidFill>
                </a:uFill>
                <a:latin typeface="仿宋" panose="02010609060101010101" pitchFamily="49" charset="-122"/>
                <a:ea typeface="仿宋" panose="02010609060101010101" pitchFamily="49" charset="-122"/>
              </a:rPr>
              <a:t>事前资助和事后补助</a:t>
            </a:r>
            <a:r>
              <a:rPr lang="en-US" sz="2800" b="1" spc="-1" dirty="0">
                <a:solidFill>
                  <a:srgbClr val="000000"/>
                </a:solidFill>
                <a:uFill>
                  <a:solidFill>
                    <a:srgbClr val="FFFFFF"/>
                  </a:solidFill>
                </a:uFill>
                <a:latin typeface="仿宋" panose="02010609060101010101" pitchFamily="49" charset="-122"/>
                <a:ea typeface="仿宋" panose="02010609060101010101" pitchFamily="49" charset="-122"/>
              </a:rPr>
              <a:t>等方式支持。</a:t>
            </a:r>
            <a:endParaRPr lang="en-US" sz="2800" spc="-1" dirty="0">
              <a:solidFill>
                <a:srgbClr val="000000"/>
              </a:solidFill>
              <a:uFill>
                <a:solidFill>
                  <a:srgbClr val="FFFFFF"/>
                </a:solidFill>
              </a:uFill>
              <a:latin typeface="仿宋" panose="02010609060101010101" pitchFamily="49" charset="-122"/>
              <a:ea typeface="仿宋" panose="02010609060101010101" pitchFamily="49" charset="-122"/>
            </a:endParaRPr>
          </a:p>
        </p:txBody>
      </p:sp>
      <p:grpSp>
        <p:nvGrpSpPr>
          <p:cNvPr id="6" name="组合 415745"/>
          <p:cNvGrpSpPr/>
          <p:nvPr/>
        </p:nvGrpSpPr>
        <p:grpSpPr bwMode="auto">
          <a:xfrm>
            <a:off x="1259617" y="196302"/>
            <a:ext cx="7429485" cy="982217"/>
            <a:chOff x="552" y="442"/>
            <a:chExt cx="2736" cy="455"/>
          </a:xfrm>
        </p:grpSpPr>
        <p:sp>
          <p:nvSpPr>
            <p:cNvPr id="7"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552" y="455"/>
              <a:ext cx="273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en-US" altLang="zh-CN" sz="2800" b="1" spc="-1" dirty="0" err="1">
                  <a:uFill>
                    <a:solidFill>
                      <a:srgbClr val="FFFFFF"/>
                    </a:solidFill>
                  </a:uFill>
                  <a:latin typeface="仿宋" panose="02010609060101010101" pitchFamily="49" charset="-122"/>
                  <a:ea typeface="仿宋" panose="02010609060101010101" pitchFamily="49" charset="-122"/>
                </a:rPr>
                <a:t>三、</a:t>
              </a:r>
              <a:r>
                <a:rPr lang="en-US" altLang="zh-CN" sz="2800" b="1" spc="-1" dirty="0" err="1">
                  <a:solidFill>
                    <a:srgbClr val="C00000"/>
                  </a:solidFill>
                  <a:uFill>
                    <a:solidFill>
                      <a:srgbClr val="FFFFFF"/>
                    </a:solidFill>
                  </a:uFill>
                  <a:latin typeface="仿宋" panose="02010609060101010101" pitchFamily="49" charset="-122"/>
                  <a:ea typeface="仿宋" panose="02010609060101010101" pitchFamily="49" charset="-122"/>
                </a:rPr>
                <a:t>新的</a:t>
              </a:r>
              <a:r>
                <a:rPr lang="en-US" altLang="zh-CN" sz="2800" b="1" spc="-1" dirty="0" err="1">
                  <a:solidFill>
                    <a:srgbClr val="1F497D"/>
                  </a:solidFill>
                  <a:uFill>
                    <a:solidFill>
                      <a:srgbClr val="FFFFFF"/>
                    </a:solidFill>
                  </a:uFill>
                  <a:latin typeface="仿宋" panose="02010609060101010101" pitchFamily="49" charset="-122"/>
                  <a:ea typeface="仿宋" panose="02010609060101010101" pitchFamily="49" charset="-122"/>
                </a:rPr>
                <a:t>《</a:t>
              </a:r>
              <a:r>
                <a:rPr lang="en-US" altLang="zh-CN" sz="2800" b="1" spc="-1" dirty="0" err="1">
                  <a:uFill>
                    <a:solidFill>
                      <a:srgbClr val="FFFFFF"/>
                    </a:solidFill>
                  </a:uFill>
                  <a:latin typeface="仿宋" panose="02010609060101010101" pitchFamily="49" charset="-122"/>
                  <a:ea typeface="仿宋" panose="02010609060101010101" pitchFamily="49" charset="-122"/>
                </a:rPr>
                <a:t>云南省科技计划项目资金管理办法</a:t>
              </a:r>
              <a:endParaRPr lang="en-US" altLang="zh-CN" sz="2800" b="1" spc="-1" dirty="0">
                <a:uFill>
                  <a:solidFill>
                    <a:srgbClr val="FFFFFF"/>
                  </a:solidFill>
                </a:uFill>
                <a:latin typeface="仿宋" panose="02010609060101010101" pitchFamily="49" charset="-122"/>
                <a:ea typeface="仿宋" panose="02010609060101010101" pitchFamily="49" charset="-122"/>
              </a:endParaRPr>
            </a:p>
            <a:p>
              <a:pPr marL="718820" indent="-718820" defTabSz="456565" eaLnBrk="0" hangingPunct="0">
                <a:defRPr/>
              </a:pP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4243" y="765168"/>
            <a:ext cx="7055559" cy="461585"/>
          </a:xfrm>
          <a:prstGeom prst="rect">
            <a:avLst/>
          </a:prstGeom>
          <a:noFill/>
        </p:spPr>
        <p:txBody>
          <a:bodyPr wrap="square" rtlCol="0">
            <a:spAutoFit/>
          </a:bodyPr>
          <a:lstStyle/>
          <a:p>
            <a:r>
              <a:rPr lang="zh-CN" altLang="en-US" sz="2400" b="1" dirty="0">
                <a:latin typeface="仿宋" panose="02010609060101010101" pitchFamily="49" charset="-122"/>
                <a:ea typeface="仿宋" panose="02010609060101010101" pitchFamily="49" charset="-122"/>
              </a:rPr>
              <a:t>（四）项目经费支出范围</a:t>
            </a:r>
            <a:r>
              <a:rPr lang="zh-CN" altLang="en-US" sz="2400" b="1" dirty="0">
                <a:solidFill>
                  <a:srgbClr val="FF0000"/>
                </a:solidFill>
                <a:latin typeface="仿宋" panose="02010609060101010101" pitchFamily="49" charset="-122"/>
                <a:ea typeface="仿宋" panose="02010609060101010101" pitchFamily="49" charset="-122"/>
              </a:rPr>
              <a:t>（</a:t>
            </a:r>
            <a:r>
              <a:rPr lang="zh-CN" altLang="en-US" sz="2400" dirty="0">
                <a:solidFill>
                  <a:srgbClr val="FF0000"/>
                </a:solidFill>
                <a:latin typeface="仿宋" panose="02010609060101010101" pitchFamily="49" charset="-122"/>
                <a:ea typeface="仿宋" panose="02010609060101010101" pitchFamily="49" charset="-122"/>
              </a:rPr>
              <a:t>直接费用和间接费用</a:t>
            </a:r>
            <a:r>
              <a:rPr lang="zh-CN" altLang="en-US" sz="2400" b="1" dirty="0">
                <a:solidFill>
                  <a:srgbClr val="FF0000"/>
                </a:solidFill>
                <a:latin typeface="仿宋" panose="02010609060101010101" pitchFamily="49" charset="-122"/>
                <a:ea typeface="仿宋" panose="02010609060101010101" pitchFamily="49" charset="-122"/>
              </a:rPr>
              <a:t>）</a:t>
            </a:r>
            <a:endParaRPr lang="zh-CN" altLang="en-US" sz="2400" b="1" dirty="0">
              <a:solidFill>
                <a:srgbClr val="FF0000"/>
              </a:solidFill>
              <a:latin typeface="仿宋" panose="02010609060101010101" pitchFamily="49" charset="-122"/>
              <a:ea typeface="仿宋" panose="02010609060101010101" pitchFamily="49" charset="-122"/>
            </a:endParaRPr>
          </a:p>
        </p:txBody>
      </p:sp>
      <p:sp>
        <p:nvSpPr>
          <p:cNvPr id="6" name="TextBox 5"/>
          <p:cNvSpPr txBox="1"/>
          <p:nvPr/>
        </p:nvSpPr>
        <p:spPr>
          <a:xfrm>
            <a:off x="756238" y="1197140"/>
            <a:ext cx="7559528" cy="430812"/>
          </a:xfrm>
          <a:prstGeom prst="rect">
            <a:avLst/>
          </a:prstGeom>
          <a:solidFill>
            <a:schemeClr val="accent2">
              <a:lumMod val="60000"/>
              <a:lumOff val="40000"/>
            </a:schemeClr>
          </a:solidFill>
        </p:spPr>
        <p:txBody>
          <a:bodyPr wrap="square" rtlCol="0">
            <a:spAutoFit/>
          </a:bodyPr>
          <a:lstStyle/>
          <a:p>
            <a:r>
              <a:rPr lang="en-US" altLang="zh-CN" sz="2200" dirty="0"/>
              <a:t>1</a:t>
            </a:r>
            <a:r>
              <a:rPr lang="zh-CN" altLang="en-US" sz="2200" dirty="0"/>
              <a:t>、直接费用</a:t>
            </a:r>
            <a:endParaRPr lang="zh-CN" altLang="en-US" sz="2200" dirty="0"/>
          </a:p>
        </p:txBody>
      </p:sp>
      <p:sp>
        <p:nvSpPr>
          <p:cNvPr id="7" name="TextBox 6"/>
          <p:cNvSpPr txBox="1"/>
          <p:nvPr/>
        </p:nvSpPr>
        <p:spPr>
          <a:xfrm>
            <a:off x="1260207" y="2493059"/>
            <a:ext cx="647960" cy="2677656"/>
          </a:xfrm>
          <a:prstGeom prst="rect">
            <a:avLst/>
          </a:prstGeom>
          <a:solidFill>
            <a:srgbClr val="2E55D0"/>
          </a:solidFill>
        </p:spPr>
        <p:txBody>
          <a:bodyPr wrap="square" rtlCol="0">
            <a:spAutoFit/>
          </a:bodyPr>
          <a:lstStyle/>
          <a:p>
            <a:pPr algn="ctr"/>
            <a:r>
              <a:rPr lang="zh-CN" altLang="en-US" sz="2400" dirty="0"/>
              <a:t>修订前</a:t>
            </a:r>
            <a:endParaRPr lang="en-US" altLang="zh-CN" sz="2400" dirty="0"/>
          </a:p>
          <a:p>
            <a:pPr algn="ctr"/>
            <a:r>
              <a:rPr lang="en-US" altLang="zh-CN" sz="2400" dirty="0"/>
              <a:t>14</a:t>
            </a:r>
            <a:r>
              <a:rPr lang="zh-CN" altLang="en-US" sz="2400" dirty="0"/>
              <a:t>个科目</a:t>
            </a:r>
            <a:endParaRPr lang="zh-CN" altLang="en-US" sz="2400" dirty="0"/>
          </a:p>
        </p:txBody>
      </p:sp>
      <p:sp>
        <p:nvSpPr>
          <p:cNvPr id="8" name="TextBox 7"/>
          <p:cNvSpPr txBox="1"/>
          <p:nvPr/>
        </p:nvSpPr>
        <p:spPr>
          <a:xfrm>
            <a:off x="7019847" y="2493059"/>
            <a:ext cx="719955" cy="2677656"/>
          </a:xfrm>
          <a:prstGeom prst="rect">
            <a:avLst/>
          </a:prstGeom>
          <a:solidFill>
            <a:srgbClr val="C00000"/>
          </a:solidFill>
        </p:spPr>
        <p:txBody>
          <a:bodyPr wrap="square" rtlCol="0">
            <a:spAutoFit/>
          </a:bodyPr>
          <a:lstStyle/>
          <a:p>
            <a:pPr algn="ctr"/>
            <a:r>
              <a:rPr lang="zh-CN" altLang="en-US" sz="2400" dirty="0"/>
              <a:t>修订后</a:t>
            </a:r>
            <a:endParaRPr lang="en-US" altLang="zh-CN" sz="2400" dirty="0"/>
          </a:p>
          <a:p>
            <a:pPr algn="ctr"/>
            <a:r>
              <a:rPr lang="en-US" altLang="zh-CN" sz="2400" dirty="0"/>
              <a:t>12</a:t>
            </a:r>
            <a:r>
              <a:rPr lang="zh-CN" altLang="en-US" sz="2400" dirty="0"/>
              <a:t>个科目</a:t>
            </a:r>
            <a:endParaRPr lang="zh-CN" altLang="en-US" sz="2400" dirty="0"/>
          </a:p>
        </p:txBody>
      </p:sp>
      <p:sp>
        <p:nvSpPr>
          <p:cNvPr id="9" name="右箭头 8"/>
          <p:cNvSpPr/>
          <p:nvPr/>
        </p:nvSpPr>
        <p:spPr>
          <a:xfrm flipV="1">
            <a:off x="1908166" y="3716982"/>
            <a:ext cx="431973" cy="143991"/>
          </a:xfrm>
          <a:prstGeom prst="rightArrow">
            <a:avLst/>
          </a:prstGeom>
          <a:solidFill>
            <a:srgbClr val="C00000"/>
          </a:solid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
        <p:nvSpPr>
          <p:cNvPr id="12" name="右箭头 11"/>
          <p:cNvSpPr/>
          <p:nvPr/>
        </p:nvSpPr>
        <p:spPr>
          <a:xfrm rot="10800000" flipV="1">
            <a:off x="6515879" y="3716983"/>
            <a:ext cx="420610" cy="143282"/>
          </a:xfrm>
          <a:prstGeom prst="rightArrow">
            <a:avLst/>
          </a:prstGeom>
          <a:solidFill>
            <a:srgbClr val="C00000"/>
          </a:solid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graphicFrame>
        <p:nvGraphicFramePr>
          <p:cNvPr id="14" name="表格 13"/>
          <p:cNvGraphicFramePr>
            <a:graphicFrameLocks noGrp="1"/>
          </p:cNvGraphicFramePr>
          <p:nvPr/>
        </p:nvGraphicFramePr>
        <p:xfrm>
          <a:off x="2412135" y="1629113"/>
          <a:ext cx="1571549" cy="4031748"/>
        </p:xfrm>
        <a:graphic>
          <a:graphicData uri="http://schemas.openxmlformats.org/drawingml/2006/table">
            <a:tbl>
              <a:tblPr/>
              <a:tblGrid>
                <a:gridCol w="1571549"/>
              </a:tblGrid>
              <a:tr h="313087">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1</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人员费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566">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2</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设备费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3087">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3</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租赁费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193">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4</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材料费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982">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5</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试验及外协费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77">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6</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燃料动力费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875">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7</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差旅费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982">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8</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会议费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203">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9</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技术引进费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5131">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10</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出版</a:t>
                      </a:r>
                      <a:r>
                        <a:rPr 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文献</a:t>
                      </a:r>
                      <a:r>
                        <a:rPr 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信息传播</a:t>
                      </a:r>
                      <a:r>
                        <a:rPr 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知识产权事务费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6819">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11</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劳务费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982">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12</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专家咨询费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877">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13</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撰稿费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3087">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14</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其他费用</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5" name="表格 14"/>
          <p:cNvGraphicFramePr>
            <a:graphicFrameLocks noGrp="1"/>
          </p:cNvGraphicFramePr>
          <p:nvPr/>
        </p:nvGraphicFramePr>
        <p:xfrm>
          <a:off x="4787986" y="1629109"/>
          <a:ext cx="1655897" cy="4031320"/>
        </p:xfrm>
        <a:graphic>
          <a:graphicData uri="http://schemas.openxmlformats.org/drawingml/2006/table">
            <a:tbl>
              <a:tblPr/>
              <a:tblGrid>
                <a:gridCol w="1655897"/>
              </a:tblGrid>
              <a:tr h="287986">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1</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设备费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7982">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2</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租赁费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5698">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3</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材料费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0266">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4</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燃料动力费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143">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5</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测试化验加工费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261">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6</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外部协作费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117">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7</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技术引进费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6104">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8</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差旅费</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会议费</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国际</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合作</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与</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交流费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502">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9</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劳务费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175">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10</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专家咨询费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6907">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11</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出版</a:t>
                      </a:r>
                      <a:r>
                        <a:rPr 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文献</a:t>
                      </a:r>
                      <a:r>
                        <a:rPr 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信息传播</a:t>
                      </a:r>
                      <a:r>
                        <a:rPr 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知识产权事务费</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1122">
                <a:tc>
                  <a:txBody>
                    <a:bodyPr/>
                    <a:lstStyle/>
                    <a:p>
                      <a:pPr algn="just">
                        <a:lnSpc>
                          <a:spcPts val="1300"/>
                        </a:lnSpc>
                        <a:spcAft>
                          <a:spcPts val="0"/>
                        </a:spcAft>
                      </a:pP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en-US" alt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12</a:t>
                      </a:r>
                      <a:r>
                        <a:rPr lang="zh-CN" altLang="en-US" sz="1400" b="1" kern="0" dirty="0">
                          <a:solidFill>
                            <a:srgbClr val="0070C0"/>
                          </a:solidFill>
                          <a:latin typeface="宋体" panose="02010600030101010101" pitchFamily="2" charset="-122"/>
                          <a:ea typeface="仿宋_GB2312" panose="02010609030101010101" charset="-122"/>
                          <a:cs typeface="宋体" panose="02010600030101010101" pitchFamily="2" charset="-122"/>
                        </a:rPr>
                        <a:t>）</a:t>
                      </a:r>
                      <a:r>
                        <a:rPr lang="zh-CN" sz="1400" b="1" kern="0" dirty="0">
                          <a:solidFill>
                            <a:srgbClr val="0070C0"/>
                          </a:solidFill>
                          <a:latin typeface="宋体" panose="02010600030101010101" pitchFamily="2" charset="-122"/>
                          <a:ea typeface="仿宋_GB2312" panose="02010609030101010101" charset="-122"/>
                          <a:cs typeface="宋体" panose="02010600030101010101" pitchFamily="2" charset="-122"/>
                        </a:rPr>
                        <a:t>其他费用</a:t>
                      </a:r>
                      <a:endParaRPr lang="zh-CN" sz="1500" kern="100" dirty="0">
                        <a:latin typeface="Times New Roman" panose="02020603050405020304"/>
                        <a:ea typeface="仿宋_GB2312" panose="02010609030101010101" charset="-122"/>
                        <a:cs typeface="Times New Roman" panose="02020603050405020304"/>
                      </a:endParaRPr>
                    </a:p>
                  </a:txBody>
                  <a:tcPr marL="19047" marR="190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6" name="左右箭头 15"/>
          <p:cNvSpPr/>
          <p:nvPr/>
        </p:nvSpPr>
        <p:spPr>
          <a:xfrm>
            <a:off x="3996036" y="3716982"/>
            <a:ext cx="863946" cy="215987"/>
          </a:xfrm>
          <a:prstGeom prst="lef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CustomShape 11"/>
          <p:cNvSpPr/>
          <p:nvPr/>
        </p:nvSpPr>
        <p:spPr>
          <a:xfrm>
            <a:off x="1116216" y="5804852"/>
            <a:ext cx="7414713" cy="760188"/>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200" spc="-1" dirty="0">
                <a:solidFill>
                  <a:srgbClr val="000000"/>
                </a:solidFill>
                <a:uFill>
                  <a:solidFill>
                    <a:srgbClr val="FFFFFF"/>
                  </a:solidFill>
                </a:uFill>
                <a:latin typeface="Copperplate Gothic Bold" panose="020E0705020206020404"/>
                <a:ea typeface="微软雅黑" panose="020B0503020204020204" pitchFamily="34" charset="-122"/>
              </a:rPr>
              <a:t>2、直接费用。科目没有变（</a:t>
            </a:r>
            <a:r>
              <a:rPr lang="en-US" sz="2200" spc="-1" dirty="0">
                <a:solidFill>
                  <a:schemeClr val="accent1"/>
                </a:solidFill>
                <a:uFill>
                  <a:solidFill>
                    <a:srgbClr val="FFFFFF"/>
                  </a:solidFill>
                </a:uFill>
                <a:latin typeface="Copperplate Gothic Bold" panose="020E0705020206020404"/>
                <a:ea typeface="微软雅黑" panose="020B0503020204020204" pitchFamily="34" charset="-122"/>
              </a:rPr>
              <a:t>管理费和绩效支出</a:t>
            </a:r>
            <a:r>
              <a:rPr lang="en-US" sz="2200" spc="-1" dirty="0">
                <a:solidFill>
                  <a:srgbClr val="000000"/>
                </a:solidFill>
                <a:uFill>
                  <a:solidFill>
                    <a:srgbClr val="FFFFFF"/>
                  </a:solidFill>
                </a:uFill>
                <a:latin typeface="Copperplate Gothic Bold" panose="020E0705020206020404"/>
                <a:ea typeface="微软雅黑" panose="020B0503020204020204" pitchFamily="34" charset="-122"/>
              </a:rPr>
              <a:t>），但是开支范围及内容扩大。</a:t>
            </a:r>
            <a:endParaRPr lang="en-US" sz="2200" spc="-1" dirty="0">
              <a:solidFill>
                <a:srgbClr val="000000"/>
              </a:solidFill>
              <a:uFill>
                <a:solidFill>
                  <a:srgbClr val="FFFFFF"/>
                </a:solidFill>
              </a:uFill>
              <a:latin typeface="Arial" panose="020B0604020202020204"/>
            </a:endParaRPr>
          </a:p>
        </p:txBody>
      </p:sp>
      <p:grpSp>
        <p:nvGrpSpPr>
          <p:cNvPr id="17" name="组合 415745"/>
          <p:cNvGrpSpPr/>
          <p:nvPr/>
        </p:nvGrpSpPr>
        <p:grpSpPr bwMode="auto">
          <a:xfrm>
            <a:off x="1259617" y="196302"/>
            <a:ext cx="7429485" cy="982217"/>
            <a:chOff x="552" y="442"/>
            <a:chExt cx="2736" cy="455"/>
          </a:xfrm>
        </p:grpSpPr>
        <p:sp>
          <p:nvSpPr>
            <p:cNvPr id="1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9" name="文本框 415748"/>
            <p:cNvSpPr txBox="1">
              <a:spLocks noChangeArrowheads="1"/>
            </p:cNvSpPr>
            <p:nvPr/>
          </p:nvSpPr>
          <p:spPr bwMode="auto">
            <a:xfrm>
              <a:off x="552" y="455"/>
              <a:ext cx="273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en-US" altLang="zh-CN" sz="2800" b="1" spc="-1" dirty="0" err="1">
                  <a:uFill>
                    <a:solidFill>
                      <a:srgbClr val="FFFFFF"/>
                    </a:solidFill>
                  </a:uFill>
                  <a:latin typeface="仿宋" panose="02010609060101010101" pitchFamily="49" charset="-122"/>
                  <a:ea typeface="仿宋" panose="02010609060101010101" pitchFamily="49" charset="-122"/>
                </a:rPr>
                <a:t>三、</a:t>
              </a:r>
              <a:r>
                <a:rPr lang="en-US" altLang="zh-CN" sz="2800" b="1" spc="-1" dirty="0" err="1">
                  <a:solidFill>
                    <a:srgbClr val="C00000"/>
                  </a:solidFill>
                  <a:uFill>
                    <a:solidFill>
                      <a:srgbClr val="FFFFFF"/>
                    </a:solidFill>
                  </a:uFill>
                  <a:latin typeface="仿宋" panose="02010609060101010101" pitchFamily="49" charset="-122"/>
                  <a:ea typeface="仿宋" panose="02010609060101010101" pitchFamily="49" charset="-122"/>
                </a:rPr>
                <a:t>新的</a:t>
              </a:r>
              <a:r>
                <a:rPr lang="en-US" altLang="zh-CN" sz="2800" b="1" spc="-1" dirty="0" err="1">
                  <a:solidFill>
                    <a:srgbClr val="1F497D"/>
                  </a:solidFill>
                  <a:uFill>
                    <a:solidFill>
                      <a:srgbClr val="FFFFFF"/>
                    </a:solidFill>
                  </a:uFill>
                  <a:latin typeface="仿宋" panose="02010609060101010101" pitchFamily="49" charset="-122"/>
                  <a:ea typeface="仿宋" panose="02010609060101010101" pitchFamily="49" charset="-122"/>
                </a:rPr>
                <a:t>《</a:t>
              </a:r>
              <a:r>
                <a:rPr lang="en-US" altLang="zh-CN" sz="2800" b="1" spc="-1" dirty="0" err="1">
                  <a:uFill>
                    <a:solidFill>
                      <a:srgbClr val="FFFFFF"/>
                    </a:solidFill>
                  </a:uFill>
                  <a:latin typeface="仿宋" panose="02010609060101010101" pitchFamily="49" charset="-122"/>
                  <a:ea typeface="仿宋" panose="02010609060101010101" pitchFamily="49" charset="-122"/>
                </a:rPr>
                <a:t>云南省科技计划项目资金管理办法</a:t>
              </a:r>
              <a:endParaRPr lang="en-US" altLang="zh-CN" sz="2800" b="1" spc="-1" dirty="0">
                <a:uFill>
                  <a:solidFill>
                    <a:srgbClr val="FFFFFF"/>
                  </a:solidFill>
                </a:uFill>
                <a:latin typeface="仿宋" panose="02010609060101010101" pitchFamily="49" charset="-122"/>
                <a:ea typeface="仿宋" panose="02010609060101010101" pitchFamily="49" charset="-122"/>
              </a:endParaRPr>
            </a:p>
            <a:p>
              <a:pPr marL="718820" indent="-718820" defTabSz="456565" eaLnBrk="0" hangingPunct="0">
                <a:defRPr/>
              </a:pP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CustomShape 2"/>
          <p:cNvSpPr/>
          <p:nvPr/>
        </p:nvSpPr>
        <p:spPr>
          <a:xfrm>
            <a:off x="684241" y="909077"/>
            <a:ext cx="7054775" cy="455681"/>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400" b="1" spc="-1">
                <a:solidFill>
                  <a:srgbClr val="000000"/>
                </a:solidFill>
                <a:uFill>
                  <a:solidFill>
                    <a:srgbClr val="FFFFFF"/>
                  </a:solidFill>
                </a:uFill>
                <a:latin typeface="黑体" panose="02010609060101010101" pitchFamily="49" charset="-122"/>
                <a:ea typeface="黑体" panose="02010609060101010101" pitchFamily="49" charset="-122"/>
              </a:rPr>
              <a:t>（四）项目资金开支范围</a:t>
            </a:r>
            <a:r>
              <a:rPr lang="en-US" sz="2400" b="1" spc="-1">
                <a:solidFill>
                  <a:srgbClr val="FF0000"/>
                </a:solidFill>
                <a:uFill>
                  <a:solidFill>
                    <a:srgbClr val="FFFFFF"/>
                  </a:solidFill>
                </a:uFill>
                <a:latin typeface="黑体" panose="02010609060101010101" pitchFamily="49" charset="-122"/>
                <a:ea typeface="黑体" panose="02010609060101010101" pitchFamily="49" charset="-122"/>
              </a:rPr>
              <a:t>（</a:t>
            </a:r>
            <a:r>
              <a:rPr lang="en-US" sz="2400" spc="-1">
                <a:solidFill>
                  <a:srgbClr val="FF0000"/>
                </a:solidFill>
                <a:uFill>
                  <a:solidFill>
                    <a:srgbClr val="FFFFFF"/>
                  </a:solidFill>
                </a:uFill>
                <a:latin typeface="Copperplate Gothic Bold" panose="020E0705020206020404"/>
                <a:ea typeface="微软雅黑" panose="020B0503020204020204" pitchFamily="34" charset="-122"/>
              </a:rPr>
              <a:t>直接费用和间接费用</a:t>
            </a:r>
            <a:r>
              <a:rPr lang="en-US" sz="2400" b="1" spc="-1">
                <a:solidFill>
                  <a:srgbClr val="FF0000"/>
                </a:solidFill>
                <a:uFill>
                  <a:solidFill>
                    <a:srgbClr val="FFFFFF"/>
                  </a:solidFill>
                </a:uFill>
                <a:latin typeface="黑体" panose="02010609060101010101" pitchFamily="49" charset="-122"/>
                <a:ea typeface="黑体" panose="02010609060101010101" pitchFamily="49" charset="-122"/>
              </a:rPr>
              <a:t>）</a:t>
            </a:r>
            <a:endParaRPr lang="en-US" sz="2400" spc="-1">
              <a:solidFill>
                <a:srgbClr val="000000"/>
              </a:solidFill>
              <a:uFill>
                <a:solidFill>
                  <a:srgbClr val="FFFFFF"/>
                </a:solidFill>
              </a:uFill>
              <a:latin typeface="Arial" panose="020B0604020202020204"/>
            </a:endParaRPr>
          </a:p>
        </p:txBody>
      </p:sp>
      <p:sp>
        <p:nvSpPr>
          <p:cNvPr id="304" name="CustomShape 3"/>
          <p:cNvSpPr/>
          <p:nvPr/>
        </p:nvSpPr>
        <p:spPr>
          <a:xfrm>
            <a:off x="756228" y="1341003"/>
            <a:ext cx="7558688" cy="425086"/>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200" spc="-1">
                <a:solidFill>
                  <a:srgbClr val="000000"/>
                </a:solidFill>
                <a:uFill>
                  <a:solidFill>
                    <a:srgbClr val="FFFFFF"/>
                  </a:solidFill>
                </a:uFill>
                <a:latin typeface="Copperplate Gothic Bold" panose="020E0705020206020404"/>
                <a:ea typeface="微软雅黑" panose="020B0503020204020204" pitchFamily="34" charset="-122"/>
              </a:rPr>
              <a:t>1、直接费用</a:t>
            </a:r>
            <a:endParaRPr lang="en-US" sz="2200" spc="-1">
              <a:solidFill>
                <a:srgbClr val="000000"/>
              </a:solidFill>
              <a:uFill>
                <a:solidFill>
                  <a:srgbClr val="FFFFFF"/>
                </a:solidFill>
              </a:uFill>
              <a:latin typeface="Arial" panose="020B0604020202020204"/>
            </a:endParaRPr>
          </a:p>
        </p:txBody>
      </p:sp>
      <p:sp>
        <p:nvSpPr>
          <p:cNvPr id="305" name="CustomShape 4"/>
          <p:cNvSpPr/>
          <p:nvPr/>
        </p:nvSpPr>
        <p:spPr>
          <a:xfrm>
            <a:off x="828216" y="1772928"/>
            <a:ext cx="7414713" cy="2528201"/>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000" spc="-1" dirty="0">
                <a:solidFill>
                  <a:srgbClr val="000000"/>
                </a:solidFill>
                <a:uFill>
                  <a:solidFill>
                    <a:srgbClr val="FFFFFF"/>
                  </a:solidFill>
                </a:uFill>
                <a:latin typeface="+mn-ea"/>
              </a:rPr>
              <a:t>（1） </a:t>
            </a:r>
            <a:r>
              <a:rPr lang="en-US" sz="2000" b="1" spc="-1" dirty="0">
                <a:solidFill>
                  <a:srgbClr val="000000"/>
                </a:solidFill>
                <a:uFill>
                  <a:solidFill>
                    <a:srgbClr val="FFFFFF"/>
                  </a:solidFill>
                </a:uFill>
                <a:latin typeface="+mn-ea"/>
              </a:rPr>
              <a:t>设备费</a:t>
            </a:r>
            <a:r>
              <a:rPr lang="en-US" sz="2000" spc="-1" dirty="0">
                <a:solidFill>
                  <a:srgbClr val="000000"/>
                </a:solidFill>
                <a:uFill>
                  <a:solidFill>
                    <a:srgbClr val="FFFFFF"/>
                  </a:solidFill>
                </a:uFill>
                <a:latin typeface="+mn-ea"/>
              </a:rPr>
              <a:t>：指在项目研究开发过程中购置或试制专用仪器设备，以及对现有仪器、设备进行升级改造发生的费用。</a:t>
            </a:r>
            <a:r>
              <a:rPr lang="en-US" sz="2000" spc="-1" dirty="0">
                <a:solidFill>
                  <a:srgbClr val="C00000"/>
                </a:solidFill>
                <a:uFill>
                  <a:solidFill>
                    <a:srgbClr val="FFFFFF"/>
                  </a:solidFill>
                </a:uFill>
                <a:latin typeface="+mn-ea"/>
              </a:rPr>
              <a:t>省属高校、科研院所应制定设备采购管理办法</a:t>
            </a:r>
            <a:r>
              <a:rPr lang="en-US" sz="2000" spc="-1" dirty="0">
                <a:solidFill>
                  <a:srgbClr val="000000"/>
                </a:solidFill>
                <a:uFill>
                  <a:solidFill>
                    <a:srgbClr val="FFFFFF"/>
                  </a:solidFill>
                </a:uFill>
                <a:latin typeface="+mn-ea"/>
              </a:rPr>
              <a:t>，可自行采购科研仪器设备，自行选择科研仪器设备评审专家，切实做好设备采购的监督管理，做到全程公开、透明、可追溯。省属高校、科研院所采购进口仪器设备实行备案制管理</a:t>
            </a:r>
            <a:r>
              <a:rPr lang="en-US" sz="2000" spc="-1" dirty="0">
                <a:solidFill>
                  <a:srgbClr val="1F497D"/>
                </a:solidFill>
                <a:uFill>
                  <a:solidFill>
                    <a:srgbClr val="FFFFFF"/>
                  </a:solidFill>
                </a:uFill>
                <a:latin typeface="+mn-ea"/>
              </a:rPr>
              <a:t>。（云南省财政厅关于进一步做好省属高校、科研院科研仪器设备政府采购工作的通知〔2017〕23号）</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p:txBody>
      </p:sp>
      <p:sp>
        <p:nvSpPr>
          <p:cNvPr id="306" name="CustomShape 5"/>
          <p:cNvSpPr/>
          <p:nvPr/>
        </p:nvSpPr>
        <p:spPr>
          <a:xfrm>
            <a:off x="901071" y="4301129"/>
            <a:ext cx="7414713" cy="2224054"/>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000" spc="-1" dirty="0">
                <a:solidFill>
                  <a:srgbClr val="000000"/>
                </a:solidFill>
                <a:uFill>
                  <a:solidFill>
                    <a:srgbClr val="FFFFFF"/>
                  </a:solidFill>
                </a:uFill>
                <a:latin typeface="+mn-ea"/>
              </a:rPr>
              <a:t>（2）</a:t>
            </a:r>
            <a:r>
              <a:rPr lang="en-US" sz="2000" b="1" spc="-1" dirty="0">
                <a:solidFill>
                  <a:srgbClr val="000000"/>
                </a:solidFill>
                <a:uFill>
                  <a:solidFill>
                    <a:srgbClr val="FFFFFF"/>
                  </a:solidFill>
                </a:uFill>
                <a:latin typeface="+mn-ea"/>
              </a:rPr>
              <a:t>租赁费</a:t>
            </a:r>
            <a:r>
              <a:rPr lang="en-US" sz="2000" spc="-1" dirty="0">
                <a:solidFill>
                  <a:srgbClr val="000000"/>
                </a:solidFill>
                <a:uFill>
                  <a:solidFill>
                    <a:srgbClr val="FFFFFF"/>
                  </a:solidFill>
                </a:uFill>
                <a:latin typeface="+mn-ea"/>
              </a:rPr>
              <a:t>：指项目实施需租赁外单位的专用仪器、设备、场地、试验基地等发生的费用。</a:t>
            </a:r>
            <a:endParaRPr lang="en-US" sz="2000" spc="-1" dirty="0">
              <a:solidFill>
                <a:srgbClr val="000000"/>
              </a:solidFill>
              <a:uFill>
                <a:solidFill>
                  <a:srgbClr val="FFFFFF"/>
                </a:solidFill>
              </a:uFill>
              <a:latin typeface="+mn-ea"/>
            </a:endParaRPr>
          </a:p>
          <a:p>
            <a:pPr>
              <a:lnSpc>
                <a:spcPct val="100000"/>
              </a:lnSpc>
            </a:pPr>
            <a:r>
              <a:rPr lang="en-US" sz="2000" b="1" spc="-1" dirty="0">
                <a:solidFill>
                  <a:srgbClr val="000000"/>
                </a:solidFill>
                <a:uFill>
                  <a:solidFill>
                    <a:srgbClr val="FFFFFF"/>
                  </a:solidFill>
                </a:uFill>
                <a:latin typeface="+mn-ea"/>
              </a:rPr>
              <a:t>  ( 3)</a:t>
            </a:r>
            <a:r>
              <a:rPr lang="en-US" sz="2000" b="1" spc="-1" dirty="0" err="1">
                <a:solidFill>
                  <a:srgbClr val="000000"/>
                </a:solidFill>
                <a:uFill>
                  <a:solidFill>
                    <a:srgbClr val="FFFFFF"/>
                  </a:solidFill>
                </a:uFill>
                <a:latin typeface="+mn-ea"/>
              </a:rPr>
              <a:t>材料费</a:t>
            </a:r>
            <a:r>
              <a:rPr lang="en-US" sz="2000" spc="-1" dirty="0" err="1">
                <a:solidFill>
                  <a:srgbClr val="000000"/>
                </a:solidFill>
                <a:uFill>
                  <a:solidFill>
                    <a:srgbClr val="FFFFFF"/>
                  </a:solidFill>
                </a:uFill>
                <a:latin typeface="+mn-ea"/>
              </a:rPr>
              <a:t>：指在项目研究开发过程中消耗的各种原材料、辅助材料、低值易耗品的采购及运输、装卸、整理等费用</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r>
              <a:rPr lang="en-US" sz="2000" b="1" spc="-1" dirty="0">
                <a:solidFill>
                  <a:srgbClr val="000000"/>
                </a:solidFill>
                <a:uFill>
                  <a:solidFill>
                    <a:srgbClr val="FFFFFF"/>
                  </a:solidFill>
                </a:uFill>
                <a:latin typeface="+mn-ea"/>
              </a:rPr>
              <a:t> (4)</a:t>
            </a:r>
            <a:r>
              <a:rPr lang="en-US" sz="2000" b="1" spc="-1" dirty="0" err="1">
                <a:solidFill>
                  <a:srgbClr val="000000"/>
                </a:solidFill>
                <a:uFill>
                  <a:solidFill>
                    <a:srgbClr val="FFFFFF"/>
                  </a:solidFill>
                </a:uFill>
                <a:latin typeface="+mn-ea"/>
              </a:rPr>
              <a:t>燃料动力费</a:t>
            </a:r>
            <a:r>
              <a:rPr lang="en-US" sz="2000" spc="-1" dirty="0" err="1">
                <a:solidFill>
                  <a:srgbClr val="000000"/>
                </a:solidFill>
                <a:uFill>
                  <a:solidFill>
                    <a:srgbClr val="FFFFFF"/>
                  </a:solidFill>
                </a:uFill>
                <a:latin typeface="+mn-ea"/>
              </a:rPr>
              <a:t>：指在项目研究开发过程</a:t>
            </a:r>
            <a:r>
              <a:rPr lang="en-US" sz="2000" spc="-1" dirty="0" err="1">
                <a:solidFill>
                  <a:srgbClr val="C00000"/>
                </a:solidFill>
                <a:uFill>
                  <a:solidFill>
                    <a:srgbClr val="FFFFFF"/>
                  </a:solidFill>
                </a:uFill>
                <a:latin typeface="+mn-ea"/>
              </a:rPr>
              <a:t>中相关仪器设备、专用科学装置</a:t>
            </a:r>
            <a:r>
              <a:rPr lang="en-US" sz="2000" spc="-1" dirty="0" err="1">
                <a:solidFill>
                  <a:srgbClr val="000000"/>
                </a:solidFill>
                <a:uFill>
                  <a:solidFill>
                    <a:srgbClr val="FFFFFF"/>
                  </a:solidFill>
                </a:uFill>
                <a:latin typeface="+mn-ea"/>
              </a:rPr>
              <a:t>等运行发生的水、电、气、燃料消耗等费用</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endParaRPr lang="en-US" sz="2000" spc="-1" dirty="0">
              <a:solidFill>
                <a:srgbClr val="000000"/>
              </a:solidFill>
              <a:uFill>
                <a:solidFill>
                  <a:srgbClr val="FFFFFF"/>
                </a:solidFill>
              </a:uFill>
              <a:latin typeface="Arial" panose="020B0604020202020204"/>
            </a:endParaRPr>
          </a:p>
        </p:txBody>
      </p:sp>
      <p:grpSp>
        <p:nvGrpSpPr>
          <p:cNvPr id="8" name="组合 415745"/>
          <p:cNvGrpSpPr/>
          <p:nvPr/>
        </p:nvGrpSpPr>
        <p:grpSpPr bwMode="auto">
          <a:xfrm>
            <a:off x="1259617" y="196302"/>
            <a:ext cx="7429485" cy="982217"/>
            <a:chOff x="552" y="442"/>
            <a:chExt cx="2736" cy="455"/>
          </a:xfrm>
        </p:grpSpPr>
        <p:sp>
          <p:nvSpPr>
            <p:cNvPr id="9"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0" name="文本框 415748"/>
            <p:cNvSpPr txBox="1">
              <a:spLocks noChangeArrowheads="1"/>
            </p:cNvSpPr>
            <p:nvPr/>
          </p:nvSpPr>
          <p:spPr bwMode="auto">
            <a:xfrm>
              <a:off x="552" y="455"/>
              <a:ext cx="273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en-US" altLang="zh-CN" sz="2800" b="1" spc="-1" dirty="0" err="1">
                  <a:uFill>
                    <a:solidFill>
                      <a:srgbClr val="FFFFFF"/>
                    </a:solidFill>
                  </a:uFill>
                  <a:latin typeface="仿宋" panose="02010609060101010101" pitchFamily="49" charset="-122"/>
                  <a:ea typeface="仿宋" panose="02010609060101010101" pitchFamily="49" charset="-122"/>
                </a:rPr>
                <a:t>三、</a:t>
              </a:r>
              <a:r>
                <a:rPr lang="en-US" altLang="zh-CN" sz="2800" b="1" spc="-1" dirty="0" err="1">
                  <a:solidFill>
                    <a:srgbClr val="C00000"/>
                  </a:solidFill>
                  <a:uFill>
                    <a:solidFill>
                      <a:srgbClr val="FFFFFF"/>
                    </a:solidFill>
                  </a:uFill>
                  <a:latin typeface="仿宋" panose="02010609060101010101" pitchFamily="49" charset="-122"/>
                  <a:ea typeface="仿宋" panose="02010609060101010101" pitchFamily="49" charset="-122"/>
                </a:rPr>
                <a:t>新的</a:t>
              </a:r>
              <a:r>
                <a:rPr lang="en-US" altLang="zh-CN" sz="2800" b="1" spc="-1" dirty="0" err="1">
                  <a:solidFill>
                    <a:srgbClr val="1F497D"/>
                  </a:solidFill>
                  <a:uFill>
                    <a:solidFill>
                      <a:srgbClr val="FFFFFF"/>
                    </a:solidFill>
                  </a:uFill>
                  <a:latin typeface="仿宋" panose="02010609060101010101" pitchFamily="49" charset="-122"/>
                  <a:ea typeface="仿宋" panose="02010609060101010101" pitchFamily="49" charset="-122"/>
                </a:rPr>
                <a:t>《</a:t>
              </a:r>
              <a:r>
                <a:rPr lang="en-US" altLang="zh-CN" sz="2800" b="1" spc="-1" dirty="0" err="1">
                  <a:uFill>
                    <a:solidFill>
                      <a:srgbClr val="FFFFFF"/>
                    </a:solidFill>
                  </a:uFill>
                  <a:latin typeface="仿宋" panose="02010609060101010101" pitchFamily="49" charset="-122"/>
                  <a:ea typeface="仿宋" panose="02010609060101010101" pitchFamily="49" charset="-122"/>
                </a:rPr>
                <a:t>云南省科技计划项目资金管理办法</a:t>
              </a:r>
              <a:endParaRPr lang="en-US" altLang="zh-CN" sz="2800" b="1" spc="-1" dirty="0">
                <a:uFill>
                  <a:solidFill>
                    <a:srgbClr val="FFFFFF"/>
                  </a:solidFill>
                </a:uFill>
                <a:latin typeface="仿宋" panose="02010609060101010101" pitchFamily="49" charset="-122"/>
                <a:ea typeface="仿宋" panose="02010609060101010101" pitchFamily="49" charset="-122"/>
              </a:endParaRPr>
            </a:p>
            <a:p>
              <a:pPr marL="718820" indent="-718820" defTabSz="456565" eaLnBrk="0" hangingPunct="0">
                <a:defRPr/>
              </a:pP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CustomShape 2"/>
          <p:cNvSpPr/>
          <p:nvPr/>
        </p:nvSpPr>
        <p:spPr>
          <a:xfrm>
            <a:off x="684241" y="1117623"/>
            <a:ext cx="7054775" cy="455681"/>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400" b="1" spc="-1">
                <a:solidFill>
                  <a:srgbClr val="000000"/>
                </a:solidFill>
                <a:uFill>
                  <a:solidFill>
                    <a:srgbClr val="FFFFFF"/>
                  </a:solidFill>
                </a:uFill>
                <a:latin typeface="黑体" panose="02010609060101010101" pitchFamily="49" charset="-122"/>
                <a:ea typeface="黑体" panose="02010609060101010101" pitchFamily="49" charset="-122"/>
              </a:rPr>
              <a:t>（四）项目资金开支范围</a:t>
            </a:r>
            <a:r>
              <a:rPr lang="en-US" sz="2400" b="1" spc="-1">
                <a:solidFill>
                  <a:srgbClr val="FF0000"/>
                </a:solidFill>
                <a:uFill>
                  <a:solidFill>
                    <a:srgbClr val="FFFFFF"/>
                  </a:solidFill>
                </a:uFill>
                <a:latin typeface="黑体" panose="02010609060101010101" pitchFamily="49" charset="-122"/>
                <a:ea typeface="黑体" panose="02010609060101010101" pitchFamily="49" charset="-122"/>
              </a:rPr>
              <a:t>（</a:t>
            </a:r>
            <a:r>
              <a:rPr lang="en-US" sz="2400" spc="-1">
                <a:solidFill>
                  <a:srgbClr val="FF0000"/>
                </a:solidFill>
                <a:uFill>
                  <a:solidFill>
                    <a:srgbClr val="FFFFFF"/>
                  </a:solidFill>
                </a:uFill>
                <a:latin typeface="Copperplate Gothic Bold" panose="020E0705020206020404"/>
                <a:ea typeface="微软雅黑" panose="020B0503020204020204" pitchFamily="34" charset="-122"/>
              </a:rPr>
              <a:t>直接费用</a:t>
            </a:r>
            <a:r>
              <a:rPr lang="en-US" sz="2400" b="1" spc="-1">
                <a:solidFill>
                  <a:srgbClr val="FF0000"/>
                </a:solidFill>
                <a:uFill>
                  <a:solidFill>
                    <a:srgbClr val="FFFFFF"/>
                  </a:solidFill>
                </a:uFill>
                <a:latin typeface="黑体" panose="02010609060101010101" pitchFamily="49" charset="-122"/>
                <a:ea typeface="黑体" panose="02010609060101010101" pitchFamily="49" charset="-122"/>
              </a:rPr>
              <a:t>）</a:t>
            </a:r>
            <a:endParaRPr lang="en-US" sz="2400" spc="-1">
              <a:solidFill>
                <a:srgbClr val="000000"/>
              </a:solidFill>
              <a:uFill>
                <a:solidFill>
                  <a:srgbClr val="FFFFFF"/>
                </a:solidFill>
              </a:uFill>
              <a:latin typeface="Arial" panose="020B0604020202020204"/>
            </a:endParaRPr>
          </a:p>
        </p:txBody>
      </p:sp>
      <p:sp>
        <p:nvSpPr>
          <p:cNvPr id="309" name="CustomShape 3"/>
          <p:cNvSpPr/>
          <p:nvPr/>
        </p:nvSpPr>
        <p:spPr>
          <a:xfrm>
            <a:off x="792656" y="1644312"/>
            <a:ext cx="7558688" cy="425086"/>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200" spc="-1">
                <a:solidFill>
                  <a:srgbClr val="000000"/>
                </a:solidFill>
                <a:uFill>
                  <a:solidFill>
                    <a:srgbClr val="FFFFFF"/>
                  </a:solidFill>
                </a:uFill>
                <a:latin typeface="Copperplate Gothic Bold" panose="020E0705020206020404"/>
                <a:ea typeface="微软雅黑" panose="020B0503020204020204" pitchFamily="34" charset="-122"/>
              </a:rPr>
              <a:t>1、直接费用</a:t>
            </a:r>
            <a:endParaRPr lang="en-US" sz="2200" spc="-1">
              <a:solidFill>
                <a:srgbClr val="000000"/>
              </a:solidFill>
              <a:uFill>
                <a:solidFill>
                  <a:srgbClr val="FFFFFF"/>
                </a:solidFill>
              </a:uFill>
              <a:latin typeface="Arial" panose="020B0604020202020204"/>
            </a:endParaRPr>
          </a:p>
        </p:txBody>
      </p:sp>
      <p:sp>
        <p:nvSpPr>
          <p:cNvPr id="310" name="CustomShape 4"/>
          <p:cNvSpPr/>
          <p:nvPr/>
        </p:nvSpPr>
        <p:spPr>
          <a:xfrm>
            <a:off x="1044178" y="2345665"/>
            <a:ext cx="7414713" cy="3394712"/>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000" spc="-1" dirty="0">
                <a:solidFill>
                  <a:srgbClr val="000000"/>
                </a:solidFill>
                <a:uFill>
                  <a:solidFill>
                    <a:srgbClr val="FFFFFF"/>
                  </a:solidFill>
                </a:uFill>
                <a:latin typeface="+mn-ea"/>
              </a:rPr>
              <a:t>5.测试化验加工费：指在研究开发过程中支付给外单位（包括项目承担单位</a:t>
            </a:r>
            <a:r>
              <a:rPr lang="en-US" sz="2000" spc="-1" dirty="0">
                <a:solidFill>
                  <a:srgbClr val="C00000"/>
                </a:solidFill>
                <a:uFill>
                  <a:solidFill>
                    <a:srgbClr val="FFFFFF"/>
                  </a:solidFill>
                </a:uFill>
                <a:latin typeface="+mn-ea"/>
              </a:rPr>
              <a:t>内部独立经济核算单</a:t>
            </a:r>
            <a:r>
              <a:rPr lang="en-US" sz="2000" spc="-1" dirty="0">
                <a:solidFill>
                  <a:srgbClr val="000000"/>
                </a:solidFill>
                <a:uFill>
                  <a:solidFill>
                    <a:srgbClr val="FFFFFF"/>
                  </a:solidFill>
                </a:uFill>
                <a:latin typeface="+mn-ea"/>
              </a:rPr>
              <a:t>位）的检验、测试、化验及加工等费用。</a:t>
            </a:r>
            <a:endParaRPr lang="en-US" sz="2000" spc="-1" dirty="0">
              <a:solidFill>
                <a:srgbClr val="000000"/>
              </a:solidFill>
              <a:uFill>
                <a:solidFill>
                  <a:srgbClr val="FFFFFF"/>
                </a:solidFill>
              </a:uFill>
              <a:latin typeface="+mn-ea"/>
            </a:endParaRPr>
          </a:p>
          <a:p>
            <a:pPr>
              <a:lnSpc>
                <a:spcPct val="100000"/>
              </a:lnSpc>
            </a:pP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6.外部协作费：指研究开发过程中，</a:t>
            </a:r>
            <a:r>
              <a:rPr lang="en-US" sz="2000" spc="-1" dirty="0">
                <a:solidFill>
                  <a:srgbClr val="C00000"/>
                </a:solidFill>
                <a:uFill>
                  <a:solidFill>
                    <a:srgbClr val="FFFFFF"/>
                  </a:solidFill>
                </a:uFill>
                <a:latin typeface="+mn-ea"/>
              </a:rPr>
              <a:t>本单位不具备条件</a:t>
            </a:r>
            <a:r>
              <a:rPr lang="en-US" sz="2000" spc="-1" dirty="0">
                <a:solidFill>
                  <a:srgbClr val="000000"/>
                </a:solidFill>
                <a:uFill>
                  <a:solidFill>
                    <a:srgbClr val="FFFFFF"/>
                  </a:solidFill>
                </a:uFill>
                <a:latin typeface="+mn-ea"/>
              </a:rPr>
              <a:t>，所发生的委托外单位开展试验和研究等发生的费用。</a:t>
            </a:r>
            <a:endParaRPr lang="en-US" sz="2000" spc="-1" dirty="0">
              <a:solidFill>
                <a:srgbClr val="000000"/>
              </a:solidFill>
              <a:uFill>
                <a:solidFill>
                  <a:srgbClr val="FFFFFF"/>
                </a:solidFill>
              </a:uFill>
              <a:latin typeface="+mn-ea"/>
            </a:endParaRPr>
          </a:p>
          <a:p>
            <a:pPr>
              <a:lnSpc>
                <a:spcPct val="100000"/>
              </a:lnSpc>
            </a:pP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7.技术引进费：指项目研究开发过程中所发生的购买专有技术、技术成果等费用。</a:t>
            </a:r>
            <a:endParaRPr lang="en-US" sz="2000" spc="-1" dirty="0">
              <a:solidFill>
                <a:srgbClr val="000000"/>
              </a:solidFill>
              <a:uFill>
                <a:solidFill>
                  <a:srgbClr val="FFFFFF"/>
                </a:solidFill>
              </a:uFill>
              <a:latin typeface="+mn-ea"/>
            </a:endParaRPr>
          </a:p>
        </p:txBody>
      </p:sp>
      <p:grpSp>
        <p:nvGrpSpPr>
          <p:cNvPr id="7" name="组合 415745"/>
          <p:cNvGrpSpPr/>
          <p:nvPr/>
        </p:nvGrpSpPr>
        <p:grpSpPr bwMode="auto">
          <a:xfrm>
            <a:off x="1259617" y="196302"/>
            <a:ext cx="7429485" cy="982217"/>
            <a:chOff x="552" y="442"/>
            <a:chExt cx="2736" cy="455"/>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52" y="455"/>
              <a:ext cx="273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en-US" altLang="zh-CN" sz="2800" b="1" spc="-1" dirty="0" err="1">
                  <a:uFill>
                    <a:solidFill>
                      <a:srgbClr val="FFFFFF"/>
                    </a:solidFill>
                  </a:uFill>
                  <a:latin typeface="仿宋" panose="02010609060101010101" pitchFamily="49" charset="-122"/>
                  <a:ea typeface="仿宋" panose="02010609060101010101" pitchFamily="49" charset="-122"/>
                </a:rPr>
                <a:t>三、</a:t>
              </a:r>
              <a:r>
                <a:rPr lang="en-US" altLang="zh-CN" sz="2800" b="1" spc="-1" dirty="0" err="1">
                  <a:solidFill>
                    <a:srgbClr val="C00000"/>
                  </a:solidFill>
                  <a:uFill>
                    <a:solidFill>
                      <a:srgbClr val="FFFFFF"/>
                    </a:solidFill>
                  </a:uFill>
                  <a:latin typeface="仿宋" panose="02010609060101010101" pitchFamily="49" charset="-122"/>
                  <a:ea typeface="仿宋" panose="02010609060101010101" pitchFamily="49" charset="-122"/>
                </a:rPr>
                <a:t>新的</a:t>
              </a:r>
              <a:r>
                <a:rPr lang="en-US" altLang="zh-CN" sz="2800" b="1" spc="-1" dirty="0" err="1">
                  <a:solidFill>
                    <a:srgbClr val="1F497D"/>
                  </a:solidFill>
                  <a:uFill>
                    <a:solidFill>
                      <a:srgbClr val="FFFFFF"/>
                    </a:solidFill>
                  </a:uFill>
                  <a:latin typeface="仿宋" panose="02010609060101010101" pitchFamily="49" charset="-122"/>
                  <a:ea typeface="仿宋" panose="02010609060101010101" pitchFamily="49" charset="-122"/>
                </a:rPr>
                <a:t>《</a:t>
              </a:r>
              <a:r>
                <a:rPr lang="en-US" altLang="zh-CN" sz="2800" b="1" spc="-1" dirty="0" err="1">
                  <a:uFill>
                    <a:solidFill>
                      <a:srgbClr val="FFFFFF"/>
                    </a:solidFill>
                  </a:uFill>
                  <a:latin typeface="仿宋" panose="02010609060101010101" pitchFamily="49" charset="-122"/>
                  <a:ea typeface="仿宋" panose="02010609060101010101" pitchFamily="49" charset="-122"/>
                </a:rPr>
                <a:t>云南省科技计划项目资金管理办法</a:t>
              </a:r>
              <a:endParaRPr lang="en-US" altLang="zh-CN" sz="2800" b="1" spc="-1" dirty="0">
                <a:uFill>
                  <a:solidFill>
                    <a:srgbClr val="FFFFFF"/>
                  </a:solidFill>
                </a:uFill>
                <a:latin typeface="仿宋" panose="02010609060101010101" pitchFamily="49" charset="-122"/>
                <a:ea typeface="仿宋" panose="02010609060101010101" pitchFamily="49" charset="-122"/>
              </a:endParaRPr>
            </a:p>
            <a:p>
              <a:pPr marL="718820" indent="-718820" defTabSz="456565" eaLnBrk="0" hangingPunct="0">
                <a:defRPr/>
              </a:pP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CustomShape 2"/>
          <p:cNvSpPr/>
          <p:nvPr/>
        </p:nvSpPr>
        <p:spPr>
          <a:xfrm>
            <a:off x="684241" y="909077"/>
            <a:ext cx="7054775" cy="455681"/>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400" b="1" spc="-1">
                <a:solidFill>
                  <a:srgbClr val="000000"/>
                </a:solidFill>
                <a:uFill>
                  <a:solidFill>
                    <a:srgbClr val="FFFFFF"/>
                  </a:solidFill>
                </a:uFill>
                <a:latin typeface="黑体" panose="02010609060101010101" pitchFamily="49" charset="-122"/>
                <a:ea typeface="黑体" panose="02010609060101010101" pitchFamily="49" charset="-122"/>
              </a:rPr>
              <a:t>（四）项目资金开支范围</a:t>
            </a:r>
            <a:r>
              <a:rPr lang="en-US" sz="2400" b="1" spc="-1">
                <a:solidFill>
                  <a:srgbClr val="FF0000"/>
                </a:solidFill>
                <a:uFill>
                  <a:solidFill>
                    <a:srgbClr val="FFFFFF"/>
                  </a:solidFill>
                </a:uFill>
                <a:latin typeface="黑体" panose="02010609060101010101" pitchFamily="49" charset="-122"/>
                <a:ea typeface="黑体" panose="02010609060101010101" pitchFamily="49" charset="-122"/>
              </a:rPr>
              <a:t>（</a:t>
            </a:r>
            <a:r>
              <a:rPr lang="en-US" sz="2400" spc="-1">
                <a:solidFill>
                  <a:srgbClr val="FF0000"/>
                </a:solidFill>
                <a:uFill>
                  <a:solidFill>
                    <a:srgbClr val="FFFFFF"/>
                  </a:solidFill>
                </a:uFill>
                <a:latin typeface="Copperplate Gothic Bold" panose="020E0705020206020404"/>
                <a:ea typeface="微软雅黑" panose="020B0503020204020204" pitchFamily="34" charset="-122"/>
              </a:rPr>
              <a:t>直接费用</a:t>
            </a:r>
            <a:r>
              <a:rPr lang="en-US" sz="2400" b="1" spc="-1">
                <a:solidFill>
                  <a:srgbClr val="FF0000"/>
                </a:solidFill>
                <a:uFill>
                  <a:solidFill>
                    <a:srgbClr val="FFFFFF"/>
                  </a:solidFill>
                </a:uFill>
                <a:latin typeface="黑体" panose="02010609060101010101" pitchFamily="49" charset="-122"/>
                <a:ea typeface="黑体" panose="02010609060101010101" pitchFamily="49" charset="-122"/>
              </a:rPr>
              <a:t>）</a:t>
            </a:r>
            <a:endParaRPr lang="en-US" sz="2400" spc="-1">
              <a:solidFill>
                <a:srgbClr val="000000"/>
              </a:solidFill>
              <a:uFill>
                <a:solidFill>
                  <a:srgbClr val="FFFFFF"/>
                </a:solidFill>
              </a:uFill>
              <a:latin typeface="Arial" panose="020B0604020202020204"/>
            </a:endParaRPr>
          </a:p>
        </p:txBody>
      </p:sp>
      <p:sp>
        <p:nvSpPr>
          <p:cNvPr id="313" name="CustomShape 3"/>
          <p:cNvSpPr/>
          <p:nvPr/>
        </p:nvSpPr>
        <p:spPr>
          <a:xfrm>
            <a:off x="756228" y="1341003"/>
            <a:ext cx="7558688" cy="425086"/>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200" spc="-1">
                <a:solidFill>
                  <a:srgbClr val="000000"/>
                </a:solidFill>
                <a:uFill>
                  <a:solidFill>
                    <a:srgbClr val="FFFFFF"/>
                  </a:solidFill>
                </a:uFill>
                <a:latin typeface="Copperplate Gothic Bold" panose="020E0705020206020404"/>
                <a:ea typeface="微软雅黑" panose="020B0503020204020204" pitchFamily="34" charset="-122"/>
              </a:rPr>
              <a:t>1、直接费用</a:t>
            </a:r>
            <a:endParaRPr lang="en-US" sz="2200" spc="-1">
              <a:solidFill>
                <a:srgbClr val="000000"/>
              </a:solidFill>
              <a:uFill>
                <a:solidFill>
                  <a:srgbClr val="FFFFFF"/>
                </a:solidFill>
              </a:uFill>
              <a:latin typeface="Arial" panose="020B0604020202020204"/>
            </a:endParaRPr>
          </a:p>
        </p:txBody>
      </p:sp>
      <p:sp>
        <p:nvSpPr>
          <p:cNvPr id="314" name="CustomShape 4"/>
          <p:cNvSpPr/>
          <p:nvPr/>
        </p:nvSpPr>
        <p:spPr>
          <a:xfrm>
            <a:off x="900203" y="1928573"/>
            <a:ext cx="7414713" cy="4185921"/>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000" spc="-1" dirty="0">
                <a:solidFill>
                  <a:srgbClr val="000000"/>
                </a:solidFill>
                <a:uFill>
                  <a:solidFill>
                    <a:srgbClr val="FFFFFF"/>
                  </a:solidFill>
                </a:uFill>
                <a:latin typeface="+mn-ea"/>
              </a:rPr>
              <a:t>8.差旅费/</a:t>
            </a:r>
            <a:r>
              <a:rPr lang="en-US" sz="2000" spc="-1" dirty="0" err="1">
                <a:solidFill>
                  <a:srgbClr val="000000"/>
                </a:solidFill>
                <a:uFill>
                  <a:solidFill>
                    <a:srgbClr val="FFFFFF"/>
                  </a:solidFill>
                </a:uFill>
                <a:latin typeface="+mn-ea"/>
              </a:rPr>
              <a:t>会议费</a:t>
            </a:r>
            <a:r>
              <a:rPr lang="en-US" sz="2000" spc="-1" dirty="0">
                <a:solidFill>
                  <a:srgbClr val="000000"/>
                </a:solidFill>
                <a:uFill>
                  <a:solidFill>
                    <a:srgbClr val="FFFFFF"/>
                  </a:solidFill>
                </a:uFill>
                <a:latin typeface="+mn-ea"/>
              </a:rPr>
              <a:t>/</a:t>
            </a:r>
            <a:r>
              <a:rPr lang="en-US" sz="2000" spc="-1" dirty="0" err="1">
                <a:solidFill>
                  <a:srgbClr val="000000"/>
                </a:solidFill>
                <a:uFill>
                  <a:solidFill>
                    <a:srgbClr val="FFFFFF"/>
                  </a:solidFill>
                </a:uFill>
                <a:latin typeface="+mn-ea"/>
              </a:rPr>
              <a:t>国际合作交流费</a:t>
            </a:r>
            <a:endParaRPr lang="en-US" sz="2000" spc="-1" dirty="0">
              <a:solidFill>
                <a:srgbClr val="000000"/>
              </a:solidFill>
              <a:uFill>
                <a:solidFill>
                  <a:srgbClr val="FFFFFF"/>
                </a:solidFill>
              </a:uFill>
              <a:latin typeface="+mn-ea"/>
            </a:endParaRPr>
          </a:p>
          <a:p>
            <a:pPr>
              <a:lnSpc>
                <a:spcPct val="100000"/>
              </a:lnSpc>
            </a:pPr>
            <a:r>
              <a:rPr lang="en-US" sz="2000" spc="-1" dirty="0" err="1">
                <a:solidFill>
                  <a:srgbClr val="000000"/>
                </a:solidFill>
                <a:uFill>
                  <a:solidFill>
                    <a:srgbClr val="FFFFFF"/>
                  </a:solidFill>
                </a:uFill>
                <a:latin typeface="+mn-ea"/>
              </a:rPr>
              <a:t>差旅费</a:t>
            </a:r>
            <a:r>
              <a:rPr lang="en-US" sz="2000" spc="-1" dirty="0">
                <a:solidFill>
                  <a:srgbClr val="000000"/>
                </a:solidFill>
                <a:uFill>
                  <a:solidFill>
                    <a:srgbClr val="FFFFFF"/>
                  </a:solidFill>
                </a:uFill>
                <a:latin typeface="+mn-ea"/>
              </a:rPr>
              <a:t>/</a:t>
            </a:r>
            <a:r>
              <a:rPr lang="en-US" sz="2000" spc="-1" dirty="0" err="1">
                <a:solidFill>
                  <a:srgbClr val="000000"/>
                </a:solidFill>
                <a:uFill>
                  <a:solidFill>
                    <a:srgbClr val="FFFFFF"/>
                  </a:solidFill>
                </a:uFill>
                <a:latin typeface="+mn-ea"/>
              </a:rPr>
              <a:t>会议费</a:t>
            </a:r>
            <a:r>
              <a:rPr lang="en-US" sz="2000" spc="-1" dirty="0">
                <a:solidFill>
                  <a:srgbClr val="000000"/>
                </a:solidFill>
                <a:uFill>
                  <a:solidFill>
                    <a:srgbClr val="FFFFFF"/>
                  </a:solidFill>
                </a:uFill>
                <a:latin typeface="+mn-ea"/>
              </a:rPr>
              <a:t>/国际合作交流费，由科研人员结合科研活动实际需要编制预算并按规定统筹安排使用，不超过直接费用10%的，不需要提供预算测算依据(</a:t>
            </a:r>
            <a:r>
              <a:rPr lang="en-US" sz="2000" spc="-1" dirty="0" err="1">
                <a:solidFill>
                  <a:srgbClr val="C00000"/>
                </a:solidFill>
                <a:uFill>
                  <a:solidFill>
                    <a:srgbClr val="FFFFFF"/>
                  </a:solidFill>
                </a:uFill>
                <a:latin typeface="+mn-ea"/>
              </a:rPr>
              <a:t>如：超过还需要详细说明</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项目承担单位应按照实事求是、精简高效、厉行节约的原则，参照云南省省级机关差旅费、会议费、因公临时出国经费、在华举办国际会议经费、科研人员因公出国等制度，结合科研工作实际</a:t>
            </a:r>
            <a:r>
              <a:rPr lang="en-US" sz="2000" spc="-1" dirty="0">
                <a:solidFill>
                  <a:srgbClr val="C00000"/>
                </a:solidFill>
                <a:uFill>
                  <a:solidFill>
                    <a:srgbClr val="FFFFFF"/>
                  </a:solidFill>
                </a:uFill>
                <a:latin typeface="+mn-ea"/>
              </a:rPr>
              <a:t>自行制定差旅费、会议费和国际合作交流费管理办法</a:t>
            </a:r>
            <a:r>
              <a:rPr lang="en-US" sz="2000" spc="-1" dirty="0">
                <a:solidFill>
                  <a:srgbClr val="000000"/>
                </a:solidFill>
                <a:uFill>
                  <a:solidFill>
                    <a:srgbClr val="FFFFFF"/>
                  </a:solidFill>
                </a:uFill>
                <a:latin typeface="+mn-ea"/>
              </a:rPr>
              <a:t>，合理确定科研人员乘坐交通工具等级和住宿费标准。对于难以取得住宿发票的，</a:t>
            </a:r>
            <a:r>
              <a:rPr lang="en-US" sz="2000" spc="-1" dirty="0">
                <a:solidFill>
                  <a:srgbClr val="C00000"/>
                </a:solidFill>
                <a:uFill>
                  <a:solidFill>
                    <a:srgbClr val="FFFFFF"/>
                  </a:solidFill>
                </a:uFill>
                <a:latin typeface="+mn-ea"/>
              </a:rPr>
              <a:t>在确保真实性的前提</a:t>
            </a:r>
            <a:r>
              <a:rPr lang="en-US" sz="2000" spc="-1" dirty="0">
                <a:solidFill>
                  <a:srgbClr val="000000"/>
                </a:solidFill>
                <a:uFill>
                  <a:solidFill>
                    <a:srgbClr val="FFFFFF"/>
                  </a:solidFill>
                </a:uFill>
                <a:latin typeface="+mn-ea"/>
              </a:rPr>
              <a:t>下，据实报销城市间交通费，并按规定标准发放伙食补助费和市内交通费。</a:t>
            </a:r>
            <a:endParaRPr lang="en-US" sz="2000" spc="-1" dirty="0">
              <a:solidFill>
                <a:srgbClr val="000000"/>
              </a:solidFill>
              <a:uFill>
                <a:solidFill>
                  <a:srgbClr val="FFFFFF"/>
                </a:solidFill>
              </a:uFill>
              <a:latin typeface="+mn-ea"/>
            </a:endParaRPr>
          </a:p>
          <a:p>
            <a:pPr>
              <a:lnSpc>
                <a:spcPct val="100000"/>
              </a:lnSpc>
            </a:pPr>
            <a:r>
              <a:rPr lang="en-US" sz="2000" spc="-1" dirty="0" err="1">
                <a:solidFill>
                  <a:srgbClr val="C00000"/>
                </a:solidFill>
                <a:uFill>
                  <a:solidFill>
                    <a:srgbClr val="FFFFFF"/>
                  </a:solidFill>
                </a:uFill>
                <a:latin typeface="+mn-ea"/>
              </a:rPr>
              <a:t>省属高校、科研院所的科研类差旅费、会议费用纳入行政事业单位资金统计范围，实行区别管理，不受零增长限制</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p:txBody>
      </p:sp>
      <p:grpSp>
        <p:nvGrpSpPr>
          <p:cNvPr id="7" name="组合 415745"/>
          <p:cNvGrpSpPr/>
          <p:nvPr/>
        </p:nvGrpSpPr>
        <p:grpSpPr bwMode="auto">
          <a:xfrm>
            <a:off x="1259617" y="196302"/>
            <a:ext cx="7429485" cy="982217"/>
            <a:chOff x="552" y="442"/>
            <a:chExt cx="2736" cy="455"/>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52" y="455"/>
              <a:ext cx="273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en-US" altLang="zh-CN" sz="2800" b="1" spc="-1" dirty="0" err="1">
                  <a:uFill>
                    <a:solidFill>
                      <a:srgbClr val="FFFFFF"/>
                    </a:solidFill>
                  </a:uFill>
                  <a:latin typeface="仿宋" panose="02010609060101010101" pitchFamily="49" charset="-122"/>
                  <a:ea typeface="仿宋" panose="02010609060101010101" pitchFamily="49" charset="-122"/>
                </a:rPr>
                <a:t>三、</a:t>
              </a:r>
              <a:r>
                <a:rPr lang="en-US" altLang="zh-CN" sz="2800" b="1" spc="-1" dirty="0" err="1">
                  <a:solidFill>
                    <a:srgbClr val="C00000"/>
                  </a:solidFill>
                  <a:uFill>
                    <a:solidFill>
                      <a:srgbClr val="FFFFFF"/>
                    </a:solidFill>
                  </a:uFill>
                  <a:latin typeface="仿宋" panose="02010609060101010101" pitchFamily="49" charset="-122"/>
                  <a:ea typeface="仿宋" panose="02010609060101010101" pitchFamily="49" charset="-122"/>
                </a:rPr>
                <a:t>新的</a:t>
              </a:r>
              <a:r>
                <a:rPr lang="en-US" altLang="zh-CN" sz="2800" b="1" spc="-1" dirty="0" err="1">
                  <a:solidFill>
                    <a:srgbClr val="1F497D"/>
                  </a:solidFill>
                  <a:uFill>
                    <a:solidFill>
                      <a:srgbClr val="FFFFFF"/>
                    </a:solidFill>
                  </a:uFill>
                  <a:latin typeface="仿宋" panose="02010609060101010101" pitchFamily="49" charset="-122"/>
                  <a:ea typeface="仿宋" panose="02010609060101010101" pitchFamily="49" charset="-122"/>
                </a:rPr>
                <a:t>《</a:t>
              </a:r>
              <a:r>
                <a:rPr lang="en-US" altLang="zh-CN" sz="2800" b="1" spc="-1" dirty="0" err="1">
                  <a:uFill>
                    <a:solidFill>
                      <a:srgbClr val="FFFFFF"/>
                    </a:solidFill>
                  </a:uFill>
                  <a:latin typeface="仿宋" panose="02010609060101010101" pitchFamily="49" charset="-122"/>
                  <a:ea typeface="仿宋" panose="02010609060101010101" pitchFamily="49" charset="-122"/>
                </a:rPr>
                <a:t>云南省科技计划项目资金管理办法</a:t>
              </a:r>
              <a:endParaRPr lang="en-US" altLang="zh-CN" sz="2800" b="1" spc="-1" dirty="0">
                <a:uFill>
                  <a:solidFill>
                    <a:srgbClr val="FFFFFF"/>
                  </a:solidFill>
                </a:uFill>
                <a:latin typeface="仿宋" panose="02010609060101010101" pitchFamily="49" charset="-122"/>
                <a:ea typeface="仿宋" panose="02010609060101010101" pitchFamily="49" charset="-122"/>
              </a:endParaRPr>
            </a:p>
            <a:p>
              <a:pPr marL="718820" indent="-718820" defTabSz="456565" eaLnBrk="0" hangingPunct="0">
                <a:defRPr/>
              </a:pP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idx="1"/>
          </p:nvPr>
        </p:nvSpPr>
        <p:spPr>
          <a:xfrm>
            <a:off x="850719" y="1314794"/>
            <a:ext cx="7886700" cy="4868254"/>
          </a:xfrm>
        </p:spPr>
        <p:txBody>
          <a:bodyPr>
            <a:noAutofit/>
          </a:bodyPr>
          <a:lstStyle/>
          <a:p>
            <a:pPr marL="0" indent="0">
              <a:lnSpc>
                <a:spcPct val="120000"/>
              </a:lnSpc>
              <a:buNone/>
            </a:pPr>
            <a:r>
              <a:rPr lang="zh-CN" altLang="en-US" b="1" dirty="0">
                <a:latin typeface="+mn-ea"/>
              </a:rPr>
              <a:t>               纵向项目</a:t>
            </a:r>
            <a:br>
              <a:rPr lang="en-US" altLang="zh-CN" dirty="0">
                <a:latin typeface="+mn-ea"/>
              </a:rPr>
            </a:br>
            <a:r>
              <a:rPr lang="en-US" altLang="zh-CN" b="1" dirty="0">
                <a:latin typeface="+mn-ea"/>
              </a:rPr>
              <a:t>˙</a:t>
            </a:r>
            <a:r>
              <a:rPr lang="zh-CN" altLang="en-US" dirty="0">
                <a:latin typeface="+mn-ea"/>
              </a:rPr>
              <a:t>国家科技项目（国家科技重大专项、</a:t>
            </a:r>
            <a:r>
              <a:rPr lang="en-US" altLang="zh-CN" dirty="0">
                <a:latin typeface="+mn-ea"/>
              </a:rPr>
              <a:t>973</a:t>
            </a:r>
            <a:r>
              <a:rPr lang="zh-CN" altLang="en-US" dirty="0">
                <a:latin typeface="+mn-ea"/>
              </a:rPr>
              <a:t>计划、</a:t>
            </a:r>
            <a:r>
              <a:rPr lang="en-US" altLang="zh-CN" dirty="0">
                <a:latin typeface="+mn-ea"/>
              </a:rPr>
              <a:t>863</a:t>
            </a:r>
            <a:r>
              <a:rPr lang="zh-CN" altLang="en-US" dirty="0">
                <a:latin typeface="+mn-ea"/>
              </a:rPr>
              <a:t>计划、国家科技支撑计划等）</a:t>
            </a:r>
            <a:br>
              <a:rPr lang="en-US" altLang="zh-CN" dirty="0">
                <a:latin typeface="+mn-ea"/>
              </a:rPr>
            </a:br>
            <a:r>
              <a:rPr lang="en-US" altLang="zh-CN" b="1" dirty="0">
                <a:latin typeface="+mn-ea"/>
              </a:rPr>
              <a:t>˙</a:t>
            </a:r>
            <a:r>
              <a:rPr lang="zh-CN" altLang="en-US" dirty="0">
                <a:solidFill>
                  <a:srgbClr val="C00000"/>
                </a:solidFill>
                <a:latin typeface="+mn-ea"/>
              </a:rPr>
              <a:t>国家社会科学基金项目、全国教育科学规划项目、全国艺术科学规划项目</a:t>
            </a:r>
            <a:br>
              <a:rPr lang="en-US" altLang="zh-CN" dirty="0">
                <a:solidFill>
                  <a:srgbClr val="C00000"/>
                </a:solidFill>
                <a:latin typeface="+mn-ea"/>
              </a:rPr>
            </a:br>
            <a:r>
              <a:rPr lang="en-US" altLang="zh-CN" b="1" dirty="0">
                <a:latin typeface="+mn-ea"/>
              </a:rPr>
              <a:t>˙</a:t>
            </a:r>
            <a:r>
              <a:rPr lang="zh-CN" altLang="en-US" dirty="0">
                <a:latin typeface="+mn-ea"/>
              </a:rPr>
              <a:t>国家自然科学基金项目</a:t>
            </a:r>
            <a:br>
              <a:rPr lang="en-US" altLang="zh-CN" dirty="0">
                <a:latin typeface="+mn-ea"/>
              </a:rPr>
            </a:br>
            <a:r>
              <a:rPr lang="en-US" altLang="zh-CN" b="1" dirty="0">
                <a:latin typeface="+mn-ea"/>
              </a:rPr>
              <a:t>˙</a:t>
            </a:r>
            <a:r>
              <a:rPr lang="zh-CN" altLang="en-US" dirty="0">
                <a:solidFill>
                  <a:srgbClr val="C00000"/>
                </a:solidFill>
                <a:latin typeface="+mn-ea"/>
              </a:rPr>
              <a:t>教育部人文社会科学项目（重大课题攻关项目、基地重大项目、一般项目）</a:t>
            </a:r>
            <a:br>
              <a:rPr lang="en-US" altLang="zh-CN" dirty="0">
                <a:solidFill>
                  <a:srgbClr val="C00000"/>
                </a:solidFill>
                <a:latin typeface="+mn-ea"/>
              </a:rPr>
            </a:br>
            <a:r>
              <a:rPr lang="en-US" altLang="zh-CN" b="1" dirty="0">
                <a:latin typeface="+mn-ea"/>
              </a:rPr>
              <a:t>˙</a:t>
            </a:r>
            <a:r>
              <a:rPr lang="zh-CN" altLang="en-US" dirty="0">
                <a:solidFill>
                  <a:srgbClr val="C00000"/>
                </a:solidFill>
                <a:latin typeface="+mn-ea"/>
              </a:rPr>
              <a:t>教育部科学技术研究项目</a:t>
            </a:r>
            <a:br>
              <a:rPr lang="en-US" altLang="zh-CN" dirty="0">
                <a:solidFill>
                  <a:srgbClr val="C00000"/>
                </a:solidFill>
                <a:latin typeface="+mn-ea"/>
              </a:rPr>
            </a:br>
            <a:r>
              <a:rPr lang="en-US" altLang="zh-CN" b="1" dirty="0">
                <a:solidFill>
                  <a:srgbClr val="C00000"/>
                </a:solidFill>
                <a:latin typeface="+mn-ea"/>
              </a:rPr>
              <a:t>˙</a:t>
            </a:r>
            <a:r>
              <a:rPr lang="zh-CN" altLang="en-US" dirty="0">
                <a:solidFill>
                  <a:srgbClr val="C00000"/>
                </a:solidFill>
                <a:latin typeface="+mn-ea"/>
              </a:rPr>
              <a:t>省社会科学基金项目</a:t>
            </a:r>
            <a:r>
              <a:rPr lang="zh-CN" altLang="en-US" dirty="0">
                <a:latin typeface="+mn-ea"/>
              </a:rPr>
              <a:t>、省自然科学基金项目</a:t>
            </a:r>
            <a:br>
              <a:rPr lang="en-US" altLang="zh-CN" dirty="0"/>
            </a:br>
            <a:endParaRPr lang="zh-CN" altLang="en-US" dirty="0"/>
          </a:p>
        </p:txBody>
      </p:sp>
      <p:grpSp>
        <p:nvGrpSpPr>
          <p:cNvPr id="5" name="组合 415745"/>
          <p:cNvGrpSpPr/>
          <p:nvPr/>
        </p:nvGrpSpPr>
        <p:grpSpPr bwMode="auto">
          <a:xfrm>
            <a:off x="2054061" y="672751"/>
            <a:ext cx="5762154" cy="635958"/>
            <a:chOff x="552" y="441"/>
            <a:chExt cx="2736" cy="289"/>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一、科研项目资助体系</a:t>
              </a:r>
              <a:endParaRPr lang="zh-CN" altLang="en-US" sz="2800" b="1" dirty="0">
                <a:latin typeface="黑体" panose="02010609060101010101" pitchFamily="49" charset="-122"/>
                <a:ea typeface="黑体" panose="02010609060101010101" pitchFamily="49" charset="-122"/>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CustomShape 2"/>
          <p:cNvSpPr/>
          <p:nvPr/>
        </p:nvSpPr>
        <p:spPr>
          <a:xfrm>
            <a:off x="684241" y="925119"/>
            <a:ext cx="7054775" cy="455681"/>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400" b="1" spc="-1">
                <a:solidFill>
                  <a:srgbClr val="000000"/>
                </a:solidFill>
                <a:uFill>
                  <a:solidFill>
                    <a:srgbClr val="FFFFFF"/>
                  </a:solidFill>
                </a:uFill>
                <a:latin typeface="黑体" panose="02010609060101010101" pitchFamily="49" charset="-122"/>
                <a:ea typeface="黑体" panose="02010609060101010101" pitchFamily="49" charset="-122"/>
              </a:rPr>
              <a:t>（四）项目资金开支范围</a:t>
            </a:r>
            <a:r>
              <a:rPr lang="en-US" sz="2400" b="1" spc="-1">
                <a:solidFill>
                  <a:srgbClr val="FF0000"/>
                </a:solidFill>
                <a:uFill>
                  <a:solidFill>
                    <a:srgbClr val="FFFFFF"/>
                  </a:solidFill>
                </a:uFill>
                <a:latin typeface="黑体" panose="02010609060101010101" pitchFamily="49" charset="-122"/>
                <a:ea typeface="黑体" panose="02010609060101010101" pitchFamily="49" charset="-122"/>
              </a:rPr>
              <a:t>（</a:t>
            </a:r>
            <a:r>
              <a:rPr lang="en-US" sz="2400" spc="-1">
                <a:solidFill>
                  <a:srgbClr val="FF0000"/>
                </a:solidFill>
                <a:uFill>
                  <a:solidFill>
                    <a:srgbClr val="FFFFFF"/>
                  </a:solidFill>
                </a:uFill>
                <a:latin typeface="Copperplate Gothic Bold" panose="020E0705020206020404"/>
                <a:ea typeface="微软雅黑" panose="020B0503020204020204" pitchFamily="34" charset="-122"/>
              </a:rPr>
              <a:t>直接费用和间接费用</a:t>
            </a:r>
            <a:r>
              <a:rPr lang="en-US" sz="2400" b="1" spc="-1">
                <a:solidFill>
                  <a:srgbClr val="FF0000"/>
                </a:solidFill>
                <a:uFill>
                  <a:solidFill>
                    <a:srgbClr val="FFFFFF"/>
                  </a:solidFill>
                </a:uFill>
                <a:latin typeface="黑体" panose="02010609060101010101" pitchFamily="49" charset="-122"/>
                <a:ea typeface="黑体" panose="02010609060101010101" pitchFamily="49" charset="-122"/>
              </a:rPr>
              <a:t>）</a:t>
            </a:r>
            <a:endParaRPr lang="en-US" sz="2400" spc="-1">
              <a:solidFill>
                <a:srgbClr val="000000"/>
              </a:solidFill>
              <a:uFill>
                <a:solidFill>
                  <a:srgbClr val="FFFFFF"/>
                </a:solidFill>
              </a:uFill>
              <a:latin typeface="Arial" panose="020B0604020202020204"/>
            </a:endParaRPr>
          </a:p>
        </p:txBody>
      </p:sp>
      <p:sp>
        <p:nvSpPr>
          <p:cNvPr id="317" name="CustomShape 3"/>
          <p:cNvSpPr/>
          <p:nvPr/>
        </p:nvSpPr>
        <p:spPr>
          <a:xfrm>
            <a:off x="756228" y="1437255"/>
            <a:ext cx="7558688" cy="425086"/>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200" spc="-1">
                <a:solidFill>
                  <a:srgbClr val="000000"/>
                </a:solidFill>
                <a:uFill>
                  <a:solidFill>
                    <a:srgbClr val="FFFFFF"/>
                  </a:solidFill>
                </a:uFill>
                <a:latin typeface="Copperplate Gothic Bold" panose="020E0705020206020404"/>
                <a:ea typeface="微软雅黑" panose="020B0503020204020204" pitchFamily="34" charset="-122"/>
              </a:rPr>
              <a:t>1、直接费用</a:t>
            </a:r>
            <a:endParaRPr lang="en-US" sz="2200" spc="-1">
              <a:solidFill>
                <a:srgbClr val="000000"/>
              </a:solidFill>
              <a:uFill>
                <a:solidFill>
                  <a:srgbClr val="FFFFFF"/>
                </a:solidFill>
              </a:uFill>
              <a:latin typeface="Arial" panose="020B0604020202020204"/>
            </a:endParaRPr>
          </a:p>
        </p:txBody>
      </p:sp>
      <p:sp>
        <p:nvSpPr>
          <p:cNvPr id="318" name="CustomShape 4"/>
          <p:cNvSpPr/>
          <p:nvPr/>
        </p:nvSpPr>
        <p:spPr>
          <a:xfrm>
            <a:off x="900203" y="2061238"/>
            <a:ext cx="7414713" cy="3747309"/>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50000"/>
              </a:lnSpc>
            </a:pPr>
            <a:r>
              <a:rPr lang="en-US" sz="2000" spc="-1" dirty="0">
                <a:solidFill>
                  <a:srgbClr val="000000"/>
                </a:solidFill>
                <a:uFill>
                  <a:solidFill>
                    <a:srgbClr val="FFFFFF"/>
                  </a:solidFill>
                </a:uFill>
                <a:latin typeface="+mn-ea"/>
              </a:rPr>
              <a:t>（9）</a:t>
            </a:r>
            <a:r>
              <a:rPr lang="en-US" sz="2000" b="1" spc="-1" dirty="0">
                <a:solidFill>
                  <a:srgbClr val="000000"/>
                </a:solidFill>
                <a:uFill>
                  <a:solidFill>
                    <a:srgbClr val="FFFFFF"/>
                  </a:solidFill>
                </a:uFill>
                <a:latin typeface="+mn-ea"/>
              </a:rPr>
              <a:t>劳务费：</a:t>
            </a:r>
            <a:r>
              <a:rPr lang="en-US" sz="2000" spc="-1" dirty="0">
                <a:solidFill>
                  <a:srgbClr val="000000"/>
                </a:solidFill>
                <a:uFill>
                  <a:solidFill>
                    <a:srgbClr val="FFFFFF"/>
                  </a:solidFill>
                </a:uFill>
                <a:latin typeface="+mn-ea"/>
              </a:rPr>
              <a:t>指在项目研究开发过程中支付给项目组成员及项目组临时聘用人员的人力资源成本费，聘用人员包括参与项目研</a:t>
            </a:r>
            <a:r>
              <a:rPr lang="en-US" sz="2000" spc="-1" dirty="0">
                <a:solidFill>
                  <a:srgbClr val="C00000"/>
                </a:solidFill>
                <a:uFill>
                  <a:solidFill>
                    <a:srgbClr val="FFFFFF"/>
                  </a:solidFill>
                </a:uFill>
                <a:latin typeface="+mn-ea"/>
              </a:rPr>
              <a:t>究的研究生、博士后、访问学者以及其他科研辅助人员</a:t>
            </a:r>
            <a:r>
              <a:rPr lang="en-US" sz="2000" spc="-1" dirty="0">
                <a:solidFill>
                  <a:srgbClr val="000000"/>
                </a:solidFill>
                <a:uFill>
                  <a:solidFill>
                    <a:srgbClr val="FFFFFF"/>
                  </a:solidFill>
                </a:uFill>
                <a:latin typeface="+mn-ea"/>
              </a:rPr>
              <a:t>等。项目聘用人员的劳务费开支标准，参照我省科学研究和技术服务业从业人员平均工资水平，根据其在项目研究中承担的工作任务确定，其</a:t>
            </a:r>
            <a:r>
              <a:rPr lang="en-US" sz="2000" spc="-1" dirty="0">
                <a:solidFill>
                  <a:srgbClr val="C00000"/>
                </a:solidFill>
                <a:uFill>
                  <a:solidFill>
                    <a:srgbClr val="FFFFFF"/>
                  </a:solidFill>
                </a:uFill>
                <a:latin typeface="+mn-ea"/>
              </a:rPr>
              <a:t>社会保险补助</a:t>
            </a:r>
            <a:r>
              <a:rPr lang="en-US" sz="2000" spc="-1" dirty="0">
                <a:solidFill>
                  <a:srgbClr val="000000"/>
                </a:solidFill>
                <a:uFill>
                  <a:solidFill>
                    <a:srgbClr val="FFFFFF"/>
                  </a:solidFill>
                </a:uFill>
                <a:latin typeface="+mn-ea"/>
              </a:rPr>
              <a:t>纳入劳务费科目列支。劳务费预算</a:t>
            </a:r>
            <a:r>
              <a:rPr lang="en-US" sz="2000" spc="-1" dirty="0">
                <a:solidFill>
                  <a:srgbClr val="C00000"/>
                </a:solidFill>
                <a:uFill>
                  <a:solidFill>
                    <a:srgbClr val="FFFFFF"/>
                  </a:solidFill>
                </a:uFill>
                <a:latin typeface="+mn-ea"/>
              </a:rPr>
              <a:t>不设比例限制</a:t>
            </a:r>
            <a:r>
              <a:rPr lang="en-US" sz="2000" spc="-1" dirty="0">
                <a:solidFill>
                  <a:srgbClr val="000000"/>
                </a:solidFill>
                <a:uFill>
                  <a:solidFill>
                    <a:srgbClr val="FFFFFF"/>
                  </a:solidFill>
                </a:uFill>
                <a:latin typeface="+mn-ea"/>
              </a:rPr>
              <a:t>，由项目承担单位和科研人员据实编制。</a:t>
            </a:r>
            <a:endParaRPr lang="en-US" sz="2000" spc="-1" dirty="0">
              <a:solidFill>
                <a:srgbClr val="000000"/>
              </a:solidFill>
              <a:uFill>
                <a:solidFill>
                  <a:srgbClr val="FFFFFF"/>
                </a:solidFill>
              </a:uFill>
              <a:latin typeface="+mn-ea"/>
            </a:endParaRPr>
          </a:p>
          <a:p>
            <a:pPr>
              <a:lnSpc>
                <a:spcPct val="200000"/>
              </a:lnSpc>
            </a:pPr>
            <a:endParaRPr lang="en-US" sz="2000" spc="-1" dirty="0">
              <a:solidFill>
                <a:srgbClr val="000000"/>
              </a:solidFill>
              <a:uFill>
                <a:solidFill>
                  <a:srgbClr val="FFFFFF"/>
                </a:solidFill>
              </a:uFill>
              <a:latin typeface="Arial" panose="020B0604020202020204"/>
            </a:endParaRPr>
          </a:p>
        </p:txBody>
      </p:sp>
      <p:grpSp>
        <p:nvGrpSpPr>
          <p:cNvPr id="7" name="组合 415745"/>
          <p:cNvGrpSpPr/>
          <p:nvPr/>
        </p:nvGrpSpPr>
        <p:grpSpPr bwMode="auto">
          <a:xfrm>
            <a:off x="1259617" y="196302"/>
            <a:ext cx="7429485" cy="982217"/>
            <a:chOff x="552" y="442"/>
            <a:chExt cx="2736" cy="455"/>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52" y="455"/>
              <a:ext cx="273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en-US" altLang="zh-CN" sz="2800" b="1" spc="-1" dirty="0" err="1">
                  <a:uFill>
                    <a:solidFill>
                      <a:srgbClr val="FFFFFF"/>
                    </a:solidFill>
                  </a:uFill>
                  <a:latin typeface="仿宋" panose="02010609060101010101" pitchFamily="49" charset="-122"/>
                  <a:ea typeface="仿宋" panose="02010609060101010101" pitchFamily="49" charset="-122"/>
                </a:rPr>
                <a:t>三、</a:t>
              </a:r>
              <a:r>
                <a:rPr lang="en-US" altLang="zh-CN" sz="2800" b="1" spc="-1" dirty="0" err="1">
                  <a:solidFill>
                    <a:srgbClr val="C00000"/>
                  </a:solidFill>
                  <a:uFill>
                    <a:solidFill>
                      <a:srgbClr val="FFFFFF"/>
                    </a:solidFill>
                  </a:uFill>
                  <a:latin typeface="仿宋" panose="02010609060101010101" pitchFamily="49" charset="-122"/>
                  <a:ea typeface="仿宋" panose="02010609060101010101" pitchFamily="49" charset="-122"/>
                </a:rPr>
                <a:t>新的</a:t>
              </a:r>
              <a:r>
                <a:rPr lang="en-US" altLang="zh-CN" sz="2800" b="1" spc="-1" dirty="0" err="1">
                  <a:solidFill>
                    <a:srgbClr val="1F497D"/>
                  </a:solidFill>
                  <a:uFill>
                    <a:solidFill>
                      <a:srgbClr val="FFFFFF"/>
                    </a:solidFill>
                  </a:uFill>
                  <a:latin typeface="仿宋" panose="02010609060101010101" pitchFamily="49" charset="-122"/>
                  <a:ea typeface="仿宋" panose="02010609060101010101" pitchFamily="49" charset="-122"/>
                </a:rPr>
                <a:t>《</a:t>
              </a:r>
              <a:r>
                <a:rPr lang="en-US" altLang="zh-CN" sz="2800" b="1" spc="-1" dirty="0" err="1">
                  <a:uFill>
                    <a:solidFill>
                      <a:srgbClr val="FFFFFF"/>
                    </a:solidFill>
                  </a:uFill>
                  <a:latin typeface="仿宋" panose="02010609060101010101" pitchFamily="49" charset="-122"/>
                  <a:ea typeface="仿宋" panose="02010609060101010101" pitchFamily="49" charset="-122"/>
                </a:rPr>
                <a:t>云南省科技计划项目资金管理办法</a:t>
              </a:r>
              <a:endParaRPr lang="en-US" altLang="zh-CN" sz="2800" b="1" spc="-1" dirty="0">
                <a:uFill>
                  <a:solidFill>
                    <a:srgbClr val="FFFFFF"/>
                  </a:solidFill>
                </a:uFill>
                <a:latin typeface="仿宋" panose="02010609060101010101" pitchFamily="49" charset="-122"/>
                <a:ea typeface="仿宋" panose="02010609060101010101" pitchFamily="49" charset="-122"/>
              </a:endParaRPr>
            </a:p>
            <a:p>
              <a:pPr marL="718820" indent="-718820" defTabSz="456565" eaLnBrk="0" hangingPunct="0">
                <a:defRPr/>
              </a:pP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CustomShape 2"/>
          <p:cNvSpPr/>
          <p:nvPr/>
        </p:nvSpPr>
        <p:spPr>
          <a:xfrm>
            <a:off x="684241" y="909077"/>
            <a:ext cx="7054775" cy="455681"/>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400" b="1" spc="-1">
                <a:solidFill>
                  <a:srgbClr val="000000"/>
                </a:solidFill>
                <a:uFill>
                  <a:solidFill>
                    <a:srgbClr val="FFFFFF"/>
                  </a:solidFill>
                </a:uFill>
                <a:latin typeface="黑体" panose="02010609060101010101" pitchFamily="49" charset="-122"/>
                <a:ea typeface="黑体" panose="02010609060101010101" pitchFamily="49" charset="-122"/>
              </a:rPr>
              <a:t>（四）项目资金开支范围</a:t>
            </a:r>
            <a:r>
              <a:rPr lang="en-US" sz="2400" b="1" spc="-1">
                <a:solidFill>
                  <a:srgbClr val="FF0000"/>
                </a:solidFill>
                <a:uFill>
                  <a:solidFill>
                    <a:srgbClr val="FFFFFF"/>
                  </a:solidFill>
                </a:uFill>
                <a:latin typeface="黑体" panose="02010609060101010101" pitchFamily="49" charset="-122"/>
                <a:ea typeface="黑体" panose="02010609060101010101" pitchFamily="49" charset="-122"/>
              </a:rPr>
              <a:t>（</a:t>
            </a:r>
            <a:r>
              <a:rPr lang="en-US" sz="2400" spc="-1">
                <a:solidFill>
                  <a:srgbClr val="FF0000"/>
                </a:solidFill>
                <a:uFill>
                  <a:solidFill>
                    <a:srgbClr val="FFFFFF"/>
                  </a:solidFill>
                </a:uFill>
                <a:latin typeface="Copperplate Gothic Bold" panose="020E0705020206020404"/>
                <a:ea typeface="微软雅黑" panose="020B0503020204020204" pitchFamily="34" charset="-122"/>
              </a:rPr>
              <a:t>直接费用</a:t>
            </a:r>
            <a:r>
              <a:rPr lang="en-US" sz="2400" b="1" spc="-1">
                <a:solidFill>
                  <a:srgbClr val="FF0000"/>
                </a:solidFill>
                <a:uFill>
                  <a:solidFill>
                    <a:srgbClr val="FFFFFF"/>
                  </a:solidFill>
                </a:uFill>
                <a:latin typeface="黑体" panose="02010609060101010101" pitchFamily="49" charset="-122"/>
                <a:ea typeface="黑体" panose="02010609060101010101" pitchFamily="49" charset="-122"/>
              </a:rPr>
              <a:t>）</a:t>
            </a:r>
            <a:endParaRPr lang="en-US" sz="2400" spc="-1">
              <a:solidFill>
                <a:srgbClr val="000000"/>
              </a:solidFill>
              <a:uFill>
                <a:solidFill>
                  <a:srgbClr val="FFFFFF"/>
                </a:solidFill>
              </a:uFill>
              <a:latin typeface="Arial" panose="020B0604020202020204"/>
            </a:endParaRPr>
          </a:p>
        </p:txBody>
      </p:sp>
      <p:sp>
        <p:nvSpPr>
          <p:cNvPr id="321" name="CustomShape 3"/>
          <p:cNvSpPr/>
          <p:nvPr/>
        </p:nvSpPr>
        <p:spPr>
          <a:xfrm>
            <a:off x="756228" y="1373087"/>
            <a:ext cx="7558688" cy="425086"/>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200" spc="-1">
                <a:solidFill>
                  <a:srgbClr val="000000"/>
                </a:solidFill>
                <a:uFill>
                  <a:solidFill>
                    <a:srgbClr val="FFFFFF"/>
                  </a:solidFill>
                </a:uFill>
                <a:latin typeface="Copperplate Gothic Bold" panose="020E0705020206020404"/>
                <a:ea typeface="微软雅黑" panose="020B0503020204020204" pitchFamily="34" charset="-122"/>
              </a:rPr>
              <a:t>1、直接费用</a:t>
            </a:r>
            <a:endParaRPr lang="en-US" sz="2200" spc="-1">
              <a:solidFill>
                <a:srgbClr val="000000"/>
              </a:solidFill>
              <a:uFill>
                <a:solidFill>
                  <a:srgbClr val="FFFFFF"/>
                </a:solidFill>
              </a:uFill>
              <a:latin typeface="Arial" panose="020B0604020202020204"/>
            </a:endParaRPr>
          </a:p>
        </p:txBody>
      </p:sp>
      <p:sp>
        <p:nvSpPr>
          <p:cNvPr id="322" name="CustomShape 4"/>
          <p:cNvSpPr/>
          <p:nvPr/>
        </p:nvSpPr>
        <p:spPr>
          <a:xfrm>
            <a:off x="900203" y="1917262"/>
            <a:ext cx="7414713" cy="4783210"/>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pc="-1" dirty="0">
                <a:solidFill>
                  <a:srgbClr val="000000"/>
                </a:solidFill>
                <a:uFill>
                  <a:solidFill>
                    <a:srgbClr val="FFFFFF"/>
                  </a:solidFill>
                </a:uFill>
                <a:latin typeface="+mn-ea"/>
              </a:rPr>
              <a:t>（10）</a:t>
            </a:r>
            <a:r>
              <a:rPr lang="en-US" b="1" spc="-1" dirty="0">
                <a:solidFill>
                  <a:srgbClr val="000000"/>
                </a:solidFill>
                <a:uFill>
                  <a:solidFill>
                    <a:srgbClr val="FFFFFF"/>
                  </a:solidFill>
                </a:uFill>
                <a:latin typeface="+mn-ea"/>
              </a:rPr>
              <a:t>专家咨询费</a:t>
            </a:r>
            <a:r>
              <a:rPr lang="en-US" spc="-1" dirty="0">
                <a:solidFill>
                  <a:srgbClr val="000000"/>
                </a:solidFill>
                <a:uFill>
                  <a:solidFill>
                    <a:srgbClr val="FFFFFF"/>
                  </a:solidFill>
                </a:uFill>
                <a:latin typeface="+mn-ea"/>
              </a:rPr>
              <a:t>：指在项目实施过程中支付给临时聘请的咨询专家的费用。根据《云南省省级财政个人劳务服务类支出预算定额标准》（云财评审〔2016〕41 </a:t>
            </a:r>
            <a:r>
              <a:rPr lang="en-US" spc="-1" dirty="0" err="1">
                <a:solidFill>
                  <a:srgbClr val="000000"/>
                </a:solidFill>
                <a:uFill>
                  <a:solidFill>
                    <a:srgbClr val="FFFFFF"/>
                  </a:solidFill>
                </a:uFill>
                <a:latin typeface="+mn-ea"/>
              </a:rPr>
              <a:t>号有关规定，分为高层次专家咨询费、一般性专家咨询费（含通过通信、网络方式进行的专家</a:t>
            </a:r>
            <a:endParaRPr lang="en-US" spc="-1" dirty="0">
              <a:solidFill>
                <a:srgbClr val="000000"/>
              </a:solidFill>
              <a:uFill>
                <a:solidFill>
                  <a:srgbClr val="FFFFFF"/>
                </a:solidFill>
              </a:uFill>
              <a:latin typeface="+mn-ea"/>
            </a:endParaRPr>
          </a:p>
          <a:p>
            <a:pPr>
              <a:lnSpc>
                <a:spcPct val="100000"/>
              </a:lnSpc>
            </a:pPr>
            <a:r>
              <a:rPr lang="en-US" spc="-1" dirty="0" err="1">
                <a:solidFill>
                  <a:srgbClr val="000000"/>
                </a:solidFill>
                <a:uFill>
                  <a:solidFill>
                    <a:srgbClr val="FFFFFF"/>
                  </a:solidFill>
                </a:uFill>
                <a:latin typeface="+mn-ea"/>
              </a:rPr>
              <a:t>咨询</a:t>
            </a:r>
            <a:r>
              <a:rPr lang="en-US" spc="-1" dirty="0">
                <a:solidFill>
                  <a:srgbClr val="000000"/>
                </a:solidFill>
                <a:uFill>
                  <a:solidFill>
                    <a:srgbClr val="FFFFFF"/>
                  </a:solidFill>
                </a:uFill>
                <a:latin typeface="+mn-ea"/>
              </a:rPr>
              <a:t>）。</a:t>
            </a:r>
            <a:endParaRPr lang="en-US" spc="-1" dirty="0">
              <a:solidFill>
                <a:srgbClr val="000000"/>
              </a:solidFill>
              <a:uFill>
                <a:solidFill>
                  <a:srgbClr val="FFFFFF"/>
                </a:solidFill>
              </a:uFill>
              <a:latin typeface="+mn-ea"/>
            </a:endParaRPr>
          </a:p>
          <a:p>
            <a:pPr>
              <a:lnSpc>
                <a:spcPct val="100000"/>
              </a:lnSpc>
            </a:pPr>
            <a:r>
              <a:rPr lang="en-US" spc="-1" dirty="0">
                <a:solidFill>
                  <a:srgbClr val="000000"/>
                </a:solidFill>
                <a:uFill>
                  <a:solidFill>
                    <a:srgbClr val="FFFFFF"/>
                  </a:solidFill>
                </a:uFill>
                <a:latin typeface="+mn-ea"/>
              </a:rPr>
              <a:t>        高层次专家咨询费标准为：院士、全国知名专家</a:t>
            </a:r>
            <a:r>
              <a:rPr lang="en-US" spc="-1" dirty="0">
                <a:solidFill>
                  <a:srgbClr val="C00000"/>
                </a:solidFill>
                <a:uFill>
                  <a:solidFill>
                    <a:srgbClr val="FFFFFF"/>
                  </a:solidFill>
                </a:uFill>
                <a:latin typeface="+mn-ea"/>
              </a:rPr>
              <a:t>每人每半天</a:t>
            </a:r>
            <a:r>
              <a:rPr lang="en-US" spc="-1" dirty="0">
                <a:solidFill>
                  <a:srgbClr val="000000"/>
                </a:solidFill>
                <a:uFill>
                  <a:solidFill>
                    <a:srgbClr val="FFFFFF"/>
                  </a:solidFill>
                </a:uFill>
                <a:latin typeface="+mn-ea"/>
              </a:rPr>
              <a:t>3000 元；具有正高级技术职称专业人员</a:t>
            </a:r>
            <a:r>
              <a:rPr lang="en-US" spc="-1" dirty="0">
                <a:solidFill>
                  <a:srgbClr val="C00000"/>
                </a:solidFill>
                <a:uFill>
                  <a:solidFill>
                    <a:srgbClr val="FFFFFF"/>
                  </a:solidFill>
                </a:uFill>
                <a:latin typeface="+mn-ea"/>
              </a:rPr>
              <a:t>每人每半天</a:t>
            </a:r>
            <a:r>
              <a:rPr lang="en-US" spc="-1" dirty="0">
                <a:solidFill>
                  <a:srgbClr val="000000"/>
                </a:solidFill>
                <a:uFill>
                  <a:solidFill>
                    <a:srgbClr val="FFFFFF"/>
                  </a:solidFill>
                </a:uFill>
                <a:latin typeface="+mn-ea"/>
              </a:rPr>
              <a:t>2000 元；具有副高级技术职称专业人员</a:t>
            </a:r>
            <a:r>
              <a:rPr lang="en-US" spc="-1" dirty="0">
                <a:solidFill>
                  <a:srgbClr val="C00000"/>
                </a:solidFill>
                <a:uFill>
                  <a:solidFill>
                    <a:srgbClr val="FFFFFF"/>
                  </a:solidFill>
                </a:uFill>
                <a:latin typeface="+mn-ea"/>
              </a:rPr>
              <a:t>每人每半天</a:t>
            </a:r>
            <a:r>
              <a:rPr lang="en-US" spc="-1" dirty="0">
                <a:solidFill>
                  <a:srgbClr val="000000"/>
                </a:solidFill>
                <a:uFill>
                  <a:solidFill>
                    <a:srgbClr val="FFFFFF"/>
                  </a:solidFill>
                </a:uFill>
                <a:latin typeface="+mn-ea"/>
              </a:rPr>
              <a:t>1000 元；具有中级技术及以下职称专业人员</a:t>
            </a:r>
            <a:r>
              <a:rPr lang="en-US" spc="-1" dirty="0">
                <a:solidFill>
                  <a:srgbClr val="C00000"/>
                </a:solidFill>
                <a:uFill>
                  <a:solidFill>
                    <a:srgbClr val="FFFFFF"/>
                  </a:solidFill>
                </a:uFill>
                <a:latin typeface="+mn-ea"/>
              </a:rPr>
              <a:t>每人每半天</a:t>
            </a:r>
            <a:r>
              <a:rPr lang="en-US" spc="-1" dirty="0">
                <a:solidFill>
                  <a:srgbClr val="000000"/>
                </a:solidFill>
                <a:uFill>
                  <a:solidFill>
                    <a:srgbClr val="FFFFFF"/>
                  </a:solidFill>
                </a:uFill>
                <a:latin typeface="+mn-ea"/>
              </a:rPr>
              <a:t>800 元。</a:t>
            </a:r>
            <a:endParaRPr lang="en-US" spc="-1" dirty="0">
              <a:solidFill>
                <a:srgbClr val="000000"/>
              </a:solidFill>
              <a:uFill>
                <a:solidFill>
                  <a:srgbClr val="FFFFFF"/>
                </a:solidFill>
              </a:uFill>
              <a:latin typeface="+mn-ea"/>
            </a:endParaRPr>
          </a:p>
          <a:p>
            <a:pPr>
              <a:lnSpc>
                <a:spcPct val="100000"/>
              </a:lnSpc>
            </a:pPr>
            <a:r>
              <a:rPr lang="en-US" spc="-1" dirty="0">
                <a:solidFill>
                  <a:srgbClr val="000000"/>
                </a:solidFill>
                <a:uFill>
                  <a:solidFill>
                    <a:srgbClr val="FFFFFF"/>
                  </a:solidFill>
                </a:uFill>
                <a:latin typeface="+mn-ea"/>
              </a:rPr>
              <a:t>      一般性专家咨询费标准为：具有高级专业技术职称或同等专业水平的人员</a:t>
            </a:r>
            <a:r>
              <a:rPr lang="en-US" spc="-1" dirty="0">
                <a:solidFill>
                  <a:srgbClr val="C00000"/>
                </a:solidFill>
                <a:uFill>
                  <a:solidFill>
                    <a:srgbClr val="FFFFFF"/>
                  </a:solidFill>
                </a:uFill>
                <a:latin typeface="+mn-ea"/>
              </a:rPr>
              <a:t>每人每天</a:t>
            </a:r>
            <a:r>
              <a:rPr lang="en-US" spc="-1" dirty="0">
                <a:solidFill>
                  <a:srgbClr val="000000"/>
                </a:solidFill>
                <a:uFill>
                  <a:solidFill>
                    <a:srgbClr val="FFFFFF"/>
                  </a:solidFill>
                </a:uFill>
                <a:latin typeface="+mn-ea"/>
              </a:rPr>
              <a:t>800 元；具有中级专业技术职称或同等专业水平的人</a:t>
            </a:r>
            <a:r>
              <a:rPr lang="en-US" spc="-1" dirty="0">
                <a:solidFill>
                  <a:srgbClr val="C00000"/>
                </a:solidFill>
                <a:uFill>
                  <a:solidFill>
                    <a:srgbClr val="FFFFFF"/>
                  </a:solidFill>
                </a:uFill>
                <a:latin typeface="+mn-ea"/>
              </a:rPr>
              <a:t>员每人每天</a:t>
            </a:r>
            <a:r>
              <a:rPr lang="en-US" spc="-1" dirty="0">
                <a:solidFill>
                  <a:srgbClr val="000000"/>
                </a:solidFill>
                <a:uFill>
                  <a:solidFill>
                    <a:srgbClr val="FFFFFF"/>
                  </a:solidFill>
                </a:uFill>
                <a:latin typeface="+mn-ea"/>
              </a:rPr>
              <a:t>500 元；具有初级专业技术职称或同等专业水平的人员每人每天300 元。</a:t>
            </a:r>
            <a:endParaRPr lang="en-US" spc="-1" dirty="0">
              <a:solidFill>
                <a:srgbClr val="000000"/>
              </a:solidFill>
              <a:uFill>
                <a:solidFill>
                  <a:srgbClr val="FFFFFF"/>
                </a:solidFill>
              </a:uFill>
              <a:latin typeface="+mn-ea"/>
            </a:endParaRPr>
          </a:p>
          <a:p>
            <a:pPr>
              <a:lnSpc>
                <a:spcPct val="100000"/>
              </a:lnSpc>
            </a:pPr>
            <a:r>
              <a:rPr lang="en-US" spc="-1" dirty="0">
                <a:solidFill>
                  <a:srgbClr val="000000"/>
                </a:solidFill>
                <a:uFill>
                  <a:solidFill>
                    <a:srgbClr val="FFFFFF"/>
                  </a:solidFill>
                </a:uFill>
                <a:latin typeface="+mn-ea"/>
              </a:rPr>
              <a:t>       </a:t>
            </a:r>
            <a:r>
              <a:rPr lang="en-US" spc="-1" dirty="0" err="1">
                <a:solidFill>
                  <a:srgbClr val="000000"/>
                </a:solidFill>
                <a:uFill>
                  <a:solidFill>
                    <a:srgbClr val="FFFFFF"/>
                  </a:solidFill>
                </a:uFill>
                <a:latin typeface="+mn-ea"/>
              </a:rPr>
              <a:t>以通信形式组织的咨询，专家咨询费一般</a:t>
            </a:r>
            <a:r>
              <a:rPr lang="en-US" spc="-1" dirty="0" err="1">
                <a:solidFill>
                  <a:srgbClr val="C00000"/>
                </a:solidFill>
                <a:uFill>
                  <a:solidFill>
                    <a:srgbClr val="FFFFFF"/>
                  </a:solidFill>
                </a:uFill>
                <a:latin typeface="+mn-ea"/>
              </a:rPr>
              <a:t>每人次</a:t>
            </a:r>
            <a:r>
              <a:rPr lang="en-US" spc="-1" dirty="0">
                <a:solidFill>
                  <a:srgbClr val="C00000"/>
                </a:solidFill>
                <a:uFill>
                  <a:solidFill>
                    <a:srgbClr val="FFFFFF"/>
                  </a:solidFill>
                </a:uFill>
                <a:latin typeface="+mn-ea"/>
              </a:rPr>
              <a:t>/每项</a:t>
            </a:r>
            <a:r>
              <a:rPr lang="en-US" spc="-1" dirty="0">
                <a:solidFill>
                  <a:srgbClr val="000000"/>
                </a:solidFill>
                <a:uFill>
                  <a:solidFill>
                    <a:srgbClr val="FFFFFF"/>
                  </a:solidFill>
                </a:uFill>
                <a:latin typeface="+mn-ea"/>
              </a:rPr>
              <a:t>不超过100 元。</a:t>
            </a:r>
            <a:endParaRPr lang="en-US" spc="-1" dirty="0">
              <a:solidFill>
                <a:srgbClr val="000000"/>
              </a:solidFill>
              <a:uFill>
                <a:solidFill>
                  <a:srgbClr val="FFFFFF"/>
                </a:solidFill>
              </a:uFill>
              <a:latin typeface="+mn-ea"/>
            </a:endParaRPr>
          </a:p>
          <a:p>
            <a:pPr>
              <a:lnSpc>
                <a:spcPct val="100000"/>
              </a:lnSpc>
            </a:pPr>
            <a:r>
              <a:rPr lang="en-US" spc="-1" dirty="0">
                <a:solidFill>
                  <a:srgbClr val="000000"/>
                </a:solidFill>
                <a:uFill>
                  <a:solidFill>
                    <a:srgbClr val="FFFFFF"/>
                  </a:solidFill>
                </a:uFill>
                <a:latin typeface="+mn-ea"/>
              </a:rPr>
              <a:t>以网络形式组织的咨询，专家咨询费一般</a:t>
            </a:r>
            <a:r>
              <a:rPr lang="en-US" spc="-1" dirty="0">
                <a:solidFill>
                  <a:srgbClr val="C00000"/>
                </a:solidFill>
                <a:uFill>
                  <a:solidFill>
                    <a:srgbClr val="FFFFFF"/>
                  </a:solidFill>
                </a:uFill>
                <a:latin typeface="+mn-ea"/>
              </a:rPr>
              <a:t>每个项目</a:t>
            </a:r>
            <a:r>
              <a:rPr lang="en-US" spc="-1" dirty="0">
                <a:solidFill>
                  <a:srgbClr val="000000"/>
                </a:solidFill>
                <a:uFill>
                  <a:solidFill>
                    <a:srgbClr val="FFFFFF"/>
                  </a:solidFill>
                </a:uFill>
                <a:latin typeface="+mn-ea"/>
              </a:rPr>
              <a:t>不超过200 元。</a:t>
            </a:r>
            <a:endParaRPr lang="en-US" spc="-1" dirty="0">
              <a:solidFill>
                <a:srgbClr val="000000"/>
              </a:solidFill>
              <a:uFill>
                <a:solidFill>
                  <a:srgbClr val="FFFFFF"/>
                </a:solidFill>
              </a:uFill>
              <a:latin typeface="+mn-ea"/>
            </a:endParaRPr>
          </a:p>
          <a:p>
            <a:pPr>
              <a:lnSpc>
                <a:spcPct val="100000"/>
              </a:lnSpc>
            </a:pPr>
            <a:endParaRPr lang="en-US" spc="-1" dirty="0">
              <a:solidFill>
                <a:srgbClr val="000000"/>
              </a:solidFill>
              <a:uFill>
                <a:solidFill>
                  <a:srgbClr val="FFFFFF"/>
                </a:solidFill>
              </a:uFill>
              <a:latin typeface="Arial" panose="020B0604020202020204"/>
            </a:endParaRPr>
          </a:p>
        </p:txBody>
      </p:sp>
      <p:grpSp>
        <p:nvGrpSpPr>
          <p:cNvPr id="7" name="组合 415745"/>
          <p:cNvGrpSpPr/>
          <p:nvPr/>
        </p:nvGrpSpPr>
        <p:grpSpPr bwMode="auto">
          <a:xfrm>
            <a:off x="1259617" y="196302"/>
            <a:ext cx="7429485" cy="982217"/>
            <a:chOff x="552" y="442"/>
            <a:chExt cx="2736" cy="455"/>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52" y="455"/>
              <a:ext cx="273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en-US" altLang="zh-CN" sz="2800" b="1" spc="-1" dirty="0" err="1">
                  <a:uFill>
                    <a:solidFill>
                      <a:srgbClr val="FFFFFF"/>
                    </a:solidFill>
                  </a:uFill>
                  <a:latin typeface="仿宋" panose="02010609060101010101" pitchFamily="49" charset="-122"/>
                  <a:ea typeface="仿宋" panose="02010609060101010101" pitchFamily="49" charset="-122"/>
                </a:rPr>
                <a:t>三、</a:t>
              </a:r>
              <a:r>
                <a:rPr lang="en-US" altLang="zh-CN" sz="2800" b="1" spc="-1" dirty="0" err="1">
                  <a:solidFill>
                    <a:srgbClr val="C00000"/>
                  </a:solidFill>
                  <a:uFill>
                    <a:solidFill>
                      <a:srgbClr val="FFFFFF"/>
                    </a:solidFill>
                  </a:uFill>
                  <a:latin typeface="仿宋" panose="02010609060101010101" pitchFamily="49" charset="-122"/>
                  <a:ea typeface="仿宋" panose="02010609060101010101" pitchFamily="49" charset="-122"/>
                </a:rPr>
                <a:t>新的</a:t>
              </a:r>
              <a:r>
                <a:rPr lang="en-US" altLang="zh-CN" sz="2800" b="1" spc="-1" dirty="0" err="1">
                  <a:solidFill>
                    <a:srgbClr val="1F497D"/>
                  </a:solidFill>
                  <a:uFill>
                    <a:solidFill>
                      <a:srgbClr val="FFFFFF"/>
                    </a:solidFill>
                  </a:uFill>
                  <a:latin typeface="仿宋" panose="02010609060101010101" pitchFamily="49" charset="-122"/>
                  <a:ea typeface="仿宋" panose="02010609060101010101" pitchFamily="49" charset="-122"/>
                </a:rPr>
                <a:t>《</a:t>
              </a:r>
              <a:r>
                <a:rPr lang="en-US" altLang="zh-CN" sz="2800" b="1" spc="-1" dirty="0" err="1">
                  <a:uFill>
                    <a:solidFill>
                      <a:srgbClr val="FFFFFF"/>
                    </a:solidFill>
                  </a:uFill>
                  <a:latin typeface="仿宋" panose="02010609060101010101" pitchFamily="49" charset="-122"/>
                  <a:ea typeface="仿宋" panose="02010609060101010101" pitchFamily="49" charset="-122"/>
                </a:rPr>
                <a:t>云南省科技计划项目资金管理办法</a:t>
              </a:r>
              <a:endParaRPr lang="en-US" altLang="zh-CN" sz="2800" b="1" spc="-1" dirty="0">
                <a:uFill>
                  <a:solidFill>
                    <a:srgbClr val="FFFFFF"/>
                  </a:solidFill>
                </a:uFill>
                <a:latin typeface="仿宋" panose="02010609060101010101" pitchFamily="49" charset="-122"/>
                <a:ea typeface="仿宋" panose="02010609060101010101" pitchFamily="49" charset="-122"/>
              </a:endParaRPr>
            </a:p>
            <a:p>
              <a:pPr marL="718820" indent="-718820" defTabSz="456565" eaLnBrk="0" hangingPunct="0">
                <a:defRPr/>
              </a:pP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CustomShape 2"/>
          <p:cNvSpPr/>
          <p:nvPr/>
        </p:nvSpPr>
        <p:spPr>
          <a:xfrm>
            <a:off x="684241" y="909077"/>
            <a:ext cx="7054775" cy="455681"/>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400" b="1" spc="-1">
                <a:solidFill>
                  <a:srgbClr val="000000"/>
                </a:solidFill>
                <a:uFill>
                  <a:solidFill>
                    <a:srgbClr val="FFFFFF"/>
                  </a:solidFill>
                </a:uFill>
                <a:latin typeface="黑体" panose="02010609060101010101" pitchFamily="49" charset="-122"/>
                <a:ea typeface="黑体" panose="02010609060101010101" pitchFamily="49" charset="-122"/>
              </a:rPr>
              <a:t>（四）项目资金开支范围</a:t>
            </a:r>
            <a:r>
              <a:rPr lang="en-US" sz="2400" b="1" spc="-1">
                <a:solidFill>
                  <a:srgbClr val="FF0000"/>
                </a:solidFill>
                <a:uFill>
                  <a:solidFill>
                    <a:srgbClr val="FFFFFF"/>
                  </a:solidFill>
                </a:uFill>
                <a:latin typeface="黑体" panose="02010609060101010101" pitchFamily="49" charset="-122"/>
                <a:ea typeface="黑体" panose="02010609060101010101" pitchFamily="49" charset="-122"/>
              </a:rPr>
              <a:t>（</a:t>
            </a:r>
            <a:r>
              <a:rPr lang="en-US" sz="2400" spc="-1">
                <a:solidFill>
                  <a:srgbClr val="FF0000"/>
                </a:solidFill>
                <a:uFill>
                  <a:solidFill>
                    <a:srgbClr val="FFFFFF"/>
                  </a:solidFill>
                </a:uFill>
                <a:latin typeface="Copperplate Gothic Bold" panose="020E0705020206020404"/>
                <a:ea typeface="微软雅黑" panose="020B0503020204020204" pitchFamily="34" charset="-122"/>
              </a:rPr>
              <a:t>直接费用</a:t>
            </a:r>
            <a:r>
              <a:rPr lang="en-US" sz="2400" b="1" spc="-1">
                <a:solidFill>
                  <a:srgbClr val="FF0000"/>
                </a:solidFill>
                <a:uFill>
                  <a:solidFill>
                    <a:srgbClr val="FFFFFF"/>
                  </a:solidFill>
                </a:uFill>
                <a:latin typeface="黑体" panose="02010609060101010101" pitchFamily="49" charset="-122"/>
                <a:ea typeface="黑体" panose="02010609060101010101" pitchFamily="49" charset="-122"/>
              </a:rPr>
              <a:t>）</a:t>
            </a:r>
            <a:endParaRPr lang="en-US" sz="2400" spc="-1">
              <a:solidFill>
                <a:srgbClr val="000000"/>
              </a:solidFill>
              <a:uFill>
                <a:solidFill>
                  <a:srgbClr val="FFFFFF"/>
                </a:solidFill>
              </a:uFill>
              <a:latin typeface="Arial" panose="020B0604020202020204"/>
            </a:endParaRPr>
          </a:p>
        </p:txBody>
      </p:sp>
      <p:sp>
        <p:nvSpPr>
          <p:cNvPr id="325" name="CustomShape 3"/>
          <p:cNvSpPr/>
          <p:nvPr/>
        </p:nvSpPr>
        <p:spPr>
          <a:xfrm>
            <a:off x="756228" y="1421213"/>
            <a:ext cx="7558688" cy="425086"/>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200" spc="-1">
                <a:solidFill>
                  <a:srgbClr val="000000"/>
                </a:solidFill>
                <a:uFill>
                  <a:solidFill>
                    <a:srgbClr val="FFFFFF"/>
                  </a:solidFill>
                </a:uFill>
                <a:latin typeface="Copperplate Gothic Bold" panose="020E0705020206020404"/>
                <a:ea typeface="微软雅黑" panose="020B0503020204020204" pitchFamily="34" charset="-122"/>
              </a:rPr>
              <a:t>1、直接费用</a:t>
            </a:r>
            <a:endParaRPr lang="en-US" sz="2200" spc="-1">
              <a:solidFill>
                <a:srgbClr val="000000"/>
              </a:solidFill>
              <a:uFill>
                <a:solidFill>
                  <a:srgbClr val="FFFFFF"/>
                </a:solidFill>
              </a:uFill>
              <a:latin typeface="Arial" panose="020B0604020202020204"/>
            </a:endParaRPr>
          </a:p>
        </p:txBody>
      </p:sp>
      <p:sp>
        <p:nvSpPr>
          <p:cNvPr id="326" name="CustomShape 4"/>
          <p:cNvSpPr/>
          <p:nvPr/>
        </p:nvSpPr>
        <p:spPr>
          <a:xfrm>
            <a:off x="900203" y="2133225"/>
            <a:ext cx="7414713" cy="2833788"/>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000" spc="-1" dirty="0">
                <a:solidFill>
                  <a:srgbClr val="000000"/>
                </a:solidFill>
                <a:uFill>
                  <a:solidFill>
                    <a:srgbClr val="FFFFFF"/>
                  </a:solidFill>
                </a:uFill>
                <a:latin typeface="+mn-ea"/>
              </a:rPr>
              <a:t>（11）出版/</a:t>
            </a:r>
            <a:r>
              <a:rPr lang="en-US" sz="2000" spc="-1" dirty="0" err="1">
                <a:solidFill>
                  <a:srgbClr val="000000"/>
                </a:solidFill>
                <a:uFill>
                  <a:solidFill>
                    <a:srgbClr val="FFFFFF"/>
                  </a:solidFill>
                </a:uFill>
                <a:latin typeface="+mn-ea"/>
              </a:rPr>
              <a:t>文献</a:t>
            </a:r>
            <a:r>
              <a:rPr lang="en-US" sz="2000" spc="-1" dirty="0">
                <a:solidFill>
                  <a:srgbClr val="000000"/>
                </a:solidFill>
                <a:uFill>
                  <a:solidFill>
                    <a:srgbClr val="FFFFFF"/>
                  </a:solidFill>
                </a:uFill>
                <a:latin typeface="+mn-ea"/>
              </a:rPr>
              <a:t>/</a:t>
            </a:r>
            <a:r>
              <a:rPr lang="en-US" sz="2000" spc="-1" dirty="0" err="1">
                <a:solidFill>
                  <a:srgbClr val="000000"/>
                </a:solidFill>
                <a:uFill>
                  <a:solidFill>
                    <a:srgbClr val="FFFFFF"/>
                  </a:solidFill>
                </a:uFill>
                <a:latin typeface="+mn-ea"/>
              </a:rPr>
              <a:t>信息传播</a:t>
            </a:r>
            <a:r>
              <a:rPr lang="en-US" sz="2000" spc="-1" dirty="0">
                <a:solidFill>
                  <a:srgbClr val="000000"/>
                </a:solidFill>
                <a:uFill>
                  <a:solidFill>
                    <a:srgbClr val="FFFFFF"/>
                  </a:solidFill>
                </a:uFill>
                <a:latin typeface="+mn-ea"/>
              </a:rPr>
              <a:t>/</a:t>
            </a:r>
            <a:r>
              <a:rPr lang="en-US" sz="2000" spc="-1" dirty="0" err="1">
                <a:solidFill>
                  <a:srgbClr val="000000"/>
                </a:solidFill>
                <a:uFill>
                  <a:solidFill>
                    <a:srgbClr val="FFFFFF"/>
                  </a:solidFill>
                </a:uFill>
                <a:latin typeface="+mn-ea"/>
              </a:rPr>
              <a:t>知识产权事务费：指在项目实施过程中需要支付的出版费、资料费、专用软件购买费、文献检索费、</a:t>
            </a:r>
            <a:r>
              <a:rPr lang="en-US" sz="2000" spc="-1" dirty="0" err="1">
                <a:solidFill>
                  <a:srgbClr val="C00000"/>
                </a:solidFill>
                <a:uFill>
                  <a:solidFill>
                    <a:srgbClr val="FFFFFF"/>
                  </a:solidFill>
                </a:uFill>
                <a:latin typeface="+mn-ea"/>
              </a:rPr>
              <a:t>专业通信费</a:t>
            </a:r>
            <a:r>
              <a:rPr lang="en-US" sz="2000" spc="-1" dirty="0" err="1">
                <a:solidFill>
                  <a:srgbClr val="000000"/>
                </a:solidFill>
                <a:uFill>
                  <a:solidFill>
                    <a:srgbClr val="FFFFFF"/>
                  </a:solidFill>
                </a:uFill>
                <a:latin typeface="+mn-ea"/>
              </a:rPr>
              <a:t>、专利申请及其他知识产权</a:t>
            </a:r>
            <a:endParaRPr lang="en-US" sz="2000" spc="-1" dirty="0">
              <a:solidFill>
                <a:srgbClr val="000000"/>
              </a:solidFill>
              <a:uFill>
                <a:solidFill>
                  <a:srgbClr val="FFFFFF"/>
                </a:solidFill>
              </a:uFill>
              <a:latin typeface="+mn-ea"/>
            </a:endParaRPr>
          </a:p>
          <a:p>
            <a:pPr>
              <a:lnSpc>
                <a:spcPct val="100000"/>
              </a:lnSpc>
            </a:pPr>
            <a:r>
              <a:rPr lang="en-US" sz="2000" spc="-1" dirty="0" err="1">
                <a:solidFill>
                  <a:srgbClr val="000000"/>
                </a:solidFill>
                <a:uFill>
                  <a:solidFill>
                    <a:srgbClr val="FFFFFF"/>
                  </a:solidFill>
                </a:uFill>
                <a:latin typeface="+mn-ea"/>
              </a:rPr>
              <a:t>事务等费用</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endParaRPr lang="en-US" sz="2000" spc="-1" dirty="0">
              <a:solidFill>
                <a:srgbClr val="000000"/>
              </a:solidFill>
              <a:uFill>
                <a:solidFill>
                  <a:srgbClr val="FFFFFF"/>
                </a:solidFill>
              </a:uFill>
              <a:latin typeface="+mn-ea"/>
            </a:endParaRPr>
          </a:p>
          <a:p>
            <a:pPr>
              <a:lnSpc>
                <a:spcPct val="100000"/>
              </a:lnSpc>
            </a:pP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（12）其他费用：指除上述费用之外的其它支出，在申请预算时单独列示，详细说明，单独核定。</a:t>
            </a:r>
            <a:endParaRPr lang="en-US" sz="2000" spc="-1" dirty="0">
              <a:solidFill>
                <a:srgbClr val="000000"/>
              </a:solidFill>
              <a:uFill>
                <a:solidFill>
                  <a:srgbClr val="FFFFFF"/>
                </a:solidFill>
              </a:uFill>
              <a:latin typeface="+mn-ea"/>
            </a:endParaRPr>
          </a:p>
          <a:p>
            <a:pPr>
              <a:lnSpc>
                <a:spcPct val="100000"/>
              </a:lnSpc>
            </a:pPr>
            <a:endParaRPr lang="en-US" sz="2000" spc="-1" dirty="0">
              <a:solidFill>
                <a:srgbClr val="000000"/>
              </a:solidFill>
              <a:uFill>
                <a:solidFill>
                  <a:srgbClr val="FFFFFF"/>
                </a:solidFill>
              </a:uFill>
              <a:latin typeface="Arial" panose="020B0604020202020204"/>
            </a:endParaRPr>
          </a:p>
        </p:txBody>
      </p:sp>
      <p:grpSp>
        <p:nvGrpSpPr>
          <p:cNvPr id="7" name="组合 415745"/>
          <p:cNvGrpSpPr/>
          <p:nvPr/>
        </p:nvGrpSpPr>
        <p:grpSpPr bwMode="auto">
          <a:xfrm>
            <a:off x="1259617" y="196302"/>
            <a:ext cx="7429485" cy="982217"/>
            <a:chOff x="552" y="442"/>
            <a:chExt cx="2736" cy="455"/>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52" y="455"/>
              <a:ext cx="273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en-US" altLang="zh-CN" sz="2800" b="1" spc="-1" dirty="0" err="1">
                  <a:uFill>
                    <a:solidFill>
                      <a:srgbClr val="FFFFFF"/>
                    </a:solidFill>
                  </a:uFill>
                  <a:latin typeface="仿宋" panose="02010609060101010101" pitchFamily="49" charset="-122"/>
                  <a:ea typeface="仿宋" panose="02010609060101010101" pitchFamily="49" charset="-122"/>
                </a:rPr>
                <a:t>三、</a:t>
              </a:r>
              <a:r>
                <a:rPr lang="en-US" altLang="zh-CN" sz="2800" b="1" spc="-1" dirty="0" err="1">
                  <a:solidFill>
                    <a:srgbClr val="C00000"/>
                  </a:solidFill>
                  <a:uFill>
                    <a:solidFill>
                      <a:srgbClr val="FFFFFF"/>
                    </a:solidFill>
                  </a:uFill>
                  <a:latin typeface="仿宋" panose="02010609060101010101" pitchFamily="49" charset="-122"/>
                  <a:ea typeface="仿宋" panose="02010609060101010101" pitchFamily="49" charset="-122"/>
                </a:rPr>
                <a:t>新的</a:t>
              </a:r>
              <a:r>
                <a:rPr lang="en-US" altLang="zh-CN" sz="2800" b="1" spc="-1" dirty="0" err="1">
                  <a:solidFill>
                    <a:srgbClr val="1F497D"/>
                  </a:solidFill>
                  <a:uFill>
                    <a:solidFill>
                      <a:srgbClr val="FFFFFF"/>
                    </a:solidFill>
                  </a:uFill>
                  <a:latin typeface="仿宋" panose="02010609060101010101" pitchFamily="49" charset="-122"/>
                  <a:ea typeface="仿宋" panose="02010609060101010101" pitchFamily="49" charset="-122"/>
                </a:rPr>
                <a:t>《</a:t>
              </a:r>
              <a:r>
                <a:rPr lang="en-US" altLang="zh-CN" sz="2800" b="1" spc="-1" dirty="0" err="1">
                  <a:uFill>
                    <a:solidFill>
                      <a:srgbClr val="FFFFFF"/>
                    </a:solidFill>
                  </a:uFill>
                  <a:latin typeface="仿宋" panose="02010609060101010101" pitchFamily="49" charset="-122"/>
                  <a:ea typeface="仿宋" panose="02010609060101010101" pitchFamily="49" charset="-122"/>
                </a:rPr>
                <a:t>云南省科技计划项目资金管理办法</a:t>
              </a:r>
              <a:endParaRPr lang="en-US" altLang="zh-CN" sz="2800" b="1" spc="-1" dirty="0">
                <a:uFill>
                  <a:solidFill>
                    <a:srgbClr val="FFFFFF"/>
                  </a:solidFill>
                </a:uFill>
                <a:latin typeface="仿宋" panose="02010609060101010101" pitchFamily="49" charset="-122"/>
                <a:ea typeface="仿宋" panose="02010609060101010101" pitchFamily="49" charset="-122"/>
              </a:endParaRPr>
            </a:p>
            <a:p>
              <a:pPr marL="718820" indent="-718820" defTabSz="456565" eaLnBrk="0" hangingPunct="0">
                <a:defRPr/>
              </a:pP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CustomShape 2"/>
          <p:cNvSpPr/>
          <p:nvPr/>
        </p:nvSpPr>
        <p:spPr>
          <a:xfrm>
            <a:off x="756228" y="1492797"/>
            <a:ext cx="7558688" cy="425086"/>
          </a:xfrm>
          <a:prstGeom prst="rect">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200" spc="-1">
                <a:solidFill>
                  <a:srgbClr val="000000"/>
                </a:solidFill>
                <a:uFill>
                  <a:solidFill>
                    <a:srgbClr val="FFFFFF"/>
                  </a:solidFill>
                </a:uFill>
                <a:latin typeface="Copperplate Gothic Bold" panose="020E0705020206020404"/>
                <a:ea typeface="微软雅黑" panose="020B0503020204020204" pitchFamily="34" charset="-122"/>
              </a:rPr>
              <a:t>2、间接费用</a:t>
            </a:r>
            <a:endParaRPr lang="en-US" sz="2200" spc="-1">
              <a:solidFill>
                <a:srgbClr val="000000"/>
              </a:solidFill>
              <a:uFill>
                <a:solidFill>
                  <a:srgbClr val="FFFFFF"/>
                </a:solidFill>
              </a:uFill>
              <a:latin typeface="Arial" panose="020B0604020202020204"/>
            </a:endParaRPr>
          </a:p>
        </p:txBody>
      </p:sp>
      <p:sp>
        <p:nvSpPr>
          <p:cNvPr id="329" name="CustomShape 3"/>
          <p:cNvSpPr/>
          <p:nvPr/>
        </p:nvSpPr>
        <p:spPr>
          <a:xfrm>
            <a:off x="829608" y="978741"/>
            <a:ext cx="7054775" cy="455681"/>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400" b="1" spc="-1" dirty="0">
                <a:solidFill>
                  <a:srgbClr val="000000"/>
                </a:solidFill>
                <a:uFill>
                  <a:solidFill>
                    <a:srgbClr val="FFFFFF"/>
                  </a:solidFill>
                </a:uFill>
                <a:latin typeface="黑体" panose="02010609060101010101" pitchFamily="49" charset="-122"/>
                <a:ea typeface="黑体" panose="02010609060101010101" pitchFamily="49" charset="-122"/>
              </a:rPr>
              <a:t>（</a:t>
            </a:r>
            <a:r>
              <a:rPr lang="en-US" sz="2400" b="1" spc="-1" dirty="0" err="1">
                <a:solidFill>
                  <a:srgbClr val="000000"/>
                </a:solidFill>
                <a:uFill>
                  <a:solidFill>
                    <a:srgbClr val="FFFFFF"/>
                  </a:solidFill>
                </a:uFill>
                <a:latin typeface="黑体" panose="02010609060101010101" pitchFamily="49" charset="-122"/>
                <a:ea typeface="黑体" panose="02010609060101010101" pitchFamily="49" charset="-122"/>
              </a:rPr>
              <a:t>四）项目资金开支范围</a:t>
            </a:r>
            <a:r>
              <a:rPr lang="en-US" sz="2400" b="1" spc="-1" dirty="0" err="1">
                <a:solidFill>
                  <a:srgbClr val="FF0000"/>
                </a:solidFill>
                <a:uFill>
                  <a:solidFill>
                    <a:srgbClr val="FFFFFF"/>
                  </a:solidFill>
                </a:uFill>
                <a:latin typeface="黑体" panose="02010609060101010101" pitchFamily="49" charset="-122"/>
                <a:ea typeface="黑体" panose="02010609060101010101" pitchFamily="49" charset="-122"/>
              </a:rPr>
              <a:t>（</a:t>
            </a:r>
            <a:r>
              <a:rPr lang="en-US" sz="2400" spc="-1" dirty="0" err="1">
                <a:solidFill>
                  <a:srgbClr val="FF0000"/>
                </a:solidFill>
                <a:uFill>
                  <a:solidFill>
                    <a:srgbClr val="FFFFFF"/>
                  </a:solidFill>
                </a:uFill>
                <a:latin typeface="Copperplate Gothic Bold" panose="020E0705020206020404"/>
                <a:ea typeface="微软雅黑" panose="020B0503020204020204" pitchFamily="34" charset="-122"/>
              </a:rPr>
              <a:t>间接费用</a:t>
            </a:r>
            <a:r>
              <a:rPr lang="en-US" sz="2400" b="1" spc="-1" dirty="0">
                <a:solidFill>
                  <a:srgbClr val="FF0000"/>
                </a:solidFill>
                <a:uFill>
                  <a:solidFill>
                    <a:srgbClr val="FFFFFF"/>
                  </a:solidFill>
                </a:uFill>
                <a:latin typeface="黑体" panose="02010609060101010101" pitchFamily="49" charset="-122"/>
                <a:ea typeface="黑体" panose="02010609060101010101" pitchFamily="49" charset="-122"/>
              </a:rPr>
              <a:t>）</a:t>
            </a:r>
            <a:endParaRPr lang="en-US" sz="2400" spc="-1" dirty="0">
              <a:solidFill>
                <a:srgbClr val="000000"/>
              </a:solidFill>
              <a:uFill>
                <a:solidFill>
                  <a:srgbClr val="FFFFFF"/>
                </a:solidFill>
              </a:uFill>
              <a:latin typeface="Arial" panose="020B0604020202020204"/>
            </a:endParaRPr>
          </a:p>
        </p:txBody>
      </p:sp>
      <p:sp>
        <p:nvSpPr>
          <p:cNvPr id="330" name="CustomShape 4"/>
          <p:cNvSpPr/>
          <p:nvPr/>
        </p:nvSpPr>
        <p:spPr>
          <a:xfrm>
            <a:off x="756228" y="2140672"/>
            <a:ext cx="7414713" cy="3971369"/>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000" spc="-1" dirty="0">
                <a:solidFill>
                  <a:srgbClr val="000000"/>
                </a:solidFill>
                <a:uFill>
                  <a:solidFill>
                    <a:srgbClr val="FFFFFF"/>
                  </a:solidFill>
                </a:uFill>
                <a:latin typeface="+mn-ea"/>
              </a:rPr>
              <a:t>      </a:t>
            </a:r>
            <a:r>
              <a:rPr lang="en-US" sz="2000" spc="-1" dirty="0">
                <a:solidFill>
                  <a:srgbClr val="C00000"/>
                </a:solidFill>
                <a:uFill>
                  <a:solidFill>
                    <a:srgbClr val="FFFFFF"/>
                  </a:solidFill>
                </a:uFill>
                <a:latin typeface="+mn-ea"/>
              </a:rPr>
              <a:t>实行公开竞争方式的研发类项目</a:t>
            </a:r>
            <a:r>
              <a:rPr lang="en-US" sz="2000" spc="-1" dirty="0">
                <a:solidFill>
                  <a:srgbClr val="000000"/>
                </a:solidFill>
                <a:uFill>
                  <a:solidFill>
                    <a:srgbClr val="FFFFFF"/>
                  </a:solidFill>
                </a:uFill>
                <a:latin typeface="+mn-ea"/>
              </a:rPr>
              <a:t>，均要设立间接费用，核定比例不超过直接费用扣除设备购置费的一定比例：500 万元以下的部分为20%，500 万元至1000 万元的部分为15%1000 万元以上的部分为13%。</a:t>
            </a:r>
            <a:endParaRPr lang="en-US" sz="2000" spc="-1" dirty="0">
              <a:solidFill>
                <a:srgbClr val="000000"/>
              </a:solidFill>
              <a:uFill>
                <a:solidFill>
                  <a:srgbClr val="FFFFFF"/>
                </a:solidFill>
              </a:uFill>
              <a:latin typeface="+mn-ea"/>
            </a:endParaRPr>
          </a:p>
          <a:p>
            <a:pPr>
              <a:lnSpc>
                <a:spcPct val="100000"/>
              </a:lnSpc>
            </a:pPr>
            <a:r>
              <a:rPr lang="en-US" sz="2000" b="1" spc="-1" dirty="0">
                <a:solidFill>
                  <a:srgbClr val="000000"/>
                </a:solidFill>
                <a:uFill>
                  <a:solidFill>
                    <a:srgbClr val="FFFFFF"/>
                  </a:solidFill>
                </a:uFill>
                <a:latin typeface="+mn-ea"/>
              </a:rPr>
              <a:t>（13）管理费：</a:t>
            </a:r>
            <a:r>
              <a:rPr lang="en-US" sz="2000" spc="-1" dirty="0">
                <a:solidFill>
                  <a:srgbClr val="000000"/>
                </a:solidFill>
                <a:uFill>
                  <a:solidFill>
                    <a:srgbClr val="FFFFFF"/>
                  </a:solidFill>
                </a:uFill>
                <a:latin typeface="+mn-ea"/>
              </a:rPr>
              <a:t>项目承担单位为项目研究提供的现有仪器设备及房屋，水、电、气、暖消耗，以及有关管理费用的补助支出。</a:t>
            </a: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（14）绩效支出：项目承担单位要依法依规使用间接费用，处理好合理分摊间接成本和对科研人员激励的关系，绩效支出安排与科研人员在项目工作中的实际贡献挂钩。</a:t>
            </a:r>
            <a:r>
              <a:rPr lang="en-US" sz="2000" spc="-1" dirty="0">
                <a:solidFill>
                  <a:srgbClr val="C00000"/>
                </a:solidFill>
                <a:uFill>
                  <a:solidFill>
                    <a:srgbClr val="FFFFFF"/>
                  </a:solidFill>
                </a:uFill>
                <a:latin typeface="+mn-ea"/>
              </a:rPr>
              <a:t>绩效支出只能用于项目组成员</a:t>
            </a:r>
            <a:r>
              <a:rPr lang="en-US" sz="2000" spc="-1" dirty="0">
                <a:solidFill>
                  <a:srgbClr val="000000"/>
                </a:solidFill>
                <a:uFill>
                  <a:solidFill>
                    <a:srgbClr val="FFFFFF"/>
                  </a:solidFill>
                </a:uFill>
                <a:latin typeface="+mn-ea"/>
              </a:rPr>
              <a:t>，不单设比例限制，</a:t>
            </a:r>
            <a:r>
              <a:rPr lang="en-US" sz="2000" spc="-1" dirty="0">
                <a:solidFill>
                  <a:srgbClr val="C00000"/>
                </a:solidFill>
                <a:uFill>
                  <a:solidFill>
                    <a:srgbClr val="FFFFFF"/>
                  </a:solidFill>
                </a:uFill>
                <a:latin typeface="+mn-ea"/>
              </a:rPr>
              <a:t>计入当年本单位工资总额，但不受当年本单位工资总额限制、不纳入本单位工资总额基数。</a:t>
            </a: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     </a:t>
            </a:r>
            <a:r>
              <a:rPr lang="en-US" sz="2000" spc="-1" dirty="0" err="1">
                <a:solidFill>
                  <a:srgbClr val="000000"/>
                </a:solidFill>
                <a:uFill>
                  <a:solidFill>
                    <a:srgbClr val="FFFFFF"/>
                  </a:solidFill>
                </a:uFill>
                <a:latin typeface="+mn-ea"/>
              </a:rPr>
              <a:t>建立健全符合自身特点的劳务费、间接经费管理方式</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p:txBody>
      </p:sp>
      <p:grpSp>
        <p:nvGrpSpPr>
          <p:cNvPr id="7" name="组合 415745"/>
          <p:cNvGrpSpPr/>
          <p:nvPr/>
        </p:nvGrpSpPr>
        <p:grpSpPr bwMode="auto">
          <a:xfrm>
            <a:off x="1259617" y="196302"/>
            <a:ext cx="7429485" cy="982217"/>
            <a:chOff x="552" y="442"/>
            <a:chExt cx="2736" cy="455"/>
          </a:xfrm>
        </p:grpSpPr>
        <p:sp>
          <p:nvSpPr>
            <p:cNvPr id="8"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9" name="文本框 415748"/>
            <p:cNvSpPr txBox="1">
              <a:spLocks noChangeArrowheads="1"/>
            </p:cNvSpPr>
            <p:nvPr/>
          </p:nvSpPr>
          <p:spPr bwMode="auto">
            <a:xfrm>
              <a:off x="552" y="455"/>
              <a:ext cx="273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en-US" altLang="zh-CN" sz="2800" b="1" spc="-1" dirty="0" err="1">
                  <a:uFill>
                    <a:solidFill>
                      <a:srgbClr val="FFFFFF"/>
                    </a:solidFill>
                  </a:uFill>
                  <a:latin typeface="仿宋" panose="02010609060101010101" pitchFamily="49" charset="-122"/>
                  <a:ea typeface="仿宋" panose="02010609060101010101" pitchFamily="49" charset="-122"/>
                </a:rPr>
                <a:t>三、</a:t>
              </a:r>
              <a:r>
                <a:rPr lang="en-US" altLang="zh-CN" sz="2800" b="1" spc="-1" dirty="0" err="1">
                  <a:solidFill>
                    <a:srgbClr val="C00000"/>
                  </a:solidFill>
                  <a:uFill>
                    <a:solidFill>
                      <a:srgbClr val="FFFFFF"/>
                    </a:solidFill>
                  </a:uFill>
                  <a:latin typeface="仿宋" panose="02010609060101010101" pitchFamily="49" charset="-122"/>
                  <a:ea typeface="仿宋" panose="02010609060101010101" pitchFamily="49" charset="-122"/>
                </a:rPr>
                <a:t>新的</a:t>
              </a:r>
              <a:r>
                <a:rPr lang="en-US" altLang="zh-CN" sz="2800" b="1" spc="-1" dirty="0" err="1">
                  <a:solidFill>
                    <a:srgbClr val="1F497D"/>
                  </a:solidFill>
                  <a:uFill>
                    <a:solidFill>
                      <a:srgbClr val="FFFFFF"/>
                    </a:solidFill>
                  </a:uFill>
                  <a:latin typeface="仿宋" panose="02010609060101010101" pitchFamily="49" charset="-122"/>
                  <a:ea typeface="仿宋" panose="02010609060101010101" pitchFamily="49" charset="-122"/>
                </a:rPr>
                <a:t>《</a:t>
              </a:r>
              <a:r>
                <a:rPr lang="en-US" altLang="zh-CN" sz="2800" b="1" spc="-1" dirty="0" err="1">
                  <a:uFill>
                    <a:solidFill>
                      <a:srgbClr val="FFFFFF"/>
                    </a:solidFill>
                  </a:uFill>
                  <a:latin typeface="仿宋" panose="02010609060101010101" pitchFamily="49" charset="-122"/>
                  <a:ea typeface="仿宋" panose="02010609060101010101" pitchFamily="49" charset="-122"/>
                </a:rPr>
                <a:t>云南省科技计划项目资金管理办法</a:t>
              </a:r>
              <a:endParaRPr lang="en-US" altLang="zh-CN" sz="2800" b="1" spc="-1" dirty="0">
                <a:uFill>
                  <a:solidFill>
                    <a:srgbClr val="FFFFFF"/>
                  </a:solidFill>
                </a:uFill>
                <a:latin typeface="仿宋" panose="02010609060101010101" pitchFamily="49" charset="-122"/>
                <a:ea typeface="仿宋" panose="02010609060101010101" pitchFamily="49" charset="-122"/>
              </a:endParaRPr>
            </a:p>
            <a:p>
              <a:pPr marL="718820" indent="-718820" defTabSz="456565" eaLnBrk="0" hangingPunct="0">
                <a:defRPr/>
              </a:pP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CustomShape 2"/>
          <p:cNvSpPr/>
          <p:nvPr/>
        </p:nvSpPr>
        <p:spPr>
          <a:xfrm>
            <a:off x="836495" y="1061691"/>
            <a:ext cx="7054775" cy="455681"/>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400" b="1" spc="-1" dirty="0">
                <a:solidFill>
                  <a:srgbClr val="000000"/>
                </a:solidFill>
                <a:uFill>
                  <a:solidFill>
                    <a:srgbClr val="FFFFFF"/>
                  </a:solidFill>
                </a:uFill>
                <a:latin typeface="黑体" panose="02010609060101010101" pitchFamily="49" charset="-122"/>
                <a:ea typeface="黑体" panose="02010609060101010101" pitchFamily="49" charset="-122"/>
              </a:rPr>
              <a:t> （</a:t>
            </a:r>
            <a:r>
              <a:rPr lang="en-US" sz="2400" b="1" spc="-1" dirty="0" err="1">
                <a:solidFill>
                  <a:srgbClr val="000000"/>
                </a:solidFill>
                <a:uFill>
                  <a:solidFill>
                    <a:srgbClr val="FFFFFF"/>
                  </a:solidFill>
                </a:uFill>
                <a:latin typeface="黑体" panose="02010609060101010101" pitchFamily="49" charset="-122"/>
                <a:ea typeface="黑体" panose="02010609060101010101" pitchFamily="49" charset="-122"/>
              </a:rPr>
              <a:t>五）</a:t>
            </a:r>
            <a:r>
              <a:rPr lang="en-US" sz="2400" b="1" spc="-1" dirty="0" err="1">
                <a:solidFill>
                  <a:srgbClr val="000000"/>
                </a:solidFill>
                <a:uFill>
                  <a:solidFill>
                    <a:srgbClr val="FFFFFF"/>
                  </a:solidFill>
                </a:uFill>
                <a:latin typeface="Copperplate Gothic Bold" panose="020E0705020206020404"/>
                <a:ea typeface="微软雅黑" panose="020B0503020204020204" pitchFamily="34" charset="-122"/>
              </a:rPr>
              <a:t>项目资金结算方式</a:t>
            </a:r>
            <a:endParaRPr lang="en-US" sz="2400" b="1" spc="-1" dirty="0">
              <a:solidFill>
                <a:srgbClr val="000000"/>
              </a:solidFill>
              <a:uFill>
                <a:solidFill>
                  <a:srgbClr val="FFFFFF"/>
                </a:solidFill>
              </a:uFill>
              <a:latin typeface="Arial" panose="020B0604020202020204"/>
            </a:endParaRPr>
          </a:p>
        </p:txBody>
      </p:sp>
      <p:sp>
        <p:nvSpPr>
          <p:cNvPr id="333" name="CustomShape 3"/>
          <p:cNvSpPr/>
          <p:nvPr/>
        </p:nvSpPr>
        <p:spPr>
          <a:xfrm>
            <a:off x="756228" y="1655339"/>
            <a:ext cx="7414713" cy="4319859"/>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000" spc="-1" dirty="0">
                <a:solidFill>
                  <a:srgbClr val="000000"/>
                </a:solidFill>
                <a:uFill>
                  <a:solidFill>
                    <a:srgbClr val="FFFFFF"/>
                  </a:solidFill>
                </a:uFill>
                <a:latin typeface="+mn-ea"/>
              </a:rPr>
              <a:t>       </a:t>
            </a:r>
            <a:r>
              <a:rPr lang="en-US" sz="2000" spc="-1" dirty="0" err="1">
                <a:solidFill>
                  <a:srgbClr val="000000"/>
                </a:solidFill>
                <a:uFill>
                  <a:solidFill>
                    <a:srgbClr val="FFFFFF"/>
                  </a:solidFill>
                </a:uFill>
                <a:latin typeface="+mn-ea"/>
              </a:rPr>
              <a:t>科研院所、高等院校等实行“公务卡”结算的单位承担科研项目所发生的会议费、差旅费、小额材料费和测试化验加工费等</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r>
              <a:rPr lang="en-US" sz="2000" spc="-1" dirty="0" err="1">
                <a:solidFill>
                  <a:srgbClr val="000000"/>
                </a:solidFill>
                <a:uFill>
                  <a:solidFill>
                    <a:srgbClr val="FFFFFF"/>
                  </a:solidFill>
                </a:uFill>
                <a:latin typeface="+mn-ea"/>
              </a:rPr>
              <a:t>必须严格执行“公务卡”结算相关规定</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      未实行“公务卡”结算的单位和企业，上述支出也必须采用非现金方式结算。项目承担单位对设备费、大宗材料费和测试化验加工费、劳务费、专家咨询费等支出，原则上应当通过</a:t>
            </a:r>
            <a:r>
              <a:rPr lang="en-US" sz="2000" spc="-1" dirty="0">
                <a:solidFill>
                  <a:srgbClr val="C00000"/>
                </a:solidFill>
                <a:uFill>
                  <a:solidFill>
                    <a:srgbClr val="FFFFFF"/>
                  </a:solidFill>
                </a:uFill>
                <a:latin typeface="+mn-ea"/>
              </a:rPr>
              <a:t>银行转账方式结算。</a:t>
            </a:r>
            <a:endParaRPr lang="en-US" sz="2000" spc="-1" dirty="0">
              <a:solidFill>
                <a:srgbClr val="000000"/>
              </a:solidFill>
              <a:uFill>
                <a:solidFill>
                  <a:srgbClr val="FFFFFF"/>
                </a:solidFill>
              </a:uFill>
              <a:latin typeface="+mn-ea"/>
            </a:endParaRPr>
          </a:p>
          <a:p>
            <a:pPr>
              <a:lnSpc>
                <a:spcPct val="100000"/>
              </a:lnSpc>
            </a:pP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     </a:t>
            </a:r>
            <a:r>
              <a:rPr lang="en-US" sz="2400" b="1" spc="-1" dirty="0">
                <a:solidFill>
                  <a:srgbClr val="000000"/>
                </a:solidFill>
                <a:uFill>
                  <a:solidFill>
                    <a:srgbClr val="FFFFFF"/>
                  </a:solidFill>
                </a:uFill>
                <a:latin typeface="+mn-ea"/>
              </a:rPr>
              <a:t> （</a:t>
            </a:r>
            <a:r>
              <a:rPr lang="en-US" sz="2400" b="1" spc="-1" dirty="0" err="1">
                <a:solidFill>
                  <a:srgbClr val="000000"/>
                </a:solidFill>
                <a:uFill>
                  <a:solidFill>
                    <a:srgbClr val="FFFFFF"/>
                  </a:solidFill>
                </a:uFill>
                <a:latin typeface="+mn-ea"/>
              </a:rPr>
              <a:t>六）建立科研财务助理</a:t>
            </a:r>
            <a:endParaRPr lang="en-US" sz="24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       省重大科技专项及项目较多的承担单位要探索建立科研财务助理制度，为科研人员在项目预算编制、资金支出、财务决算和验收等方面提供专业化服务，科研财务助理所需费用由项目承担单位根据情况通过科研项目资金等渠道解决</a:t>
            </a:r>
            <a:endParaRPr lang="en-US" sz="2000" spc="-1" dirty="0">
              <a:solidFill>
                <a:srgbClr val="000000"/>
              </a:solidFill>
              <a:uFill>
                <a:solidFill>
                  <a:srgbClr val="FFFFFF"/>
                </a:solidFill>
              </a:uFill>
              <a:latin typeface="+mn-ea"/>
            </a:endParaRPr>
          </a:p>
        </p:txBody>
      </p:sp>
      <p:grpSp>
        <p:nvGrpSpPr>
          <p:cNvPr id="6" name="组合 415745"/>
          <p:cNvGrpSpPr/>
          <p:nvPr/>
        </p:nvGrpSpPr>
        <p:grpSpPr bwMode="auto">
          <a:xfrm>
            <a:off x="1259617" y="196302"/>
            <a:ext cx="7429485" cy="982217"/>
            <a:chOff x="552" y="442"/>
            <a:chExt cx="2736" cy="455"/>
          </a:xfrm>
        </p:grpSpPr>
        <p:sp>
          <p:nvSpPr>
            <p:cNvPr id="7"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552" y="455"/>
              <a:ext cx="273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en-US" altLang="zh-CN" sz="2800" b="1" spc="-1" dirty="0" err="1">
                  <a:uFill>
                    <a:solidFill>
                      <a:srgbClr val="FFFFFF"/>
                    </a:solidFill>
                  </a:uFill>
                  <a:latin typeface="仿宋" panose="02010609060101010101" pitchFamily="49" charset="-122"/>
                  <a:ea typeface="仿宋" panose="02010609060101010101" pitchFamily="49" charset="-122"/>
                </a:rPr>
                <a:t>三、</a:t>
              </a:r>
              <a:r>
                <a:rPr lang="en-US" altLang="zh-CN" sz="2800" b="1" spc="-1" dirty="0" err="1">
                  <a:solidFill>
                    <a:srgbClr val="C00000"/>
                  </a:solidFill>
                  <a:uFill>
                    <a:solidFill>
                      <a:srgbClr val="FFFFFF"/>
                    </a:solidFill>
                  </a:uFill>
                  <a:latin typeface="仿宋" panose="02010609060101010101" pitchFamily="49" charset="-122"/>
                  <a:ea typeface="仿宋" panose="02010609060101010101" pitchFamily="49" charset="-122"/>
                </a:rPr>
                <a:t>新的</a:t>
              </a:r>
              <a:r>
                <a:rPr lang="en-US" altLang="zh-CN" sz="2800" b="1" spc="-1" dirty="0" err="1">
                  <a:solidFill>
                    <a:srgbClr val="1F497D"/>
                  </a:solidFill>
                  <a:uFill>
                    <a:solidFill>
                      <a:srgbClr val="FFFFFF"/>
                    </a:solidFill>
                  </a:uFill>
                  <a:latin typeface="仿宋" panose="02010609060101010101" pitchFamily="49" charset="-122"/>
                  <a:ea typeface="仿宋" panose="02010609060101010101" pitchFamily="49" charset="-122"/>
                </a:rPr>
                <a:t>《</a:t>
              </a:r>
              <a:r>
                <a:rPr lang="en-US" altLang="zh-CN" sz="2800" b="1" spc="-1" dirty="0" err="1">
                  <a:uFill>
                    <a:solidFill>
                      <a:srgbClr val="FFFFFF"/>
                    </a:solidFill>
                  </a:uFill>
                  <a:latin typeface="仿宋" panose="02010609060101010101" pitchFamily="49" charset="-122"/>
                  <a:ea typeface="仿宋" panose="02010609060101010101" pitchFamily="49" charset="-122"/>
                </a:rPr>
                <a:t>云南省科技计划项目资金管理办法</a:t>
              </a:r>
              <a:endParaRPr lang="en-US" altLang="zh-CN" sz="2800" b="1" spc="-1" dirty="0">
                <a:uFill>
                  <a:solidFill>
                    <a:srgbClr val="FFFFFF"/>
                  </a:solidFill>
                </a:uFill>
                <a:latin typeface="仿宋" panose="02010609060101010101" pitchFamily="49" charset="-122"/>
                <a:ea typeface="仿宋" panose="02010609060101010101" pitchFamily="49" charset="-122"/>
              </a:endParaRPr>
            </a:p>
            <a:p>
              <a:pPr marL="718820" indent="-718820" defTabSz="456565" eaLnBrk="0" hangingPunct="0">
                <a:defRPr/>
              </a:pP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CustomShape 2"/>
          <p:cNvSpPr/>
          <p:nvPr/>
        </p:nvSpPr>
        <p:spPr>
          <a:xfrm>
            <a:off x="828234" y="1053149"/>
            <a:ext cx="7054775" cy="1431367"/>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endParaRPr lang="en-US" sz="2400" spc="-1" dirty="0">
              <a:solidFill>
                <a:srgbClr val="000000"/>
              </a:solidFill>
              <a:uFill>
                <a:solidFill>
                  <a:srgbClr val="FFFFFF"/>
                </a:solidFill>
              </a:uFill>
              <a:latin typeface="Arial" panose="020B0604020202020204"/>
            </a:endParaRPr>
          </a:p>
        </p:txBody>
      </p:sp>
      <p:sp>
        <p:nvSpPr>
          <p:cNvPr id="336" name="CustomShape 3"/>
          <p:cNvSpPr/>
          <p:nvPr/>
        </p:nvSpPr>
        <p:spPr>
          <a:xfrm>
            <a:off x="996858" y="1229996"/>
            <a:ext cx="7414713" cy="5491643"/>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r>
              <a:rPr lang="zh-CN" altLang="en-US" sz="2000" b="1" spc="-1" dirty="0">
                <a:solidFill>
                  <a:srgbClr val="000000"/>
                </a:solidFill>
                <a:uFill>
                  <a:solidFill>
                    <a:srgbClr val="FFFFFF"/>
                  </a:solidFill>
                </a:uFill>
                <a:latin typeface="+mn-ea"/>
              </a:rPr>
              <a:t>（七）</a:t>
            </a:r>
            <a:r>
              <a:rPr lang="en-US" altLang="zh-CN" sz="2000" b="1" spc="-1" dirty="0">
                <a:solidFill>
                  <a:srgbClr val="000000"/>
                </a:solidFill>
                <a:uFill>
                  <a:solidFill>
                    <a:srgbClr val="FFFFFF"/>
                  </a:solidFill>
                </a:uFill>
                <a:latin typeface="+mn-ea"/>
              </a:rPr>
              <a:t> 项目资金</a:t>
            </a:r>
            <a:r>
              <a:rPr lang="zh-CN" altLang="en-US" sz="2000" spc="-1" dirty="0">
                <a:solidFill>
                  <a:srgbClr val="C00000"/>
                </a:solidFill>
                <a:uFill>
                  <a:solidFill>
                    <a:srgbClr val="FFFFFF"/>
                  </a:solidFill>
                </a:uFill>
                <a:latin typeface="+mn-ea"/>
              </a:rPr>
              <a:t>核算</a:t>
            </a:r>
            <a:endParaRPr lang="en-US" altLang="zh-CN" sz="2000" b="1" spc="-1" dirty="0">
              <a:solidFill>
                <a:srgbClr val="000000"/>
              </a:solidFill>
              <a:uFill>
                <a:solidFill>
                  <a:srgbClr val="FFFFFF"/>
                </a:solidFill>
              </a:uFill>
              <a:latin typeface="+mn-ea"/>
            </a:endParaRPr>
          </a:p>
          <a:p>
            <a:r>
              <a:rPr lang="zh-CN" altLang="en-US" sz="2000" dirty="0">
                <a:latin typeface="+mn-ea"/>
              </a:rPr>
              <a:t>       项目承担单位应当将项目资金纳入单位财务统一管理。</a:t>
            </a:r>
            <a:r>
              <a:rPr lang="zh-CN" altLang="en-US" sz="2000" dirty="0">
                <a:solidFill>
                  <a:srgbClr val="FF0000"/>
                </a:solidFill>
                <a:latin typeface="+mn-ea"/>
              </a:rPr>
              <a:t>财政资金和其他来源的资金单独核算。</a:t>
            </a:r>
            <a:endParaRPr lang="en-US" altLang="zh-CN" sz="2000" b="1" spc="-1" dirty="0">
              <a:solidFill>
                <a:srgbClr val="FF0000"/>
              </a:solidFill>
              <a:uFill>
                <a:solidFill>
                  <a:srgbClr val="FFFFFF"/>
                </a:solidFill>
              </a:uFill>
              <a:latin typeface="+mn-ea"/>
            </a:endParaRPr>
          </a:p>
          <a:p>
            <a:r>
              <a:rPr lang="en-US" altLang="zh-CN" sz="2000" b="1" spc="-1" dirty="0">
                <a:solidFill>
                  <a:srgbClr val="000000"/>
                </a:solidFill>
                <a:uFill>
                  <a:solidFill>
                    <a:srgbClr val="FFFFFF"/>
                  </a:solidFill>
                </a:uFill>
                <a:latin typeface="+mn-ea"/>
              </a:rPr>
              <a:t>（</a:t>
            </a:r>
            <a:r>
              <a:rPr lang="zh-CN" altLang="en-US" sz="2000" b="1" spc="-1" dirty="0">
                <a:solidFill>
                  <a:srgbClr val="000000"/>
                </a:solidFill>
                <a:uFill>
                  <a:solidFill>
                    <a:srgbClr val="FFFFFF"/>
                  </a:solidFill>
                </a:uFill>
                <a:latin typeface="+mn-ea"/>
              </a:rPr>
              <a:t>八</a:t>
            </a:r>
            <a:r>
              <a:rPr lang="en-US" altLang="zh-CN" sz="2000" b="1" spc="-1" dirty="0">
                <a:solidFill>
                  <a:srgbClr val="000000"/>
                </a:solidFill>
                <a:uFill>
                  <a:solidFill>
                    <a:srgbClr val="FFFFFF"/>
                  </a:solidFill>
                </a:uFill>
                <a:latin typeface="+mn-ea"/>
              </a:rPr>
              <a:t>）项目资金</a:t>
            </a:r>
            <a:r>
              <a:rPr lang="en-US" altLang="zh-CN" sz="2000" spc="-1" dirty="0">
                <a:solidFill>
                  <a:srgbClr val="C00000"/>
                </a:solidFill>
                <a:uFill>
                  <a:solidFill>
                    <a:srgbClr val="FFFFFF"/>
                  </a:solidFill>
                </a:uFill>
                <a:latin typeface="+mn-ea"/>
              </a:rPr>
              <a:t>调剂</a:t>
            </a:r>
            <a:endParaRPr lang="en-US" altLang="zh-CN" sz="2000" spc="-1" dirty="0">
              <a:solidFill>
                <a:srgbClr val="000000"/>
              </a:solidFill>
              <a:uFill>
                <a:solidFill>
                  <a:srgbClr val="FFFFFF"/>
                </a:solidFill>
              </a:uFill>
              <a:latin typeface="+mn-ea"/>
            </a:endParaRPr>
          </a:p>
          <a:p>
            <a:pPr>
              <a:lnSpc>
                <a:spcPct val="100000"/>
              </a:lnSpc>
            </a:pPr>
            <a:r>
              <a:rPr lang="en-US" spc="-1" dirty="0">
                <a:solidFill>
                  <a:srgbClr val="000000"/>
                </a:solidFill>
                <a:uFill>
                  <a:solidFill>
                    <a:srgbClr val="FFFFFF"/>
                  </a:solidFill>
                </a:uFill>
                <a:latin typeface="+mn-ea"/>
              </a:rPr>
              <a:t>       1</a:t>
            </a:r>
            <a:r>
              <a:rPr lang="zh-CN" altLang="en-US" spc="-1" dirty="0">
                <a:solidFill>
                  <a:srgbClr val="000000"/>
                </a:solidFill>
                <a:uFill>
                  <a:solidFill>
                    <a:srgbClr val="FFFFFF"/>
                  </a:solidFill>
                </a:uFill>
                <a:latin typeface="+mn-ea"/>
              </a:rPr>
              <a:t>、</a:t>
            </a:r>
            <a:r>
              <a:rPr lang="en-US" spc="-1" dirty="0">
                <a:solidFill>
                  <a:srgbClr val="C00000"/>
                </a:solidFill>
                <a:uFill>
                  <a:solidFill>
                    <a:srgbClr val="FFFFFF"/>
                  </a:solidFill>
                </a:uFill>
                <a:latin typeface="+mn-ea"/>
              </a:rPr>
              <a:t>项目承担单位变更、项目预算调剂等重大</a:t>
            </a:r>
            <a:r>
              <a:rPr lang="en-US" spc="-1" dirty="0">
                <a:solidFill>
                  <a:srgbClr val="000000"/>
                </a:solidFill>
                <a:uFill>
                  <a:solidFill>
                    <a:srgbClr val="FFFFFF"/>
                  </a:solidFill>
                </a:uFill>
                <a:latin typeface="+mn-ea"/>
              </a:rPr>
              <a:t>事项应由项目承担单位提出书面申请，经项目推荐部门同意，报省科技厅审核后报省财政厅批准。</a:t>
            </a:r>
            <a:endParaRPr lang="en-US" spc="-1" dirty="0">
              <a:solidFill>
                <a:srgbClr val="000000"/>
              </a:solidFill>
              <a:uFill>
                <a:solidFill>
                  <a:srgbClr val="FFFFFF"/>
                </a:solidFill>
              </a:uFill>
              <a:latin typeface="+mn-ea"/>
            </a:endParaRPr>
          </a:p>
          <a:p>
            <a:pPr>
              <a:lnSpc>
                <a:spcPct val="100000"/>
              </a:lnSpc>
            </a:pPr>
            <a:r>
              <a:rPr lang="en-US" spc="-1" dirty="0">
                <a:solidFill>
                  <a:srgbClr val="000000"/>
                </a:solidFill>
                <a:uFill>
                  <a:solidFill>
                    <a:srgbClr val="FFFFFF"/>
                  </a:solidFill>
                </a:uFill>
                <a:latin typeface="+mn-ea"/>
              </a:rPr>
              <a:t>      2</a:t>
            </a:r>
            <a:r>
              <a:rPr lang="zh-CN" altLang="en-US" spc="-1" dirty="0">
                <a:solidFill>
                  <a:srgbClr val="000000"/>
                </a:solidFill>
                <a:uFill>
                  <a:solidFill>
                    <a:srgbClr val="FFFFFF"/>
                  </a:solidFill>
                </a:uFill>
                <a:latin typeface="+mn-ea"/>
              </a:rPr>
              <a:t>、</a:t>
            </a:r>
            <a:r>
              <a:rPr lang="en-US" spc="-1" dirty="0">
                <a:solidFill>
                  <a:srgbClr val="000000"/>
                </a:solidFill>
                <a:uFill>
                  <a:solidFill>
                    <a:srgbClr val="FFFFFF"/>
                  </a:solidFill>
                </a:uFill>
                <a:latin typeface="+mn-ea"/>
              </a:rPr>
              <a:t>项目预算总额不变，项目参加（合作）单位之间预算安排变化或增减项目参加（合作）单位需要调剂预算的，报省科技厅批准后报省财政厅备案。</a:t>
            </a:r>
            <a:endParaRPr lang="en-US" spc="-1" dirty="0">
              <a:solidFill>
                <a:srgbClr val="000000"/>
              </a:solidFill>
              <a:uFill>
                <a:solidFill>
                  <a:srgbClr val="FFFFFF"/>
                </a:solidFill>
              </a:uFill>
              <a:latin typeface="+mn-ea"/>
            </a:endParaRPr>
          </a:p>
          <a:p>
            <a:pPr>
              <a:lnSpc>
                <a:spcPct val="100000"/>
              </a:lnSpc>
            </a:pPr>
            <a:r>
              <a:rPr lang="en-US" spc="-1" dirty="0">
                <a:solidFill>
                  <a:srgbClr val="000000"/>
                </a:solidFill>
                <a:uFill>
                  <a:solidFill>
                    <a:srgbClr val="FFFFFF"/>
                  </a:solidFill>
                </a:uFill>
                <a:latin typeface="+mn-ea"/>
              </a:rPr>
              <a:t>      3</a:t>
            </a:r>
            <a:r>
              <a:rPr lang="zh-CN" altLang="en-US" spc="-1" dirty="0">
                <a:solidFill>
                  <a:srgbClr val="000000"/>
                </a:solidFill>
                <a:uFill>
                  <a:solidFill>
                    <a:srgbClr val="FFFFFF"/>
                  </a:solidFill>
                </a:uFill>
                <a:latin typeface="+mn-ea"/>
              </a:rPr>
              <a:t>、</a:t>
            </a:r>
            <a:r>
              <a:rPr lang="en-US" spc="-1" dirty="0">
                <a:solidFill>
                  <a:srgbClr val="000000"/>
                </a:solidFill>
                <a:uFill>
                  <a:solidFill>
                    <a:srgbClr val="FFFFFF"/>
                  </a:solidFill>
                </a:uFill>
                <a:latin typeface="+mn-ea"/>
              </a:rPr>
              <a:t>项目预算总额不变，</a:t>
            </a:r>
            <a:r>
              <a:rPr lang="en-US" spc="-1" dirty="0">
                <a:solidFill>
                  <a:srgbClr val="C00000"/>
                </a:solidFill>
                <a:uFill>
                  <a:solidFill>
                    <a:srgbClr val="FFFFFF"/>
                  </a:solidFill>
                </a:uFill>
                <a:latin typeface="+mn-ea"/>
              </a:rPr>
              <a:t>直接费用</a:t>
            </a:r>
            <a:r>
              <a:rPr lang="en-US" spc="-1" dirty="0">
                <a:solidFill>
                  <a:srgbClr val="000000"/>
                </a:solidFill>
                <a:uFill>
                  <a:solidFill>
                    <a:srgbClr val="FFFFFF"/>
                  </a:solidFill>
                </a:uFill>
                <a:latin typeface="+mn-ea"/>
              </a:rPr>
              <a:t>如需调剂，项目组根据实际情况提出申请，由项目承担单位审批，省科技厅在中期财务检查或验收时予以确认。其</a:t>
            </a:r>
            <a:r>
              <a:rPr lang="en-US" spc="-1" dirty="0">
                <a:solidFill>
                  <a:srgbClr val="C00000"/>
                </a:solidFill>
                <a:uFill>
                  <a:solidFill>
                    <a:srgbClr val="FFFFFF"/>
                  </a:solidFill>
                </a:uFill>
                <a:latin typeface="+mn-ea"/>
              </a:rPr>
              <a:t>中差旅费/会议费/国际合作交流费、劳务费、专家咨询费和设备费支出预算可以调减，不得调增</a:t>
            </a:r>
            <a:r>
              <a:rPr lang="en-US" spc="-1" dirty="0">
                <a:solidFill>
                  <a:srgbClr val="000000"/>
                </a:solidFill>
                <a:uFill>
                  <a:solidFill>
                    <a:srgbClr val="FFFFFF"/>
                  </a:solidFill>
                </a:uFill>
                <a:latin typeface="+mn-ea"/>
              </a:rPr>
              <a:t>，若调</a:t>
            </a:r>
            <a:endParaRPr lang="en-US" spc="-1" dirty="0">
              <a:solidFill>
                <a:srgbClr val="000000"/>
              </a:solidFill>
              <a:uFill>
                <a:solidFill>
                  <a:srgbClr val="FFFFFF"/>
                </a:solidFill>
              </a:uFill>
              <a:latin typeface="+mn-ea"/>
            </a:endParaRPr>
          </a:p>
          <a:p>
            <a:pPr>
              <a:lnSpc>
                <a:spcPct val="100000"/>
              </a:lnSpc>
            </a:pPr>
            <a:r>
              <a:rPr lang="en-US" spc="-1" dirty="0">
                <a:solidFill>
                  <a:srgbClr val="000000"/>
                </a:solidFill>
                <a:uFill>
                  <a:solidFill>
                    <a:srgbClr val="FFFFFF"/>
                  </a:solidFill>
                </a:uFill>
                <a:latin typeface="+mn-ea"/>
              </a:rPr>
              <a:t>减可按上述程序调剂用于项目其他预算支出。</a:t>
            </a:r>
            <a:endParaRPr lang="en-US" spc="-1" dirty="0">
              <a:solidFill>
                <a:srgbClr val="000000"/>
              </a:solidFill>
              <a:uFill>
                <a:solidFill>
                  <a:srgbClr val="FFFFFF"/>
                </a:solidFill>
              </a:uFill>
              <a:latin typeface="+mn-ea"/>
            </a:endParaRPr>
          </a:p>
          <a:p>
            <a:pPr>
              <a:lnSpc>
                <a:spcPct val="100000"/>
              </a:lnSpc>
            </a:pPr>
            <a:r>
              <a:rPr lang="en-US" spc="-1" dirty="0">
                <a:solidFill>
                  <a:srgbClr val="000000"/>
                </a:solidFill>
                <a:uFill>
                  <a:solidFill>
                    <a:srgbClr val="FFFFFF"/>
                  </a:solidFill>
                </a:uFill>
                <a:latin typeface="+mn-ea"/>
              </a:rPr>
              <a:t>      间接费用预算总额不得调增，</a:t>
            </a:r>
            <a:r>
              <a:rPr lang="en-US" spc="-1" dirty="0">
                <a:solidFill>
                  <a:srgbClr val="C00000"/>
                </a:solidFill>
                <a:uFill>
                  <a:solidFill>
                    <a:srgbClr val="FFFFFF"/>
                  </a:solidFill>
                </a:uFill>
                <a:latin typeface="+mn-ea"/>
              </a:rPr>
              <a:t>经项目承担单位与项目负责人协商一致后可调减用于直接费用</a:t>
            </a:r>
            <a:r>
              <a:rPr lang="en-US" spc="-1" dirty="0">
                <a:solidFill>
                  <a:srgbClr val="000000"/>
                </a:solidFill>
                <a:uFill>
                  <a:solidFill>
                    <a:srgbClr val="FFFFFF"/>
                  </a:solidFill>
                </a:uFill>
                <a:latin typeface="+mn-ea"/>
              </a:rPr>
              <a:t>。</a:t>
            </a:r>
            <a:r>
              <a:rPr lang="en-US" spc="-1" dirty="0">
                <a:solidFill>
                  <a:srgbClr val="C00000"/>
                </a:solidFill>
                <a:uFill>
                  <a:solidFill>
                    <a:srgbClr val="FFFFFF"/>
                  </a:solidFill>
                </a:uFill>
                <a:latin typeface="+mn-ea"/>
              </a:rPr>
              <a:t>项目承担单位应制定间接费用管理办法。</a:t>
            </a:r>
            <a:endParaRPr lang="en-US" spc="-1" dirty="0">
              <a:solidFill>
                <a:srgbClr val="000000"/>
              </a:solidFill>
              <a:uFill>
                <a:solidFill>
                  <a:srgbClr val="FFFFFF"/>
                </a:solidFill>
              </a:uFill>
              <a:latin typeface="+mn-ea"/>
            </a:endParaRPr>
          </a:p>
        </p:txBody>
      </p:sp>
      <p:grpSp>
        <p:nvGrpSpPr>
          <p:cNvPr id="6" name="组合 415745"/>
          <p:cNvGrpSpPr/>
          <p:nvPr/>
        </p:nvGrpSpPr>
        <p:grpSpPr bwMode="auto">
          <a:xfrm>
            <a:off x="1259617" y="196302"/>
            <a:ext cx="7429485" cy="982217"/>
            <a:chOff x="552" y="442"/>
            <a:chExt cx="2736" cy="455"/>
          </a:xfrm>
        </p:grpSpPr>
        <p:sp>
          <p:nvSpPr>
            <p:cNvPr id="7"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552" y="455"/>
              <a:ext cx="273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en-US" altLang="zh-CN" sz="2800" b="1" spc="-1" dirty="0" err="1">
                  <a:uFill>
                    <a:solidFill>
                      <a:srgbClr val="FFFFFF"/>
                    </a:solidFill>
                  </a:uFill>
                  <a:latin typeface="仿宋" panose="02010609060101010101" pitchFamily="49" charset="-122"/>
                  <a:ea typeface="仿宋" panose="02010609060101010101" pitchFamily="49" charset="-122"/>
                </a:rPr>
                <a:t>三、</a:t>
              </a:r>
              <a:r>
                <a:rPr lang="en-US" altLang="zh-CN" sz="2800" b="1" spc="-1" dirty="0" err="1">
                  <a:solidFill>
                    <a:srgbClr val="C00000"/>
                  </a:solidFill>
                  <a:uFill>
                    <a:solidFill>
                      <a:srgbClr val="FFFFFF"/>
                    </a:solidFill>
                  </a:uFill>
                  <a:latin typeface="仿宋" panose="02010609060101010101" pitchFamily="49" charset="-122"/>
                  <a:ea typeface="仿宋" panose="02010609060101010101" pitchFamily="49" charset="-122"/>
                </a:rPr>
                <a:t>新的</a:t>
              </a:r>
              <a:r>
                <a:rPr lang="en-US" altLang="zh-CN" sz="2800" b="1" spc="-1" dirty="0" err="1">
                  <a:solidFill>
                    <a:srgbClr val="1F497D"/>
                  </a:solidFill>
                  <a:uFill>
                    <a:solidFill>
                      <a:srgbClr val="FFFFFF"/>
                    </a:solidFill>
                  </a:uFill>
                  <a:latin typeface="仿宋" panose="02010609060101010101" pitchFamily="49" charset="-122"/>
                  <a:ea typeface="仿宋" panose="02010609060101010101" pitchFamily="49" charset="-122"/>
                </a:rPr>
                <a:t>《</a:t>
              </a:r>
              <a:r>
                <a:rPr lang="en-US" altLang="zh-CN" sz="2800" b="1" spc="-1" dirty="0" err="1">
                  <a:uFill>
                    <a:solidFill>
                      <a:srgbClr val="FFFFFF"/>
                    </a:solidFill>
                  </a:uFill>
                  <a:latin typeface="仿宋" panose="02010609060101010101" pitchFamily="49" charset="-122"/>
                  <a:ea typeface="仿宋" panose="02010609060101010101" pitchFamily="49" charset="-122"/>
                </a:rPr>
                <a:t>云南省科技计划项目资金管理办法</a:t>
              </a:r>
              <a:endParaRPr lang="en-US" altLang="zh-CN" sz="2800" b="1" spc="-1" dirty="0">
                <a:uFill>
                  <a:solidFill>
                    <a:srgbClr val="FFFFFF"/>
                  </a:solidFill>
                </a:uFill>
                <a:latin typeface="仿宋" panose="02010609060101010101" pitchFamily="49" charset="-122"/>
                <a:ea typeface="仿宋" panose="02010609060101010101" pitchFamily="49" charset="-122"/>
              </a:endParaRPr>
            </a:p>
            <a:p>
              <a:pPr marL="718820" indent="-718820" defTabSz="456565" eaLnBrk="0" hangingPunct="0">
                <a:defRPr/>
              </a:pP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CustomShape 2"/>
          <p:cNvSpPr/>
          <p:nvPr/>
        </p:nvSpPr>
        <p:spPr>
          <a:xfrm>
            <a:off x="932747" y="1061691"/>
            <a:ext cx="7054775" cy="455681"/>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400" b="1" spc="-1" dirty="0">
                <a:solidFill>
                  <a:srgbClr val="000000"/>
                </a:solidFill>
                <a:uFill>
                  <a:solidFill>
                    <a:srgbClr val="FFFFFF"/>
                  </a:solidFill>
                </a:uFill>
                <a:latin typeface="+mn-ea"/>
              </a:rPr>
              <a:t>（</a:t>
            </a:r>
            <a:r>
              <a:rPr lang="zh-CN" altLang="en-US" sz="2400" b="1" spc="-1" dirty="0">
                <a:solidFill>
                  <a:srgbClr val="000000"/>
                </a:solidFill>
                <a:uFill>
                  <a:solidFill>
                    <a:srgbClr val="FFFFFF"/>
                  </a:solidFill>
                </a:uFill>
                <a:latin typeface="+mn-ea"/>
              </a:rPr>
              <a:t>九</a:t>
            </a:r>
            <a:r>
              <a:rPr lang="en-US" sz="2400" b="1" spc="-1" dirty="0">
                <a:solidFill>
                  <a:srgbClr val="000000"/>
                </a:solidFill>
                <a:uFill>
                  <a:solidFill>
                    <a:srgbClr val="FFFFFF"/>
                  </a:solidFill>
                </a:uFill>
                <a:latin typeface="+mn-ea"/>
              </a:rPr>
              <a:t>）项目结余资金处理</a:t>
            </a:r>
            <a:endParaRPr lang="en-US" sz="2400" b="1" spc="-1" dirty="0">
              <a:solidFill>
                <a:srgbClr val="000000"/>
              </a:solidFill>
              <a:uFill>
                <a:solidFill>
                  <a:srgbClr val="FFFFFF"/>
                </a:solidFill>
              </a:uFill>
              <a:latin typeface="+mn-ea"/>
            </a:endParaRPr>
          </a:p>
        </p:txBody>
      </p:sp>
      <p:sp>
        <p:nvSpPr>
          <p:cNvPr id="339" name="CustomShape 3"/>
          <p:cNvSpPr/>
          <p:nvPr/>
        </p:nvSpPr>
        <p:spPr>
          <a:xfrm>
            <a:off x="921038" y="1533414"/>
            <a:ext cx="7414713" cy="4935439"/>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000" spc="-1" dirty="0">
                <a:solidFill>
                  <a:srgbClr val="000000"/>
                </a:solidFill>
                <a:uFill>
                  <a:solidFill>
                    <a:srgbClr val="FFFFFF"/>
                  </a:solidFill>
                </a:uFill>
                <a:latin typeface="+mn-ea"/>
              </a:rPr>
              <a:t>      （1）项目实施期限原则上不超过2 年，项目实施期内的年度结余资金，结转下一年度继续使用。</a:t>
            </a: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      （2）项目实施期满后，通过结题验收且承担单位信用评价好的，结余资金在2 年内（起止时间为自验收结论下达后次年的1 月1 日起计算）由项目承担单位统筹安排用于科研活动的</a:t>
            </a:r>
            <a:r>
              <a:rPr lang="en-US" sz="2000" spc="-1" dirty="0">
                <a:solidFill>
                  <a:srgbClr val="C00000"/>
                </a:solidFill>
                <a:uFill>
                  <a:solidFill>
                    <a:srgbClr val="FFFFFF"/>
                  </a:solidFill>
                </a:uFill>
                <a:latin typeface="+mn-ea"/>
              </a:rPr>
              <a:t>直接支出，</a:t>
            </a:r>
            <a:r>
              <a:rPr lang="en-US" sz="2000" spc="-1" dirty="0">
                <a:solidFill>
                  <a:srgbClr val="000000"/>
                </a:solidFill>
                <a:uFill>
                  <a:solidFill>
                    <a:srgbClr val="FFFFFF"/>
                  </a:solidFill>
                </a:uFill>
                <a:latin typeface="+mn-ea"/>
              </a:rPr>
              <a:t>并向省科技厅、省财政厅报告使用情况，2 年内未使用完的，按规定收回；）</a:t>
            </a: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     （3 ）项目终止实施、撤消变更、未通过结题验收、</a:t>
            </a:r>
            <a:r>
              <a:rPr lang="en-US" sz="2000" spc="-1" dirty="0">
                <a:solidFill>
                  <a:srgbClr val="C00000"/>
                </a:solidFill>
                <a:uFill>
                  <a:solidFill>
                    <a:srgbClr val="FFFFFF"/>
                  </a:solidFill>
                </a:uFill>
                <a:latin typeface="+mn-ea"/>
              </a:rPr>
              <a:t>整改后才通过结题验收</a:t>
            </a:r>
            <a:r>
              <a:rPr lang="en-US" sz="2000" spc="-1" dirty="0">
                <a:solidFill>
                  <a:srgbClr val="000000"/>
                </a:solidFill>
                <a:uFill>
                  <a:solidFill>
                    <a:srgbClr val="FFFFFF"/>
                  </a:solidFill>
                </a:uFill>
                <a:latin typeface="+mn-ea"/>
              </a:rPr>
              <a:t>或承担单位</a:t>
            </a:r>
            <a:r>
              <a:rPr lang="en-US" sz="2000" spc="-1" dirty="0">
                <a:solidFill>
                  <a:srgbClr val="C00000"/>
                </a:solidFill>
                <a:uFill>
                  <a:solidFill>
                    <a:srgbClr val="FFFFFF"/>
                  </a:solidFill>
                </a:uFill>
                <a:latin typeface="+mn-ea"/>
              </a:rPr>
              <a:t>信用评价差</a:t>
            </a:r>
            <a:r>
              <a:rPr lang="en-US" sz="2000" spc="-1" dirty="0">
                <a:solidFill>
                  <a:srgbClr val="000000"/>
                </a:solidFill>
                <a:uFill>
                  <a:solidFill>
                    <a:srgbClr val="FFFFFF"/>
                  </a:solidFill>
                </a:uFill>
                <a:latin typeface="+mn-ea"/>
              </a:rPr>
              <a:t>的，结余资金按原渠道收回</a:t>
            </a:r>
            <a:r>
              <a:rPr lang="zh-CN" alt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endParaRPr lang="en-US" sz="2000" spc="-1" dirty="0">
              <a:solidFill>
                <a:srgbClr val="000000"/>
              </a:solidFill>
              <a:uFill>
                <a:solidFill>
                  <a:srgbClr val="FFFFFF"/>
                </a:solidFill>
              </a:uFill>
              <a:latin typeface="+mn-ea"/>
            </a:endParaRPr>
          </a:p>
          <a:p>
            <a:pPr>
              <a:lnSpc>
                <a:spcPct val="100000"/>
              </a:lnSpc>
            </a:pPr>
            <a:r>
              <a:rPr lang="en-US" sz="2400" b="1" spc="-1" dirty="0">
                <a:solidFill>
                  <a:srgbClr val="000000"/>
                </a:solidFill>
                <a:uFill>
                  <a:solidFill>
                    <a:srgbClr val="FFFFFF"/>
                  </a:solidFill>
                </a:uFill>
                <a:latin typeface="+mn-ea"/>
              </a:rPr>
              <a:t>  （</a:t>
            </a:r>
            <a:r>
              <a:rPr lang="zh-CN" altLang="en-US" sz="2400" b="1" spc="-1" dirty="0">
                <a:solidFill>
                  <a:srgbClr val="000000"/>
                </a:solidFill>
                <a:uFill>
                  <a:solidFill>
                    <a:srgbClr val="FFFFFF"/>
                  </a:solidFill>
                </a:uFill>
                <a:latin typeface="+mn-ea"/>
              </a:rPr>
              <a:t>十</a:t>
            </a:r>
            <a:r>
              <a:rPr lang="en-US" sz="2400" b="1" spc="-1" dirty="0">
                <a:solidFill>
                  <a:srgbClr val="000000"/>
                </a:solidFill>
                <a:uFill>
                  <a:solidFill>
                    <a:srgbClr val="FFFFFF"/>
                  </a:solidFill>
                </a:uFill>
                <a:latin typeface="+mn-ea"/>
              </a:rPr>
              <a:t>）监督管理与绩效评价</a:t>
            </a:r>
            <a:endParaRPr lang="en-US" sz="24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       省财政厅、省科技厅应加强对科技计划项目资金申报、下达、使用、绩效管理、信息公开等情况的日常监管，每年选取一定量的项目资金开展监督检查，发现问题及时纠正，必要时聘请第三方中介机构进行专项核查。</a:t>
            </a:r>
            <a:endParaRPr lang="en-US" sz="2000" spc="-1" dirty="0">
              <a:solidFill>
                <a:srgbClr val="000000"/>
              </a:solidFill>
              <a:uFill>
                <a:solidFill>
                  <a:srgbClr val="FFFFFF"/>
                </a:solidFill>
              </a:uFill>
              <a:latin typeface="+mn-ea"/>
            </a:endParaRPr>
          </a:p>
        </p:txBody>
      </p:sp>
      <p:grpSp>
        <p:nvGrpSpPr>
          <p:cNvPr id="6" name="组合 415745"/>
          <p:cNvGrpSpPr/>
          <p:nvPr/>
        </p:nvGrpSpPr>
        <p:grpSpPr bwMode="auto">
          <a:xfrm>
            <a:off x="1259617" y="196302"/>
            <a:ext cx="7429485" cy="982217"/>
            <a:chOff x="552" y="442"/>
            <a:chExt cx="2736" cy="455"/>
          </a:xfrm>
        </p:grpSpPr>
        <p:sp>
          <p:nvSpPr>
            <p:cNvPr id="7"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552" y="455"/>
              <a:ext cx="273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en-US" altLang="zh-CN" sz="2800" b="1" spc="-1" dirty="0" err="1">
                  <a:uFill>
                    <a:solidFill>
                      <a:srgbClr val="FFFFFF"/>
                    </a:solidFill>
                  </a:uFill>
                  <a:latin typeface="仿宋" panose="02010609060101010101" pitchFamily="49" charset="-122"/>
                  <a:ea typeface="仿宋" panose="02010609060101010101" pitchFamily="49" charset="-122"/>
                </a:rPr>
                <a:t>三、</a:t>
              </a:r>
              <a:r>
                <a:rPr lang="en-US" altLang="zh-CN" sz="2800" b="1" spc="-1" dirty="0" err="1">
                  <a:solidFill>
                    <a:srgbClr val="C00000"/>
                  </a:solidFill>
                  <a:uFill>
                    <a:solidFill>
                      <a:srgbClr val="FFFFFF"/>
                    </a:solidFill>
                  </a:uFill>
                  <a:latin typeface="仿宋" panose="02010609060101010101" pitchFamily="49" charset="-122"/>
                  <a:ea typeface="仿宋" panose="02010609060101010101" pitchFamily="49" charset="-122"/>
                </a:rPr>
                <a:t>新的</a:t>
              </a:r>
              <a:r>
                <a:rPr lang="en-US" altLang="zh-CN" sz="2800" b="1" spc="-1" dirty="0" err="1">
                  <a:solidFill>
                    <a:srgbClr val="1F497D"/>
                  </a:solidFill>
                  <a:uFill>
                    <a:solidFill>
                      <a:srgbClr val="FFFFFF"/>
                    </a:solidFill>
                  </a:uFill>
                  <a:latin typeface="仿宋" panose="02010609060101010101" pitchFamily="49" charset="-122"/>
                  <a:ea typeface="仿宋" panose="02010609060101010101" pitchFamily="49" charset="-122"/>
                </a:rPr>
                <a:t>《</a:t>
              </a:r>
              <a:r>
                <a:rPr lang="en-US" altLang="zh-CN" sz="2800" b="1" spc="-1" dirty="0" err="1">
                  <a:uFill>
                    <a:solidFill>
                      <a:srgbClr val="FFFFFF"/>
                    </a:solidFill>
                  </a:uFill>
                  <a:latin typeface="仿宋" panose="02010609060101010101" pitchFamily="49" charset="-122"/>
                  <a:ea typeface="仿宋" panose="02010609060101010101" pitchFamily="49" charset="-122"/>
                </a:rPr>
                <a:t>云南省科技计划项目资金管理办法</a:t>
              </a:r>
              <a:endParaRPr lang="en-US" altLang="zh-CN" sz="2800" b="1" spc="-1" dirty="0">
                <a:uFill>
                  <a:solidFill>
                    <a:srgbClr val="FFFFFF"/>
                  </a:solidFill>
                </a:uFill>
                <a:latin typeface="仿宋" panose="02010609060101010101" pitchFamily="49" charset="-122"/>
                <a:ea typeface="仿宋" panose="02010609060101010101" pitchFamily="49" charset="-122"/>
              </a:endParaRPr>
            </a:p>
            <a:p>
              <a:pPr marL="718820" indent="-718820" defTabSz="456565" eaLnBrk="0" hangingPunct="0">
                <a:defRPr/>
              </a:pP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CustomShape 2"/>
          <p:cNvSpPr/>
          <p:nvPr/>
        </p:nvSpPr>
        <p:spPr>
          <a:xfrm>
            <a:off x="612254" y="1412990"/>
            <a:ext cx="8350910" cy="4754055"/>
          </a:xfrm>
          <a:prstGeom prst="rect">
            <a:avLst/>
          </a:prstGeom>
          <a:gradFill>
            <a:gsLst>
              <a:gs pos="0">
                <a:srgbClr val="8488C4"/>
              </a:gs>
              <a:gs pos="53000">
                <a:srgbClr val="D4DEFF"/>
              </a:gs>
              <a:gs pos="83000">
                <a:srgbClr val="D4DEFF"/>
              </a:gs>
              <a:gs pos="100000">
                <a:srgbClr val="96AB94"/>
              </a:gs>
            </a:gsLst>
            <a:lin ang="5400000"/>
          </a:grad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400" spc="-1" dirty="0">
                <a:solidFill>
                  <a:srgbClr val="000000"/>
                </a:solidFill>
                <a:uFill>
                  <a:solidFill>
                    <a:srgbClr val="FFFFFF"/>
                  </a:solidFill>
                </a:uFill>
                <a:latin typeface="+mn-ea"/>
              </a:rPr>
              <a:t>  </a:t>
            </a:r>
            <a:r>
              <a:rPr lang="en-US" sz="2000" spc="-1" dirty="0" err="1">
                <a:solidFill>
                  <a:srgbClr val="000000"/>
                </a:solidFill>
                <a:uFill>
                  <a:solidFill>
                    <a:srgbClr val="FFFFFF"/>
                  </a:solidFill>
                </a:uFill>
                <a:latin typeface="+mn-ea"/>
              </a:rPr>
              <a:t>项目承担单位在项目资金使用和管理中，不得存在以下行为</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a:t>
            </a:r>
            <a:r>
              <a:rPr lang="en-US" sz="2000" spc="-1" dirty="0" err="1">
                <a:solidFill>
                  <a:srgbClr val="000000"/>
                </a:solidFill>
                <a:uFill>
                  <a:solidFill>
                    <a:srgbClr val="FFFFFF"/>
                  </a:solidFill>
                </a:uFill>
                <a:latin typeface="+mn-ea"/>
              </a:rPr>
              <a:t>一）未对项目资金进行单独核算</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a:t>
            </a:r>
            <a:r>
              <a:rPr lang="en-US" sz="2000" spc="-1" dirty="0" err="1">
                <a:solidFill>
                  <a:srgbClr val="000000"/>
                </a:solidFill>
                <a:uFill>
                  <a:solidFill>
                    <a:srgbClr val="FFFFFF"/>
                  </a:solidFill>
                </a:uFill>
                <a:latin typeface="+mn-ea"/>
              </a:rPr>
              <a:t>二）编报虚假预算、套取财政资金</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a:t>
            </a:r>
            <a:r>
              <a:rPr lang="en-US" sz="2000" spc="-1" dirty="0" err="1">
                <a:solidFill>
                  <a:srgbClr val="000000"/>
                </a:solidFill>
                <a:uFill>
                  <a:solidFill>
                    <a:srgbClr val="FFFFFF"/>
                  </a:solidFill>
                </a:uFill>
                <a:latin typeface="+mn-ea"/>
              </a:rPr>
              <a:t>三）截留、挤占、挪用项目资金</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a:t>
            </a:r>
            <a:r>
              <a:rPr lang="en-US" sz="2000" spc="-1" dirty="0" err="1">
                <a:solidFill>
                  <a:srgbClr val="000000"/>
                </a:solidFill>
                <a:uFill>
                  <a:solidFill>
                    <a:srgbClr val="FFFFFF"/>
                  </a:solidFill>
                </a:uFill>
                <a:latin typeface="+mn-ea"/>
              </a:rPr>
              <a:t>四）违反规定转拨、转移项目资金</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a:t>
            </a:r>
            <a:r>
              <a:rPr lang="en-US" sz="2000" spc="-1" dirty="0" err="1">
                <a:solidFill>
                  <a:srgbClr val="000000"/>
                </a:solidFill>
                <a:uFill>
                  <a:solidFill>
                    <a:srgbClr val="FFFFFF"/>
                  </a:solidFill>
                </a:uFill>
                <a:latin typeface="+mn-ea"/>
              </a:rPr>
              <a:t>五）擅自变更项目承担主体</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a:t>
            </a:r>
            <a:r>
              <a:rPr lang="en-US" sz="2000" spc="-1" dirty="0" err="1">
                <a:solidFill>
                  <a:srgbClr val="000000"/>
                </a:solidFill>
                <a:uFill>
                  <a:solidFill>
                    <a:srgbClr val="FFFFFF"/>
                  </a:solidFill>
                </a:uFill>
                <a:latin typeface="+mn-ea"/>
              </a:rPr>
              <a:t>六）提供虚假财务会计信息或票据，虚列支出，以表代账应付财务审计和检查</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a:t>
            </a:r>
            <a:r>
              <a:rPr lang="en-US" sz="2000" spc="-1" dirty="0" err="1">
                <a:solidFill>
                  <a:srgbClr val="000000"/>
                </a:solidFill>
                <a:uFill>
                  <a:solidFill>
                    <a:srgbClr val="FFFFFF"/>
                  </a:solidFill>
                </a:uFill>
                <a:latin typeface="+mn-ea"/>
              </a:rPr>
              <a:t>七）虚假承诺配套资金</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a:t>
            </a:r>
            <a:r>
              <a:rPr lang="en-US" sz="2000" spc="-1" dirty="0" err="1">
                <a:solidFill>
                  <a:srgbClr val="000000"/>
                </a:solidFill>
                <a:uFill>
                  <a:solidFill>
                    <a:srgbClr val="FFFFFF"/>
                  </a:solidFill>
                </a:uFill>
                <a:latin typeface="+mn-ea"/>
              </a:rPr>
              <a:t>八）未按规定执行和调剂预算</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a:t>
            </a:r>
            <a:r>
              <a:rPr lang="en-US" sz="2000" spc="-1" dirty="0" err="1">
                <a:solidFill>
                  <a:srgbClr val="000000"/>
                </a:solidFill>
                <a:uFill>
                  <a:solidFill>
                    <a:srgbClr val="FFFFFF"/>
                  </a:solidFill>
                </a:uFill>
                <a:latin typeface="+mn-ea"/>
              </a:rPr>
              <a:t>九）发生设备购置、租赁，测试、化验、加工，对外合作等事项未签订相关合同</a:t>
            </a:r>
            <a:endParaRPr lang="en-US" sz="2000" spc="-1" dirty="0">
              <a:solidFill>
                <a:srgbClr val="000000"/>
              </a:solidFill>
              <a:uFill>
                <a:solidFill>
                  <a:srgbClr val="FFFFFF"/>
                </a:solidFill>
              </a:uFill>
              <a:latin typeface="+mn-ea"/>
            </a:endParaRPr>
          </a:p>
          <a:p>
            <a:pPr>
              <a:lnSpc>
                <a:spcPct val="100000"/>
              </a:lnSpc>
            </a:pPr>
            <a:r>
              <a:rPr lang="en-US" sz="2000" spc="-1" dirty="0" err="1">
                <a:solidFill>
                  <a:srgbClr val="000000"/>
                </a:solidFill>
                <a:uFill>
                  <a:solidFill>
                    <a:srgbClr val="FFFFFF"/>
                  </a:solidFill>
                </a:uFill>
                <a:latin typeface="+mn-ea"/>
              </a:rPr>
              <a:t>或协议</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r>
              <a:rPr lang="en-US" sz="2000" spc="-1" dirty="0">
                <a:solidFill>
                  <a:srgbClr val="000000"/>
                </a:solidFill>
                <a:uFill>
                  <a:solidFill>
                    <a:srgbClr val="FFFFFF"/>
                  </a:solidFill>
                </a:uFill>
                <a:latin typeface="+mn-ea"/>
              </a:rPr>
              <a:t>（</a:t>
            </a:r>
            <a:r>
              <a:rPr lang="en-US" sz="2000" spc="-1" dirty="0" err="1">
                <a:solidFill>
                  <a:srgbClr val="000000"/>
                </a:solidFill>
                <a:uFill>
                  <a:solidFill>
                    <a:srgbClr val="FFFFFF"/>
                  </a:solidFill>
                </a:uFill>
                <a:latin typeface="+mn-ea"/>
              </a:rPr>
              <a:t>十）其他禁止行为</a:t>
            </a:r>
            <a:r>
              <a:rPr lang="en-US" sz="2000" spc="-1" dirty="0">
                <a:solidFill>
                  <a:srgbClr val="000000"/>
                </a:solidFill>
                <a:uFill>
                  <a:solidFill>
                    <a:srgbClr val="FFFFFF"/>
                  </a:solidFill>
                </a:uFill>
                <a:latin typeface="+mn-ea"/>
              </a:rPr>
              <a:t>。</a:t>
            </a:r>
            <a:endParaRPr lang="en-US" sz="2000" spc="-1" dirty="0">
              <a:solidFill>
                <a:srgbClr val="000000"/>
              </a:solidFill>
              <a:uFill>
                <a:solidFill>
                  <a:srgbClr val="FFFFFF"/>
                </a:solidFill>
              </a:uFill>
              <a:latin typeface="+mn-ea"/>
            </a:endParaRPr>
          </a:p>
          <a:p>
            <a:pPr>
              <a:lnSpc>
                <a:spcPct val="100000"/>
              </a:lnSpc>
            </a:pPr>
            <a:endParaRPr lang="en-US" sz="2000" spc="-1" dirty="0">
              <a:solidFill>
                <a:srgbClr val="000000"/>
              </a:solidFill>
              <a:uFill>
                <a:solidFill>
                  <a:srgbClr val="FFFFFF"/>
                </a:solidFill>
              </a:uFill>
              <a:latin typeface="Arial" panose="020B0604020202020204"/>
            </a:endParaRPr>
          </a:p>
        </p:txBody>
      </p:sp>
      <p:sp>
        <p:nvSpPr>
          <p:cNvPr id="342" name="CustomShape 3"/>
          <p:cNvSpPr/>
          <p:nvPr/>
        </p:nvSpPr>
        <p:spPr>
          <a:xfrm>
            <a:off x="828216" y="981065"/>
            <a:ext cx="7054775" cy="455681"/>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400" b="1" spc="-1" dirty="0">
                <a:solidFill>
                  <a:srgbClr val="000000"/>
                </a:solidFill>
                <a:uFill>
                  <a:solidFill>
                    <a:srgbClr val="FFFFFF"/>
                  </a:solidFill>
                </a:uFill>
                <a:latin typeface="黑体" panose="02010609060101010101" pitchFamily="49" charset="-122"/>
                <a:ea typeface="黑体" panose="02010609060101010101" pitchFamily="49" charset="-122"/>
              </a:rPr>
              <a:t>（</a:t>
            </a:r>
            <a:r>
              <a:rPr lang="zh-CN" altLang="en-US" sz="2400" b="1" spc="-1" dirty="0">
                <a:solidFill>
                  <a:srgbClr val="000000"/>
                </a:solidFill>
                <a:uFill>
                  <a:solidFill>
                    <a:srgbClr val="FFFFFF"/>
                  </a:solidFill>
                </a:uFill>
                <a:latin typeface="黑体" panose="02010609060101010101" pitchFamily="49" charset="-122"/>
                <a:ea typeface="黑体" panose="02010609060101010101" pitchFamily="49" charset="-122"/>
              </a:rPr>
              <a:t>十一</a:t>
            </a:r>
            <a:r>
              <a:rPr lang="en-US" sz="2400" b="1" spc="-1" dirty="0">
                <a:solidFill>
                  <a:srgbClr val="000000"/>
                </a:solidFill>
                <a:uFill>
                  <a:solidFill>
                    <a:srgbClr val="FFFFFF"/>
                  </a:solidFill>
                </a:uFill>
                <a:latin typeface="黑体" panose="02010609060101010101" pitchFamily="49" charset="-122"/>
                <a:ea typeface="黑体" panose="02010609060101010101" pitchFamily="49" charset="-122"/>
              </a:rPr>
              <a:t>）</a:t>
            </a:r>
            <a:r>
              <a:rPr lang="en-US" sz="2400" spc="-1" dirty="0" err="1">
                <a:solidFill>
                  <a:srgbClr val="000000"/>
                </a:solidFill>
                <a:uFill>
                  <a:solidFill>
                    <a:srgbClr val="FFFFFF"/>
                  </a:solidFill>
                </a:uFill>
                <a:latin typeface="Copperplate Gothic Bold" panose="020E0705020206020404"/>
                <a:ea typeface="微软雅黑" panose="020B0503020204020204" pitchFamily="34" charset="-122"/>
              </a:rPr>
              <a:t>不得存在的十种行为</a:t>
            </a:r>
            <a:endParaRPr lang="en-US" sz="2400" spc="-1" dirty="0">
              <a:solidFill>
                <a:srgbClr val="000000"/>
              </a:solidFill>
              <a:uFill>
                <a:solidFill>
                  <a:srgbClr val="FFFFFF"/>
                </a:solidFill>
              </a:uFill>
              <a:latin typeface="Arial" panose="020B0604020202020204"/>
            </a:endParaRPr>
          </a:p>
        </p:txBody>
      </p:sp>
      <p:grpSp>
        <p:nvGrpSpPr>
          <p:cNvPr id="6" name="组合 415745"/>
          <p:cNvGrpSpPr/>
          <p:nvPr/>
        </p:nvGrpSpPr>
        <p:grpSpPr bwMode="auto">
          <a:xfrm>
            <a:off x="1259617" y="196302"/>
            <a:ext cx="7429485" cy="982217"/>
            <a:chOff x="552" y="442"/>
            <a:chExt cx="2736" cy="455"/>
          </a:xfrm>
        </p:grpSpPr>
        <p:sp>
          <p:nvSpPr>
            <p:cNvPr id="7"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552" y="455"/>
              <a:ext cx="273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en-US" altLang="zh-CN" sz="2800" b="1" spc="-1" dirty="0" err="1">
                  <a:uFill>
                    <a:solidFill>
                      <a:srgbClr val="FFFFFF"/>
                    </a:solidFill>
                  </a:uFill>
                  <a:latin typeface="仿宋" panose="02010609060101010101" pitchFamily="49" charset="-122"/>
                  <a:ea typeface="仿宋" panose="02010609060101010101" pitchFamily="49" charset="-122"/>
                </a:rPr>
                <a:t>三、</a:t>
              </a:r>
              <a:r>
                <a:rPr lang="en-US" altLang="zh-CN" sz="2800" b="1" spc="-1" dirty="0" err="1">
                  <a:solidFill>
                    <a:srgbClr val="C00000"/>
                  </a:solidFill>
                  <a:uFill>
                    <a:solidFill>
                      <a:srgbClr val="FFFFFF"/>
                    </a:solidFill>
                  </a:uFill>
                  <a:latin typeface="仿宋" panose="02010609060101010101" pitchFamily="49" charset="-122"/>
                  <a:ea typeface="仿宋" panose="02010609060101010101" pitchFamily="49" charset="-122"/>
                </a:rPr>
                <a:t>新的</a:t>
              </a:r>
              <a:r>
                <a:rPr lang="en-US" altLang="zh-CN" sz="2800" b="1" spc="-1" dirty="0" err="1">
                  <a:solidFill>
                    <a:srgbClr val="1F497D"/>
                  </a:solidFill>
                  <a:uFill>
                    <a:solidFill>
                      <a:srgbClr val="FFFFFF"/>
                    </a:solidFill>
                  </a:uFill>
                  <a:latin typeface="仿宋" panose="02010609060101010101" pitchFamily="49" charset="-122"/>
                  <a:ea typeface="仿宋" panose="02010609060101010101" pitchFamily="49" charset="-122"/>
                </a:rPr>
                <a:t>《</a:t>
              </a:r>
              <a:r>
                <a:rPr lang="en-US" altLang="zh-CN" sz="2800" b="1" spc="-1" dirty="0" err="1">
                  <a:uFill>
                    <a:solidFill>
                      <a:srgbClr val="FFFFFF"/>
                    </a:solidFill>
                  </a:uFill>
                  <a:latin typeface="仿宋" panose="02010609060101010101" pitchFamily="49" charset="-122"/>
                  <a:ea typeface="仿宋" panose="02010609060101010101" pitchFamily="49" charset="-122"/>
                </a:rPr>
                <a:t>云南省科技计划项目资金管理办法</a:t>
              </a:r>
              <a:endParaRPr lang="en-US" altLang="zh-CN" sz="2800" b="1" spc="-1" dirty="0">
                <a:uFill>
                  <a:solidFill>
                    <a:srgbClr val="FFFFFF"/>
                  </a:solidFill>
                </a:uFill>
                <a:latin typeface="仿宋" panose="02010609060101010101" pitchFamily="49" charset="-122"/>
                <a:ea typeface="仿宋" panose="02010609060101010101" pitchFamily="49" charset="-122"/>
              </a:endParaRPr>
            </a:p>
            <a:p>
              <a:pPr marL="718820" indent="-718820" defTabSz="456565" eaLnBrk="0" hangingPunct="0">
                <a:defRPr/>
              </a:pP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CustomShape 2"/>
          <p:cNvSpPr/>
          <p:nvPr/>
        </p:nvSpPr>
        <p:spPr>
          <a:xfrm>
            <a:off x="612253" y="1845275"/>
            <a:ext cx="7990613" cy="4447748"/>
          </a:xfrm>
          <a:prstGeom prst="rect">
            <a:avLst/>
          </a:prstGeom>
          <a:gradFill>
            <a:gsLst>
              <a:gs pos="0">
                <a:srgbClr val="8488C4"/>
              </a:gs>
              <a:gs pos="53000">
                <a:srgbClr val="D4DEFF"/>
              </a:gs>
              <a:gs pos="83000">
                <a:srgbClr val="D4DEFF"/>
              </a:gs>
              <a:gs pos="100000">
                <a:srgbClr val="96AB94"/>
              </a:gs>
            </a:gsLst>
            <a:lin ang="5400000"/>
          </a:grad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400" spc="-1" dirty="0">
                <a:solidFill>
                  <a:srgbClr val="000000"/>
                </a:solidFill>
                <a:uFill>
                  <a:solidFill>
                    <a:srgbClr val="FFFFFF"/>
                  </a:solidFill>
                </a:uFill>
                <a:latin typeface="Copperplate Gothic Bold" panose="020E0705020206020404"/>
                <a:ea typeface="微软雅黑" panose="020B0503020204020204" pitchFamily="34" charset="-122"/>
              </a:rPr>
              <a:t>       </a:t>
            </a:r>
            <a:r>
              <a:rPr lang="en-US" sz="2400" spc="-1" dirty="0" err="1">
                <a:solidFill>
                  <a:srgbClr val="000000"/>
                </a:solidFill>
                <a:uFill>
                  <a:solidFill>
                    <a:srgbClr val="FFFFFF"/>
                  </a:solidFill>
                </a:uFill>
                <a:latin typeface="Copperplate Gothic Bold" panose="020E0705020206020404"/>
                <a:ea typeface="微软雅黑" panose="020B0503020204020204" pitchFamily="34" charset="-122"/>
              </a:rPr>
              <a:t>省科技厅会同省财政厅建立健全项目资金绩效评价制度，组织项目资金使用情况绩效评价，绩效评价结果作为今后安排项目资金的重要依据</a:t>
            </a:r>
            <a:r>
              <a:rPr lang="en-US" sz="2400" spc="-1" dirty="0">
                <a:solidFill>
                  <a:srgbClr val="000000"/>
                </a:solidFill>
                <a:uFill>
                  <a:solidFill>
                    <a:srgbClr val="FFFFFF"/>
                  </a:solidFill>
                </a:uFill>
                <a:latin typeface="Copperplate Gothic Bold" panose="020E0705020206020404"/>
                <a:ea typeface="微软雅黑" panose="020B0503020204020204" pitchFamily="34" charset="-122"/>
              </a:rPr>
              <a:t>。</a:t>
            </a:r>
            <a:endParaRPr lang="en-US" sz="2400" spc="-1" dirty="0">
              <a:solidFill>
                <a:srgbClr val="000000"/>
              </a:solidFill>
              <a:uFill>
                <a:solidFill>
                  <a:srgbClr val="FFFFFF"/>
                </a:solidFill>
              </a:uFill>
              <a:latin typeface="Arial" panose="020B0604020202020204"/>
            </a:endParaRPr>
          </a:p>
          <a:p>
            <a:pPr>
              <a:lnSpc>
                <a:spcPct val="100000"/>
              </a:lnSpc>
            </a:pPr>
            <a:r>
              <a:rPr lang="en-US" sz="2400" spc="-1" dirty="0">
                <a:solidFill>
                  <a:srgbClr val="000000"/>
                </a:solidFill>
                <a:uFill>
                  <a:solidFill>
                    <a:srgbClr val="FFFFFF"/>
                  </a:solidFill>
                </a:uFill>
                <a:latin typeface="Copperplate Gothic Bold" panose="020E0705020206020404"/>
                <a:ea typeface="微软雅黑" panose="020B0503020204020204" pitchFamily="34" charset="-122"/>
              </a:rPr>
              <a:t>       对申报单位、科研人员、评审专家、中介机构参与主体实行信用评价和记录，并按信用等级分类管理。依法建立黑名单制度，将严重不良信用记录者记入黑名单，按实际情况阶段性或永久性取消其申报科技计划项目的资格。</a:t>
            </a:r>
            <a:endParaRPr lang="en-US" sz="2400" spc="-1" dirty="0">
              <a:solidFill>
                <a:srgbClr val="000000"/>
              </a:solidFill>
              <a:uFill>
                <a:solidFill>
                  <a:srgbClr val="FFFFFF"/>
                </a:solidFill>
              </a:uFill>
              <a:latin typeface="Arial" panose="020B0604020202020204"/>
            </a:endParaRPr>
          </a:p>
          <a:p>
            <a:pPr>
              <a:lnSpc>
                <a:spcPct val="100000"/>
              </a:lnSpc>
            </a:pPr>
            <a:r>
              <a:rPr lang="en-US" sz="2400" spc="-1" dirty="0">
                <a:solidFill>
                  <a:srgbClr val="000000"/>
                </a:solidFill>
                <a:uFill>
                  <a:solidFill>
                    <a:srgbClr val="FFFFFF"/>
                  </a:solidFill>
                </a:uFill>
                <a:latin typeface="Copperplate Gothic Bold" panose="020E0705020206020404"/>
                <a:ea typeface="微软雅黑" panose="020B0503020204020204" pitchFamily="34" charset="-122"/>
              </a:rPr>
              <a:t>       对于虚报、截留、挪用、冒领、侵占或提供虚假资料骗取项目资金以及擅自改变项目资金用途等违法违规行为的，按照有关法律法规查处并追回项目资金。涉嫌犯罪的，依法移送司法机关追究刑事责任。</a:t>
            </a:r>
            <a:endParaRPr lang="en-US" sz="2400" spc="-1" dirty="0">
              <a:solidFill>
                <a:srgbClr val="000000"/>
              </a:solidFill>
              <a:uFill>
                <a:solidFill>
                  <a:srgbClr val="FFFFFF"/>
                </a:solidFill>
              </a:uFill>
              <a:latin typeface="Arial" panose="020B0604020202020204"/>
            </a:endParaRPr>
          </a:p>
          <a:p>
            <a:pPr>
              <a:lnSpc>
                <a:spcPct val="100000"/>
              </a:lnSpc>
            </a:pPr>
            <a:endParaRPr lang="en-US" sz="2400" spc="-1" dirty="0">
              <a:solidFill>
                <a:srgbClr val="000000"/>
              </a:solidFill>
              <a:uFill>
                <a:solidFill>
                  <a:srgbClr val="FFFFFF"/>
                </a:solidFill>
              </a:uFill>
              <a:latin typeface="Arial" panose="020B0604020202020204"/>
            </a:endParaRPr>
          </a:p>
        </p:txBody>
      </p:sp>
      <p:sp>
        <p:nvSpPr>
          <p:cNvPr id="345" name="CustomShape 3"/>
          <p:cNvSpPr/>
          <p:nvPr/>
        </p:nvSpPr>
        <p:spPr>
          <a:xfrm>
            <a:off x="829608" y="1056215"/>
            <a:ext cx="7054775" cy="455681"/>
          </a:xfrm>
          <a:prstGeom prst="rect">
            <a:avLst/>
          </a:prstGeom>
          <a:noFill/>
          <a:ln>
            <a:noFill/>
          </a:ln>
        </p:spPr>
        <p:style>
          <a:lnRef idx="0">
            <a:scrgbClr r="0" g="0" b="0"/>
          </a:lnRef>
          <a:fillRef idx="0">
            <a:scrgbClr r="0" g="0" b="0"/>
          </a:fillRef>
          <a:effectRef idx="0">
            <a:scrgbClr r="0" g="0" b="0"/>
          </a:effectRef>
          <a:fontRef idx="minor"/>
        </p:style>
        <p:txBody>
          <a:bodyPr lIns="89984" tIns="44992" rIns="89984" bIns="44992"/>
          <a:lstStyle/>
          <a:p>
            <a:pPr>
              <a:lnSpc>
                <a:spcPct val="100000"/>
              </a:lnSpc>
            </a:pPr>
            <a:r>
              <a:rPr lang="en-US" sz="2400" b="1" spc="-1" dirty="0">
                <a:solidFill>
                  <a:srgbClr val="000000"/>
                </a:solidFill>
                <a:uFill>
                  <a:solidFill>
                    <a:srgbClr val="FFFFFF"/>
                  </a:solidFill>
                </a:uFill>
                <a:latin typeface="黑体" panose="02010609060101010101" pitchFamily="49" charset="-122"/>
                <a:ea typeface="黑体" panose="02010609060101010101" pitchFamily="49" charset="-122"/>
              </a:rPr>
              <a:t>（十</a:t>
            </a:r>
            <a:r>
              <a:rPr lang="zh-CN" altLang="en-US" sz="2400" b="1" spc="-1" dirty="0">
                <a:solidFill>
                  <a:srgbClr val="000000"/>
                </a:solidFill>
                <a:uFill>
                  <a:solidFill>
                    <a:srgbClr val="FFFFFF"/>
                  </a:solidFill>
                </a:uFill>
                <a:latin typeface="黑体" panose="02010609060101010101" pitchFamily="49" charset="-122"/>
                <a:ea typeface="黑体" panose="02010609060101010101" pitchFamily="49" charset="-122"/>
              </a:rPr>
              <a:t>一</a:t>
            </a:r>
            <a:r>
              <a:rPr lang="en-US" sz="2400" b="1" spc="-1" dirty="0">
                <a:solidFill>
                  <a:srgbClr val="000000"/>
                </a:solidFill>
                <a:uFill>
                  <a:solidFill>
                    <a:srgbClr val="FFFFFF"/>
                  </a:solidFill>
                </a:uFill>
                <a:latin typeface="黑体" panose="02010609060101010101" pitchFamily="49" charset="-122"/>
                <a:ea typeface="黑体" panose="02010609060101010101" pitchFamily="49" charset="-122"/>
              </a:rPr>
              <a:t>）绩效评价、监督检查与查处</a:t>
            </a:r>
            <a:endParaRPr lang="en-US" sz="2400" b="1" spc="-1" dirty="0">
              <a:solidFill>
                <a:srgbClr val="000000"/>
              </a:solidFill>
              <a:uFill>
                <a:solidFill>
                  <a:srgbClr val="FFFFFF"/>
                </a:solidFill>
              </a:uFill>
              <a:latin typeface="黑体" panose="02010609060101010101" pitchFamily="49" charset="-122"/>
              <a:ea typeface="黑体" panose="02010609060101010101" pitchFamily="49" charset="-122"/>
            </a:endParaRPr>
          </a:p>
        </p:txBody>
      </p:sp>
      <p:grpSp>
        <p:nvGrpSpPr>
          <p:cNvPr id="6" name="组合 415745"/>
          <p:cNvGrpSpPr/>
          <p:nvPr/>
        </p:nvGrpSpPr>
        <p:grpSpPr bwMode="auto">
          <a:xfrm>
            <a:off x="1259617" y="196302"/>
            <a:ext cx="7429485" cy="982217"/>
            <a:chOff x="552" y="442"/>
            <a:chExt cx="2736" cy="455"/>
          </a:xfrm>
        </p:grpSpPr>
        <p:sp>
          <p:nvSpPr>
            <p:cNvPr id="7"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552" y="455"/>
              <a:ext cx="273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en-US" altLang="zh-CN" sz="2800" b="1" spc="-1" dirty="0" err="1">
                  <a:uFill>
                    <a:solidFill>
                      <a:srgbClr val="FFFFFF"/>
                    </a:solidFill>
                  </a:uFill>
                  <a:latin typeface="仿宋" panose="02010609060101010101" pitchFamily="49" charset="-122"/>
                  <a:ea typeface="仿宋" panose="02010609060101010101" pitchFamily="49" charset="-122"/>
                </a:rPr>
                <a:t>三、</a:t>
              </a:r>
              <a:r>
                <a:rPr lang="en-US" altLang="zh-CN" sz="2800" b="1" spc="-1" dirty="0" err="1">
                  <a:solidFill>
                    <a:srgbClr val="C00000"/>
                  </a:solidFill>
                  <a:uFill>
                    <a:solidFill>
                      <a:srgbClr val="FFFFFF"/>
                    </a:solidFill>
                  </a:uFill>
                  <a:latin typeface="仿宋" panose="02010609060101010101" pitchFamily="49" charset="-122"/>
                  <a:ea typeface="仿宋" panose="02010609060101010101" pitchFamily="49" charset="-122"/>
                </a:rPr>
                <a:t>新的</a:t>
              </a:r>
              <a:r>
                <a:rPr lang="en-US" altLang="zh-CN" sz="2800" b="1" spc="-1" dirty="0" err="1">
                  <a:solidFill>
                    <a:srgbClr val="1F497D"/>
                  </a:solidFill>
                  <a:uFill>
                    <a:solidFill>
                      <a:srgbClr val="FFFFFF"/>
                    </a:solidFill>
                  </a:uFill>
                  <a:latin typeface="仿宋" panose="02010609060101010101" pitchFamily="49" charset="-122"/>
                  <a:ea typeface="仿宋" panose="02010609060101010101" pitchFamily="49" charset="-122"/>
                </a:rPr>
                <a:t>《</a:t>
              </a:r>
              <a:r>
                <a:rPr lang="en-US" altLang="zh-CN" sz="2800" b="1" spc="-1" dirty="0" err="1">
                  <a:uFill>
                    <a:solidFill>
                      <a:srgbClr val="FFFFFF"/>
                    </a:solidFill>
                  </a:uFill>
                  <a:latin typeface="仿宋" panose="02010609060101010101" pitchFamily="49" charset="-122"/>
                  <a:ea typeface="仿宋" panose="02010609060101010101" pitchFamily="49" charset="-122"/>
                </a:rPr>
                <a:t>云南省科技计划项目资金管理办法</a:t>
              </a:r>
              <a:endParaRPr lang="en-US" altLang="zh-CN" sz="2800" b="1" spc="-1" dirty="0">
                <a:uFill>
                  <a:solidFill>
                    <a:srgbClr val="FFFFFF"/>
                  </a:solidFill>
                </a:uFill>
                <a:latin typeface="仿宋" panose="02010609060101010101" pitchFamily="49" charset="-122"/>
                <a:ea typeface="仿宋" panose="02010609060101010101" pitchFamily="49" charset="-122"/>
              </a:endParaRPr>
            </a:p>
            <a:p>
              <a:pPr marL="718820" indent="-718820" defTabSz="456565" eaLnBrk="0" hangingPunct="0">
                <a:defRPr/>
              </a:pP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transition spd="med">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415745"/>
          <p:cNvGrpSpPr/>
          <p:nvPr/>
        </p:nvGrpSpPr>
        <p:grpSpPr bwMode="auto">
          <a:xfrm>
            <a:off x="2054061" y="672750"/>
            <a:ext cx="5762154" cy="726180"/>
            <a:chOff x="552" y="441"/>
            <a:chExt cx="2736" cy="330"/>
          </a:xfrm>
        </p:grpSpPr>
        <p:sp>
          <p:nvSpPr>
            <p:cNvPr id="14"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15" name="文本框 415748"/>
            <p:cNvSpPr txBox="1">
              <a:spLocks noChangeArrowheads="1"/>
            </p:cNvSpPr>
            <p:nvPr/>
          </p:nvSpPr>
          <p:spPr bwMode="auto">
            <a:xfrm>
              <a:off x="696" y="441"/>
              <a:ext cx="216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主要内容</a:t>
              </a:r>
              <a:endParaRPr lang="zh-CN" altLang="en-US" sz="2800" b="1" dirty="0">
                <a:latin typeface="黑体" panose="02010609060101010101" pitchFamily="49" charset="-122"/>
                <a:ea typeface="黑体" panose="02010609060101010101" pitchFamily="49" charset="-122"/>
              </a:endParaRPr>
            </a:p>
          </p:txBody>
        </p:sp>
      </p:grpSp>
      <p:grpSp>
        <p:nvGrpSpPr>
          <p:cNvPr id="52" name="组合 51"/>
          <p:cNvGrpSpPr/>
          <p:nvPr/>
        </p:nvGrpSpPr>
        <p:grpSpPr>
          <a:xfrm>
            <a:off x="1871980" y="1738630"/>
            <a:ext cx="5400040" cy="648005"/>
            <a:chOff x="2992" y="6177"/>
            <a:chExt cx="8665" cy="995"/>
          </a:xfrm>
          <a:solidFill>
            <a:schemeClr val="accent1">
              <a:lumMod val="60000"/>
              <a:lumOff val="40000"/>
            </a:schemeClr>
          </a:solidFill>
          <a:effectLst>
            <a:outerShdw blurRad="50800" dist="38100" dir="2700000" algn="tl" rotWithShape="0">
              <a:prstClr val="black">
                <a:alpha val="40000"/>
              </a:prstClr>
            </a:outerShdw>
          </a:effectLst>
        </p:grpSpPr>
        <p:sp>
          <p:nvSpPr>
            <p:cNvPr id="53" name="任意多边形 52"/>
            <p:cNvSpPr/>
            <p:nvPr/>
          </p:nvSpPr>
          <p:spPr>
            <a:xfrm>
              <a:off x="2992" y="6177"/>
              <a:ext cx="8665" cy="995"/>
            </a:xfrm>
            <a:custGeom>
              <a:avLst/>
              <a:gdLst>
                <a:gd name="connsiteX0" fmla="*/ 0 w 8665"/>
                <a:gd name="connsiteY0" fmla="*/ 0 h 995"/>
                <a:gd name="connsiteX1" fmla="*/ 8106 w 8665"/>
                <a:gd name="connsiteY1" fmla="*/ 0 h 995"/>
                <a:gd name="connsiteX2" fmla="*/ 8665 w 8665"/>
                <a:gd name="connsiteY2" fmla="*/ 539 h 995"/>
                <a:gd name="connsiteX3" fmla="*/ 8106 w 8665"/>
                <a:gd name="connsiteY3" fmla="*/ 995 h 995"/>
                <a:gd name="connsiteX4" fmla="*/ 0 w 8665"/>
                <a:gd name="connsiteY4" fmla="*/ 995 h 995"/>
                <a:gd name="connsiteX5" fmla="*/ 539 w 8665"/>
                <a:gd name="connsiteY5" fmla="*/ 477 h 995"/>
                <a:gd name="connsiteX6" fmla="*/ 0 w 8665"/>
                <a:gd name="connsiteY6" fmla="*/ 0 h 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5" h="995">
                  <a:moveTo>
                    <a:pt x="0" y="0"/>
                  </a:moveTo>
                  <a:lnTo>
                    <a:pt x="8106" y="0"/>
                  </a:lnTo>
                  <a:lnTo>
                    <a:pt x="8665" y="539"/>
                  </a:lnTo>
                  <a:lnTo>
                    <a:pt x="8106" y="995"/>
                  </a:lnTo>
                  <a:lnTo>
                    <a:pt x="0" y="995"/>
                  </a:lnTo>
                  <a:lnTo>
                    <a:pt x="539" y="477"/>
                  </a:lnTo>
                  <a:lnTo>
                    <a:pt x="0" y="0"/>
                  </a:lnTo>
                  <a:close/>
                </a:path>
              </a:pathLst>
            </a:custGeom>
            <a:grp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chemeClr val="tx2">
                    <a:lumMod val="20000"/>
                    <a:lumOff val="80000"/>
                  </a:schemeClr>
                </a:solidFill>
              </a:endParaRPr>
            </a:p>
          </p:txBody>
        </p:sp>
        <p:sp>
          <p:nvSpPr>
            <p:cNvPr id="54" name="文本框 19"/>
            <p:cNvSpPr txBox="1"/>
            <p:nvPr/>
          </p:nvSpPr>
          <p:spPr>
            <a:xfrm>
              <a:off x="3504" y="6316"/>
              <a:ext cx="7292" cy="803"/>
            </a:xfrm>
            <a:prstGeom prst="rect">
              <a:avLst/>
            </a:prstGeom>
            <a:grpFill/>
          </p:spPr>
          <p:txBody>
            <a:bodyPr wrap="square" rtlCol="0">
              <a:spAutoFit/>
            </a:bodyPr>
            <a:lstStyle/>
            <a:p>
              <a:pPr algn="ctr"/>
              <a:r>
                <a:rPr lang="zh-CN" altLang="en-US" sz="2800" b="1" dirty="0">
                  <a:latin typeface="仿宋" panose="02010609060101010101" pitchFamily="49" charset="-122"/>
                  <a:ea typeface="仿宋" panose="02010609060101010101" pitchFamily="49" charset="-122"/>
                </a:rPr>
                <a:t>一、科研项目申报</a:t>
              </a:r>
              <a:endParaRPr lang="zh-CN" altLang="en-US" sz="2800" b="1" spc="100" dirty="0">
                <a:solidFill>
                  <a:schemeClr val="tx1"/>
                </a:solidFill>
                <a:uFillTx/>
              </a:endParaRPr>
            </a:p>
          </p:txBody>
        </p:sp>
      </p:grpSp>
      <p:grpSp>
        <p:nvGrpSpPr>
          <p:cNvPr id="48" name="组合 47"/>
          <p:cNvGrpSpPr/>
          <p:nvPr/>
        </p:nvGrpSpPr>
        <p:grpSpPr>
          <a:xfrm>
            <a:off x="2416175" y="2832735"/>
            <a:ext cx="5400040" cy="648005"/>
            <a:chOff x="2992" y="6177"/>
            <a:chExt cx="8665" cy="995"/>
          </a:xfrm>
          <a:solidFill>
            <a:schemeClr val="accent1">
              <a:lumMod val="20000"/>
              <a:lumOff val="80000"/>
            </a:schemeClr>
          </a:solidFill>
          <a:effectLst>
            <a:outerShdw blurRad="50800" dist="38100" dir="2700000" algn="tl" rotWithShape="0">
              <a:prstClr val="black">
                <a:alpha val="40000"/>
              </a:prstClr>
            </a:outerShdw>
          </a:effectLst>
        </p:grpSpPr>
        <p:sp>
          <p:nvSpPr>
            <p:cNvPr id="49" name="任意多边形 48"/>
            <p:cNvSpPr/>
            <p:nvPr/>
          </p:nvSpPr>
          <p:spPr>
            <a:xfrm>
              <a:off x="2992" y="6177"/>
              <a:ext cx="8665" cy="995"/>
            </a:xfrm>
            <a:custGeom>
              <a:avLst/>
              <a:gdLst>
                <a:gd name="connsiteX0" fmla="*/ 0 w 8665"/>
                <a:gd name="connsiteY0" fmla="*/ 0 h 995"/>
                <a:gd name="connsiteX1" fmla="*/ 8106 w 8665"/>
                <a:gd name="connsiteY1" fmla="*/ 0 h 995"/>
                <a:gd name="connsiteX2" fmla="*/ 8665 w 8665"/>
                <a:gd name="connsiteY2" fmla="*/ 539 h 995"/>
                <a:gd name="connsiteX3" fmla="*/ 8106 w 8665"/>
                <a:gd name="connsiteY3" fmla="*/ 995 h 995"/>
                <a:gd name="connsiteX4" fmla="*/ 0 w 8665"/>
                <a:gd name="connsiteY4" fmla="*/ 995 h 995"/>
                <a:gd name="connsiteX5" fmla="*/ 539 w 8665"/>
                <a:gd name="connsiteY5" fmla="*/ 477 h 995"/>
                <a:gd name="connsiteX6" fmla="*/ 0 w 8665"/>
                <a:gd name="connsiteY6" fmla="*/ 0 h 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5" h="995">
                  <a:moveTo>
                    <a:pt x="0" y="0"/>
                  </a:moveTo>
                  <a:lnTo>
                    <a:pt x="8106" y="0"/>
                  </a:lnTo>
                  <a:lnTo>
                    <a:pt x="8665" y="539"/>
                  </a:lnTo>
                  <a:lnTo>
                    <a:pt x="8106" y="995"/>
                  </a:lnTo>
                  <a:lnTo>
                    <a:pt x="0" y="995"/>
                  </a:lnTo>
                  <a:lnTo>
                    <a:pt x="539" y="477"/>
                  </a:lnTo>
                  <a:lnTo>
                    <a:pt x="0" y="0"/>
                  </a:lnTo>
                  <a:close/>
                </a:path>
              </a:pathLst>
            </a:cu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sp>
          <p:nvSpPr>
            <p:cNvPr id="51" name="文本框 19"/>
            <p:cNvSpPr txBox="1"/>
            <p:nvPr/>
          </p:nvSpPr>
          <p:spPr>
            <a:xfrm>
              <a:off x="3580" y="6314"/>
              <a:ext cx="7265" cy="803"/>
            </a:xfrm>
            <a:prstGeom prst="rect">
              <a:avLst/>
            </a:prstGeom>
            <a:grpFill/>
          </p:spPr>
          <p:txBody>
            <a:bodyPr wrap="square" rtlCol="0">
              <a:spAutoFit/>
            </a:bodyPr>
            <a:lstStyle/>
            <a:p>
              <a:pPr algn="ctr"/>
              <a:r>
                <a:rPr lang="zh-CN" altLang="en-US" sz="2800" b="1" spc="100" dirty="0">
                  <a:solidFill>
                    <a:schemeClr val="tx1"/>
                  </a:solidFill>
                  <a:uFillTx/>
                </a:rPr>
                <a:t>二、科研资金管理</a:t>
              </a:r>
              <a:endParaRPr lang="zh-CN" altLang="en-US" sz="2800" b="1" spc="100" dirty="0">
                <a:solidFill>
                  <a:schemeClr val="tx1"/>
                </a:solidFill>
                <a:uFillTx/>
              </a:endParaRPr>
            </a:p>
          </p:txBody>
        </p:sp>
      </p:grpSp>
      <p:grpSp>
        <p:nvGrpSpPr>
          <p:cNvPr id="39" name="组合 38"/>
          <p:cNvGrpSpPr/>
          <p:nvPr/>
        </p:nvGrpSpPr>
        <p:grpSpPr>
          <a:xfrm>
            <a:off x="1871980" y="3910965"/>
            <a:ext cx="5400040" cy="648005"/>
            <a:chOff x="2992" y="6177"/>
            <a:chExt cx="8665" cy="995"/>
          </a:xfrm>
          <a:solidFill>
            <a:schemeClr val="accent1">
              <a:lumMod val="60000"/>
              <a:lumOff val="40000"/>
            </a:schemeClr>
          </a:solidFill>
          <a:effectLst>
            <a:outerShdw blurRad="50800" dist="38100" dir="2700000" algn="tl" rotWithShape="0">
              <a:prstClr val="black">
                <a:alpha val="40000"/>
              </a:prstClr>
            </a:outerShdw>
          </a:effectLst>
        </p:grpSpPr>
        <p:sp>
          <p:nvSpPr>
            <p:cNvPr id="40" name="任意多边形 39"/>
            <p:cNvSpPr/>
            <p:nvPr/>
          </p:nvSpPr>
          <p:spPr>
            <a:xfrm>
              <a:off x="2992" y="6177"/>
              <a:ext cx="8665" cy="995"/>
            </a:xfrm>
            <a:custGeom>
              <a:avLst/>
              <a:gdLst>
                <a:gd name="connsiteX0" fmla="*/ 0 w 8665"/>
                <a:gd name="connsiteY0" fmla="*/ 0 h 995"/>
                <a:gd name="connsiteX1" fmla="*/ 8106 w 8665"/>
                <a:gd name="connsiteY1" fmla="*/ 0 h 995"/>
                <a:gd name="connsiteX2" fmla="*/ 8665 w 8665"/>
                <a:gd name="connsiteY2" fmla="*/ 539 h 995"/>
                <a:gd name="connsiteX3" fmla="*/ 8106 w 8665"/>
                <a:gd name="connsiteY3" fmla="*/ 995 h 995"/>
                <a:gd name="connsiteX4" fmla="*/ 0 w 8665"/>
                <a:gd name="connsiteY4" fmla="*/ 995 h 995"/>
                <a:gd name="connsiteX5" fmla="*/ 539 w 8665"/>
                <a:gd name="connsiteY5" fmla="*/ 477 h 995"/>
                <a:gd name="connsiteX6" fmla="*/ 0 w 8665"/>
                <a:gd name="connsiteY6" fmla="*/ 0 h 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65" h="995">
                  <a:moveTo>
                    <a:pt x="0" y="0"/>
                  </a:moveTo>
                  <a:lnTo>
                    <a:pt x="8106" y="0"/>
                  </a:lnTo>
                  <a:lnTo>
                    <a:pt x="8665" y="539"/>
                  </a:lnTo>
                  <a:lnTo>
                    <a:pt x="8106" y="995"/>
                  </a:lnTo>
                  <a:lnTo>
                    <a:pt x="0" y="995"/>
                  </a:lnTo>
                  <a:lnTo>
                    <a:pt x="539" y="477"/>
                  </a:lnTo>
                  <a:lnTo>
                    <a:pt x="0" y="0"/>
                  </a:lnTo>
                  <a:close/>
                </a:path>
              </a:pathLst>
            </a:cu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sp>
          <p:nvSpPr>
            <p:cNvPr id="41" name="文本框 19"/>
            <p:cNvSpPr txBox="1"/>
            <p:nvPr/>
          </p:nvSpPr>
          <p:spPr>
            <a:xfrm>
              <a:off x="3504" y="6366"/>
              <a:ext cx="6923" cy="803"/>
            </a:xfrm>
            <a:prstGeom prst="rect">
              <a:avLst/>
            </a:prstGeom>
            <a:grpFill/>
          </p:spPr>
          <p:txBody>
            <a:bodyPr wrap="square" rtlCol="0">
              <a:spAutoFit/>
            </a:bodyPr>
            <a:lstStyle/>
            <a:p>
              <a:pPr algn="l"/>
              <a:r>
                <a:rPr lang="en-US" altLang="zh-CN" sz="2800" b="1" dirty="0"/>
                <a:t>          </a:t>
              </a:r>
              <a:r>
                <a:rPr lang="zh-CN" altLang="en-US" sz="2800" b="1" spc="100" dirty="0">
                  <a:solidFill>
                    <a:schemeClr val="tx1"/>
                  </a:solidFill>
                  <a:uFillTx/>
                </a:rPr>
                <a:t>三、科技成果转化</a:t>
              </a:r>
              <a:endParaRPr lang="zh-CN" altLang="en-US" sz="2800" b="1" spc="100" dirty="0">
                <a:solidFill>
                  <a:schemeClr val="tx1"/>
                </a:solidFill>
                <a:uFillTx/>
              </a:endParaRPr>
            </a:p>
          </p:txBody>
        </p:sp>
      </p:grpSp>
      <p:pic>
        <p:nvPicPr>
          <p:cNvPr id="7" name="图片 6"/>
          <p:cNvPicPr>
            <a:picLocks noChangeAspect="1"/>
          </p:cNvPicPr>
          <p:nvPr/>
        </p:nvPicPr>
        <p:blipFill>
          <a:blip r:embed="rId1"/>
          <a:stretch>
            <a:fillRect/>
          </a:stretch>
        </p:blipFill>
        <p:spPr>
          <a:xfrm>
            <a:off x="921865" y="3982554"/>
            <a:ext cx="790575" cy="50482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idx="1"/>
          </p:nvPr>
        </p:nvSpPr>
        <p:spPr>
          <a:xfrm>
            <a:off x="991788" y="1308709"/>
            <a:ext cx="7886700" cy="4351338"/>
          </a:xfrm>
        </p:spPr>
        <p:txBody>
          <a:bodyPr>
            <a:noAutofit/>
          </a:bodyPr>
          <a:lstStyle/>
          <a:p>
            <a:pPr marL="0" indent="0">
              <a:lnSpc>
                <a:spcPct val="100000"/>
              </a:lnSpc>
              <a:buNone/>
            </a:pPr>
            <a:br>
              <a:rPr lang="en-US" altLang="zh-CN" dirty="0">
                <a:latin typeface="+mn-ea"/>
              </a:rPr>
            </a:br>
            <a:r>
              <a:rPr lang="zh-CN" altLang="en-US" b="1" dirty="0">
                <a:solidFill>
                  <a:srgbClr val="FF0000"/>
                </a:solidFill>
                <a:latin typeface="+mn-ea"/>
              </a:rPr>
              <a:t>基础研究：</a:t>
            </a:r>
            <a:r>
              <a:rPr lang="zh-CN" altLang="en-US" b="1" dirty="0">
                <a:latin typeface="+mn-ea"/>
              </a:rPr>
              <a:t>认识自然规律，揭示客观规律</a:t>
            </a:r>
            <a:br>
              <a:rPr lang="en-US" altLang="zh-CN" dirty="0">
                <a:latin typeface="+mn-ea"/>
              </a:rPr>
            </a:br>
            <a:r>
              <a:rPr lang="en-US" altLang="zh-CN" dirty="0">
                <a:latin typeface="+mn-ea"/>
              </a:rPr>
              <a:t>    </a:t>
            </a:r>
            <a:r>
              <a:rPr lang="zh-CN" altLang="en-US" dirty="0">
                <a:latin typeface="+mn-ea"/>
              </a:rPr>
              <a:t>联合国教科文组织：基础研究主要是为了取得根本原理的新知识而开展的实验工作或理论工作，不考虑其特别的或具体的应用目的。</a:t>
            </a:r>
            <a:br>
              <a:rPr lang="en-US" altLang="zh-CN" dirty="0">
                <a:latin typeface="+mn-ea"/>
              </a:rPr>
            </a:br>
            <a:r>
              <a:rPr lang="en-US" altLang="zh-CN" dirty="0">
                <a:latin typeface="+mn-ea"/>
              </a:rPr>
              <a:t>    </a:t>
            </a:r>
            <a:r>
              <a:rPr lang="zh-CN" altLang="en-US" dirty="0">
                <a:latin typeface="+mn-ea"/>
              </a:rPr>
              <a:t>对基本科学数据系统地考察、采集、鉴定、分析、综合、探索基本规律的活动，也属于基础研究。</a:t>
            </a:r>
            <a:br>
              <a:rPr lang="en-US" altLang="zh-CN" dirty="0">
                <a:latin typeface="+mn-ea"/>
              </a:rPr>
            </a:br>
            <a:r>
              <a:rPr lang="en-US" altLang="zh-CN" dirty="0">
                <a:latin typeface="+mn-ea"/>
              </a:rPr>
              <a:t>    </a:t>
            </a:r>
            <a:r>
              <a:rPr lang="zh-CN" altLang="en-US" dirty="0">
                <a:latin typeface="+mn-ea"/>
              </a:rPr>
              <a:t>基础研究的研究工作的基本上在学科前沿，并在实验室进行，具有指导意义。</a:t>
            </a:r>
            <a:endParaRPr lang="zh-CN" altLang="en-US" dirty="0">
              <a:latin typeface="+mn-ea"/>
            </a:endParaRPr>
          </a:p>
        </p:txBody>
      </p:sp>
      <p:grpSp>
        <p:nvGrpSpPr>
          <p:cNvPr id="4" name="组合 415745"/>
          <p:cNvGrpSpPr/>
          <p:nvPr/>
        </p:nvGrpSpPr>
        <p:grpSpPr bwMode="auto">
          <a:xfrm>
            <a:off x="2054061" y="672751"/>
            <a:ext cx="5762154" cy="635958"/>
            <a:chOff x="552" y="441"/>
            <a:chExt cx="2736" cy="289"/>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二、科研项目类型</a:t>
              </a:r>
              <a:endParaRPr lang="zh-CN" altLang="en-US" sz="2800" b="1" dirty="0">
                <a:latin typeface="黑体" panose="02010609060101010101" pitchFamily="49" charset="-122"/>
                <a:ea typeface="黑体" panose="02010609060101010101" pitchFamily="49" charset="-122"/>
              </a:endParaRPr>
            </a:p>
          </p:txBody>
        </p:sp>
      </p:gr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idx="1"/>
          </p:nvPr>
        </p:nvSpPr>
        <p:spPr>
          <a:xfrm>
            <a:off x="628650" y="1504782"/>
            <a:ext cx="7886700" cy="4815807"/>
          </a:xfrm>
        </p:spPr>
        <p:txBody>
          <a:bodyPr>
            <a:noAutofit/>
          </a:bodyPr>
          <a:lstStyle/>
          <a:p>
            <a:pPr marL="0" indent="0">
              <a:lnSpc>
                <a:spcPct val="150000"/>
              </a:lnSpc>
              <a:buNone/>
            </a:pPr>
            <a:r>
              <a:rPr lang="zh-CN" altLang="en-US" dirty="0">
                <a:latin typeface="+mn-ea"/>
              </a:rPr>
              <a:t>（一）何为科研转化</a:t>
            </a:r>
            <a:br>
              <a:rPr lang="en-US" altLang="zh-CN" dirty="0">
                <a:latin typeface="+mn-ea"/>
              </a:rPr>
            </a:br>
            <a:r>
              <a:rPr lang="en-US" altLang="zh-CN" dirty="0">
                <a:solidFill>
                  <a:srgbClr val="C00000"/>
                </a:solidFill>
                <a:latin typeface="+mn-ea"/>
              </a:rPr>
              <a:t>    </a:t>
            </a:r>
            <a:r>
              <a:rPr lang="zh-CN" altLang="en-US" b="1" dirty="0">
                <a:solidFill>
                  <a:srgbClr val="FF0000"/>
                </a:solidFill>
                <a:latin typeface="+mn-ea"/>
              </a:rPr>
              <a:t>广义科研成果转化</a:t>
            </a:r>
            <a:r>
              <a:rPr lang="zh-CN" altLang="en-US" dirty="0">
                <a:latin typeface="+mn-ea"/>
              </a:rPr>
              <a:t>是将各类科技成果转化为最终生产力的过程。</a:t>
            </a:r>
            <a:br>
              <a:rPr lang="en-US" altLang="zh-CN" dirty="0">
                <a:latin typeface="+mn-ea"/>
              </a:rPr>
            </a:br>
            <a:r>
              <a:rPr lang="en-US" altLang="zh-CN" dirty="0">
                <a:latin typeface="+mn-ea"/>
              </a:rPr>
              <a:t>    </a:t>
            </a:r>
            <a:r>
              <a:rPr lang="zh-CN" altLang="en-US" b="1" dirty="0">
                <a:solidFill>
                  <a:srgbClr val="FF0000"/>
                </a:solidFill>
                <a:latin typeface="+mn-ea"/>
              </a:rPr>
              <a:t>狭义的科技成果转化</a:t>
            </a:r>
            <a:r>
              <a:rPr lang="zh-CN" altLang="en-US" dirty="0">
                <a:latin typeface="+mn-ea"/>
              </a:rPr>
              <a:t>则专指应用技术类成果向能实现经济效益的现实生产力的转化。</a:t>
            </a:r>
            <a:br>
              <a:rPr lang="en-US" altLang="zh-CN" dirty="0">
                <a:latin typeface="+mn-ea"/>
              </a:rPr>
            </a:br>
            <a:r>
              <a:rPr lang="en-US" altLang="zh-CN" dirty="0">
                <a:latin typeface="+mn-ea"/>
              </a:rPr>
              <a:t>     </a:t>
            </a:r>
            <a:r>
              <a:rPr lang="zh-CN" altLang="en-US" dirty="0">
                <a:latin typeface="+mn-ea"/>
              </a:rPr>
              <a:t>从中国有关法律、法规看，目前关于科技成果和科技成果转化多是从狭义角度界定。</a:t>
            </a:r>
            <a:br>
              <a:rPr lang="en-US" altLang="zh-CN" dirty="0"/>
            </a:br>
            <a:endParaRPr lang="zh-CN" altLang="en-US" dirty="0"/>
          </a:p>
        </p:txBody>
      </p:sp>
      <p:grpSp>
        <p:nvGrpSpPr>
          <p:cNvPr id="6" name="组合 415745"/>
          <p:cNvGrpSpPr/>
          <p:nvPr/>
        </p:nvGrpSpPr>
        <p:grpSpPr bwMode="auto">
          <a:xfrm>
            <a:off x="1529325" y="370181"/>
            <a:ext cx="6986025" cy="621711"/>
            <a:chOff x="552" y="442"/>
            <a:chExt cx="2736" cy="288"/>
          </a:xfrm>
        </p:grpSpPr>
        <p:sp>
          <p:nvSpPr>
            <p:cNvPr id="7"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552" y="455"/>
              <a:ext cx="2525"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a:t>
              </a:r>
              <a:r>
                <a:rPr lang="zh-CN" altLang="en-US" sz="2800" b="1" dirty="0">
                  <a:latin typeface="仿宋" panose="02010609060101010101" pitchFamily="49" charset="-122"/>
                  <a:ea typeface="仿宋" panose="02010609060101010101" pitchFamily="49" charset="-122"/>
                </a:rPr>
                <a:t>科研成果转化：概念、模式</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idx="1"/>
          </p:nvPr>
        </p:nvSpPr>
        <p:spPr>
          <a:xfrm>
            <a:off x="809607" y="1713330"/>
            <a:ext cx="7886700" cy="4351338"/>
          </a:xfrm>
        </p:spPr>
        <p:txBody>
          <a:bodyPr>
            <a:normAutofit/>
          </a:bodyPr>
          <a:lstStyle/>
          <a:p>
            <a:pPr marL="0" indent="0">
              <a:lnSpc>
                <a:spcPct val="150000"/>
              </a:lnSpc>
              <a:buNone/>
            </a:pPr>
            <a:r>
              <a:rPr lang="en-US" altLang="zh-CN" dirty="0">
                <a:latin typeface="+mn-ea"/>
              </a:rPr>
              <a:t>1.</a:t>
            </a:r>
            <a:r>
              <a:rPr lang="zh-CN" altLang="en-US" dirty="0">
                <a:latin typeface="+mn-ea"/>
              </a:rPr>
              <a:t>高校科研成果转化</a:t>
            </a:r>
            <a:br>
              <a:rPr lang="en-US" altLang="zh-CN" dirty="0">
                <a:latin typeface="+mn-ea"/>
              </a:rPr>
            </a:br>
            <a:r>
              <a:rPr lang="en-US" altLang="zh-CN" dirty="0">
                <a:latin typeface="+mn-ea"/>
              </a:rPr>
              <a:t>    </a:t>
            </a:r>
            <a:r>
              <a:rPr lang="zh-CN" altLang="en-US" b="1" dirty="0">
                <a:solidFill>
                  <a:srgbClr val="FF0000"/>
                </a:solidFill>
                <a:latin typeface="+mn-ea"/>
              </a:rPr>
              <a:t>高校是创新的源泉</a:t>
            </a:r>
            <a:r>
              <a:rPr lang="zh-CN" altLang="en-US" dirty="0">
                <a:latin typeface="+mn-ea"/>
              </a:rPr>
              <a:t>，每年产出数量庞大的科技成果，单这些科技成果并未获得明显的商业收益。如何将高校科技成果转化为现实生产力，提高科技投入的效益，是各国政府、高校共同面临的挑战。</a:t>
            </a:r>
            <a:endParaRPr lang="zh-CN" altLang="en-US" dirty="0">
              <a:latin typeface="+mn-ea"/>
            </a:endParaRPr>
          </a:p>
        </p:txBody>
      </p:sp>
      <p:grpSp>
        <p:nvGrpSpPr>
          <p:cNvPr id="4" name="组合 415745"/>
          <p:cNvGrpSpPr/>
          <p:nvPr/>
        </p:nvGrpSpPr>
        <p:grpSpPr bwMode="auto">
          <a:xfrm>
            <a:off x="1545367" y="370181"/>
            <a:ext cx="6986025" cy="621711"/>
            <a:chOff x="552" y="442"/>
            <a:chExt cx="2736" cy="288"/>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 name="文本框 415748"/>
            <p:cNvSpPr txBox="1">
              <a:spLocks noChangeArrowheads="1"/>
            </p:cNvSpPr>
            <p:nvPr/>
          </p:nvSpPr>
          <p:spPr bwMode="auto">
            <a:xfrm>
              <a:off x="552" y="455"/>
              <a:ext cx="2525"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a:t>
              </a:r>
              <a:r>
                <a:rPr lang="zh-CN" altLang="en-US" sz="2800" b="1" dirty="0">
                  <a:latin typeface="仿宋" panose="02010609060101010101" pitchFamily="49" charset="-122"/>
                  <a:ea typeface="仿宋" panose="02010609060101010101" pitchFamily="49" charset="-122"/>
                </a:rPr>
                <a:t>科研成果转化：概念、模式</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idx="1"/>
          </p:nvPr>
        </p:nvSpPr>
        <p:spPr>
          <a:xfrm>
            <a:off x="1095029" y="1492762"/>
            <a:ext cx="7886700" cy="4662194"/>
          </a:xfrm>
        </p:spPr>
        <p:txBody>
          <a:bodyPr>
            <a:noAutofit/>
          </a:bodyPr>
          <a:lstStyle/>
          <a:p>
            <a:pPr marL="0" indent="0">
              <a:lnSpc>
                <a:spcPct val="100000"/>
              </a:lnSpc>
              <a:buNone/>
            </a:pPr>
            <a:r>
              <a:rPr lang="en-US" altLang="zh-CN" dirty="0">
                <a:latin typeface="+mn-ea"/>
              </a:rPr>
              <a:t>2.</a:t>
            </a:r>
            <a:r>
              <a:rPr lang="zh-CN" altLang="en-US" dirty="0">
                <a:latin typeface="+mn-ea"/>
              </a:rPr>
              <a:t>高校科技成果转化模式</a:t>
            </a:r>
            <a:br>
              <a:rPr lang="en-US" altLang="zh-CN" dirty="0">
                <a:latin typeface="+mn-ea"/>
              </a:rPr>
            </a:br>
            <a:r>
              <a:rPr lang="en-US" altLang="zh-CN" dirty="0">
                <a:latin typeface="+mn-ea"/>
              </a:rPr>
              <a:t>    </a:t>
            </a:r>
            <a:r>
              <a:rPr lang="zh-CN" altLang="en-US" dirty="0">
                <a:latin typeface="+mn-ea"/>
              </a:rPr>
              <a:t>世界知识产权将大学知识转移模式划分为两大类：非正式转移渠道和正式转移渠道。</a:t>
            </a:r>
            <a:br>
              <a:rPr lang="en-US" altLang="zh-CN" dirty="0">
                <a:latin typeface="+mn-ea"/>
              </a:rPr>
            </a:br>
            <a:r>
              <a:rPr lang="en-US" altLang="zh-CN" dirty="0">
                <a:latin typeface="+mn-ea"/>
              </a:rPr>
              <a:t>    </a:t>
            </a:r>
            <a:r>
              <a:rPr lang="zh-CN" altLang="en-US" b="1" dirty="0">
                <a:solidFill>
                  <a:srgbClr val="FF0000"/>
                </a:solidFill>
                <a:latin typeface="+mn-ea"/>
              </a:rPr>
              <a:t>非正式渠道</a:t>
            </a:r>
            <a:r>
              <a:rPr lang="zh-CN" altLang="en-US" dirty="0">
                <a:latin typeface="+mn-ea"/>
              </a:rPr>
              <a:t>包括阅读科研文献、参加学术会议、雇佣有经验的员工等，它们不要求企业在获取了大学的科研成果后签署合同并支付相应的报酬。</a:t>
            </a:r>
            <a:endParaRPr lang="en-US" altLang="zh-CN" dirty="0">
              <a:latin typeface="+mn-ea"/>
            </a:endParaRPr>
          </a:p>
          <a:p>
            <a:pPr marL="0" indent="0">
              <a:lnSpc>
                <a:spcPct val="100000"/>
              </a:lnSpc>
              <a:buNone/>
            </a:pPr>
            <a:r>
              <a:rPr lang="zh-CN" altLang="en-US" dirty="0">
                <a:solidFill>
                  <a:srgbClr val="C00000"/>
                </a:solidFill>
                <a:latin typeface="+mn-ea"/>
              </a:rPr>
              <a:t>    </a:t>
            </a:r>
            <a:r>
              <a:rPr lang="zh-CN" altLang="en-US" b="1" dirty="0">
                <a:solidFill>
                  <a:srgbClr val="FF0000"/>
                </a:solidFill>
                <a:latin typeface="+mn-ea"/>
              </a:rPr>
              <a:t>正式渠道</a:t>
            </a:r>
            <a:r>
              <a:rPr lang="zh-CN" altLang="en-US" dirty="0">
                <a:latin typeface="+mn-ea"/>
              </a:rPr>
              <a:t>则要求大学和企业签署了合同，包括咨询、合同研究、合作研究、技术许可、衍生企业等。</a:t>
            </a:r>
            <a:endParaRPr lang="zh-CN" altLang="en-US" dirty="0">
              <a:latin typeface="+mn-ea"/>
            </a:endParaRPr>
          </a:p>
        </p:txBody>
      </p:sp>
      <p:grpSp>
        <p:nvGrpSpPr>
          <p:cNvPr id="4" name="组合 415745"/>
          <p:cNvGrpSpPr/>
          <p:nvPr/>
        </p:nvGrpSpPr>
        <p:grpSpPr bwMode="auto">
          <a:xfrm>
            <a:off x="1545367" y="370181"/>
            <a:ext cx="6986025" cy="621711"/>
            <a:chOff x="552" y="442"/>
            <a:chExt cx="2736" cy="288"/>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 name="文本框 415748"/>
            <p:cNvSpPr txBox="1">
              <a:spLocks noChangeArrowheads="1"/>
            </p:cNvSpPr>
            <p:nvPr/>
          </p:nvSpPr>
          <p:spPr bwMode="auto">
            <a:xfrm>
              <a:off x="552" y="455"/>
              <a:ext cx="2525"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kern="0" dirty="0">
                  <a:latin typeface="仿宋" panose="02010609060101010101" pitchFamily="49" charset="-122"/>
                  <a:ea typeface="仿宋" panose="02010609060101010101" pitchFamily="49" charset="-122"/>
                  <a:sym typeface="宋体" panose="02010600030101010101" pitchFamily="2" charset="-122"/>
                </a:rPr>
                <a:t>一、</a:t>
              </a:r>
              <a:r>
                <a:rPr lang="zh-CN" altLang="en-US" sz="2800" b="1" dirty="0">
                  <a:latin typeface="仿宋" panose="02010609060101010101" pitchFamily="49" charset="-122"/>
                  <a:ea typeface="仿宋" panose="02010609060101010101" pitchFamily="49" charset="-122"/>
                </a:rPr>
                <a:t>科研成果转化：概念、模式</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idx="1"/>
          </p:nvPr>
        </p:nvSpPr>
        <p:spPr>
          <a:xfrm>
            <a:off x="869282" y="1347537"/>
            <a:ext cx="7886700" cy="4701089"/>
          </a:xfrm>
        </p:spPr>
        <p:txBody>
          <a:bodyPr>
            <a:normAutofit/>
          </a:bodyPr>
          <a:lstStyle/>
          <a:p>
            <a:pPr marL="0" indent="0">
              <a:lnSpc>
                <a:spcPct val="150000"/>
              </a:lnSpc>
              <a:buNone/>
            </a:pPr>
            <a:r>
              <a:rPr lang="zh-CN" altLang="en-US" dirty="0">
                <a:latin typeface="+mn-ea"/>
              </a:rPr>
              <a:t>（一）国际比较与我国现状</a:t>
            </a:r>
            <a:br>
              <a:rPr lang="en-US" altLang="zh-CN" dirty="0">
                <a:latin typeface="+mn-ea"/>
              </a:rPr>
            </a:br>
            <a:r>
              <a:rPr lang="en-US" altLang="zh-CN" dirty="0">
                <a:latin typeface="+mn-ea"/>
              </a:rPr>
              <a:t>    </a:t>
            </a:r>
            <a:r>
              <a:rPr lang="zh-CN" altLang="en-US" dirty="0">
                <a:latin typeface="+mn-ea"/>
              </a:rPr>
              <a:t>美国</a:t>
            </a:r>
            <a:r>
              <a:rPr lang="en-US" altLang="zh-CN" dirty="0">
                <a:latin typeface="+mn-ea"/>
              </a:rPr>
              <a:t>1980</a:t>
            </a:r>
            <a:r>
              <a:rPr lang="zh-CN" altLang="en-US" dirty="0">
                <a:latin typeface="+mn-ea"/>
              </a:rPr>
              <a:t>年颁布</a:t>
            </a:r>
            <a:r>
              <a:rPr lang="en-US" altLang="zh-CN" dirty="0">
                <a:solidFill>
                  <a:srgbClr val="C00000"/>
                </a:solidFill>
                <a:latin typeface="+mn-ea"/>
              </a:rPr>
              <a:t>《</a:t>
            </a:r>
            <a:r>
              <a:rPr lang="zh-CN" altLang="en-US" dirty="0">
                <a:solidFill>
                  <a:srgbClr val="C00000"/>
                </a:solidFill>
                <a:latin typeface="+mn-ea"/>
              </a:rPr>
              <a:t>拜度法案</a:t>
            </a:r>
            <a:r>
              <a:rPr lang="en-US" altLang="zh-CN" dirty="0">
                <a:solidFill>
                  <a:srgbClr val="C00000"/>
                </a:solidFill>
                <a:latin typeface="+mn-ea"/>
              </a:rPr>
              <a:t>》</a:t>
            </a:r>
            <a:r>
              <a:rPr lang="zh-CN" altLang="en-US" dirty="0">
                <a:latin typeface="+mn-ea"/>
              </a:rPr>
              <a:t>，试图通过创造一整套统一的规则使大学能便利地取得联邦资助的发明所有权，激活了大学和企业参与产学研合作的积极性。</a:t>
            </a:r>
            <a:br>
              <a:rPr lang="en-US" altLang="zh-CN" dirty="0">
                <a:latin typeface="+mn-ea"/>
              </a:rPr>
            </a:br>
            <a:r>
              <a:rPr lang="en-US" altLang="zh-CN" dirty="0">
                <a:latin typeface="+mn-ea"/>
              </a:rPr>
              <a:t>    </a:t>
            </a:r>
            <a:r>
              <a:rPr lang="zh-CN" altLang="en-US" dirty="0">
                <a:latin typeface="+mn-ea"/>
              </a:rPr>
              <a:t>目前，全球包括中国在内至少有</a:t>
            </a:r>
            <a:r>
              <a:rPr lang="en-US" altLang="zh-CN" dirty="0">
                <a:latin typeface="+mn-ea"/>
              </a:rPr>
              <a:t>16</a:t>
            </a:r>
            <a:r>
              <a:rPr lang="zh-CN" altLang="en-US" dirty="0">
                <a:latin typeface="+mn-ea"/>
              </a:rPr>
              <a:t>个国家或地区通过并实施了类似美国</a:t>
            </a:r>
            <a:r>
              <a:rPr lang="en-US" altLang="zh-CN" dirty="0">
                <a:latin typeface="+mn-ea"/>
              </a:rPr>
              <a:t>《</a:t>
            </a:r>
            <a:r>
              <a:rPr lang="zh-CN" altLang="en-US" dirty="0">
                <a:latin typeface="+mn-ea"/>
              </a:rPr>
              <a:t>拜度法案</a:t>
            </a:r>
            <a:r>
              <a:rPr lang="en-US" altLang="zh-CN" dirty="0">
                <a:latin typeface="+mn-ea"/>
              </a:rPr>
              <a:t>》</a:t>
            </a:r>
            <a:r>
              <a:rPr lang="zh-CN" altLang="en-US" dirty="0">
                <a:latin typeface="+mn-ea"/>
              </a:rPr>
              <a:t>的规定</a:t>
            </a:r>
            <a:r>
              <a:rPr lang="zh-CN" altLang="en-US" sz="2400" dirty="0">
                <a:latin typeface="+mn-ea"/>
              </a:rPr>
              <a:t>。</a:t>
            </a:r>
            <a:endParaRPr lang="zh-CN" altLang="en-US" sz="2400" dirty="0">
              <a:latin typeface="+mn-ea"/>
            </a:endParaRPr>
          </a:p>
        </p:txBody>
      </p:sp>
      <p:grpSp>
        <p:nvGrpSpPr>
          <p:cNvPr id="4" name="组合 415745"/>
          <p:cNvGrpSpPr/>
          <p:nvPr/>
        </p:nvGrpSpPr>
        <p:grpSpPr bwMode="auto">
          <a:xfrm>
            <a:off x="1545367" y="370181"/>
            <a:ext cx="6986025" cy="621711"/>
            <a:chOff x="552" y="442"/>
            <a:chExt cx="2736" cy="288"/>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 name="文本框 415748"/>
            <p:cNvSpPr txBox="1">
              <a:spLocks noChangeArrowheads="1"/>
            </p:cNvSpPr>
            <p:nvPr/>
          </p:nvSpPr>
          <p:spPr bwMode="auto">
            <a:xfrm>
              <a:off x="552" y="455"/>
              <a:ext cx="2525"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dirty="0">
                  <a:latin typeface="仿宋" panose="02010609060101010101" pitchFamily="49" charset="-122"/>
                  <a:ea typeface="仿宋" panose="02010609060101010101" pitchFamily="49" charset="-122"/>
                </a:rPr>
                <a:t>二、科研成果转化制度</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idx="1"/>
          </p:nvPr>
        </p:nvSpPr>
        <p:spPr>
          <a:xfrm>
            <a:off x="1095029" y="1504783"/>
            <a:ext cx="7886700" cy="4351338"/>
          </a:xfrm>
        </p:spPr>
        <p:txBody>
          <a:bodyPr>
            <a:noAutofit/>
          </a:bodyPr>
          <a:lstStyle/>
          <a:p>
            <a:pPr marL="0" indent="0">
              <a:lnSpc>
                <a:spcPct val="100000"/>
              </a:lnSpc>
              <a:buNone/>
            </a:pPr>
            <a:r>
              <a:rPr lang="en-US" altLang="zh-CN" b="1" dirty="0">
                <a:solidFill>
                  <a:srgbClr val="FF0000"/>
                </a:solidFill>
                <a:latin typeface="+mn-ea"/>
              </a:rPr>
              <a:t>1.</a:t>
            </a:r>
            <a:r>
              <a:rPr lang="zh-CN" altLang="en-US" b="1" dirty="0">
                <a:solidFill>
                  <a:srgbClr val="FF0000"/>
                </a:solidFill>
                <a:latin typeface="+mn-ea"/>
              </a:rPr>
              <a:t>我国科研转化制度演进</a:t>
            </a:r>
            <a:br>
              <a:rPr lang="en-US" altLang="zh-CN" dirty="0">
                <a:latin typeface="+mn-ea"/>
              </a:rPr>
            </a:br>
            <a:r>
              <a:rPr lang="en-US" altLang="zh-CN" dirty="0">
                <a:latin typeface="+mn-ea"/>
              </a:rPr>
              <a:t>    </a:t>
            </a:r>
            <a:r>
              <a:rPr lang="zh-CN" altLang="en-US" dirty="0">
                <a:latin typeface="+mn-ea"/>
              </a:rPr>
              <a:t>为了激活大学和企业参与产学研合作的积极性，促进高校科技成果转化：</a:t>
            </a:r>
            <a:br>
              <a:rPr lang="en-US" altLang="zh-CN" dirty="0">
                <a:latin typeface="+mn-ea"/>
              </a:rPr>
            </a:br>
            <a:r>
              <a:rPr lang="en-US" altLang="zh-CN" dirty="0">
                <a:latin typeface="+mn-ea"/>
              </a:rPr>
              <a:t>    1993</a:t>
            </a:r>
            <a:r>
              <a:rPr lang="zh-CN" altLang="en-US" dirty="0">
                <a:latin typeface="+mn-ea"/>
              </a:rPr>
              <a:t>年我国颁布了</a:t>
            </a:r>
            <a:r>
              <a:rPr lang="en-US" altLang="zh-CN" b="1" dirty="0">
                <a:solidFill>
                  <a:srgbClr val="FF0000"/>
                </a:solidFill>
                <a:latin typeface="+mn-ea"/>
              </a:rPr>
              <a:t>《</a:t>
            </a:r>
            <a:r>
              <a:rPr lang="zh-CN" altLang="en-US" b="1" dirty="0">
                <a:solidFill>
                  <a:srgbClr val="FF0000"/>
                </a:solidFill>
                <a:latin typeface="+mn-ea"/>
              </a:rPr>
              <a:t>科学技术进步法</a:t>
            </a:r>
            <a:r>
              <a:rPr lang="en-US" altLang="zh-CN" b="1" dirty="0">
                <a:solidFill>
                  <a:srgbClr val="FF0000"/>
                </a:solidFill>
                <a:latin typeface="+mn-ea"/>
              </a:rPr>
              <a:t>》</a:t>
            </a:r>
            <a:r>
              <a:rPr lang="zh-CN" altLang="en-US" dirty="0">
                <a:latin typeface="+mn-ea"/>
              </a:rPr>
              <a:t>。规定了政府财政资助的科技计划项目的知识产权归项目承担单位所有，规定了项目承担单位有转化科技成果的义务，从而确立了促进科技转化的制度导向。</a:t>
            </a:r>
            <a:endParaRPr lang="zh-CN" altLang="en-US" dirty="0">
              <a:latin typeface="+mn-ea"/>
            </a:endParaRPr>
          </a:p>
        </p:txBody>
      </p:sp>
      <p:grpSp>
        <p:nvGrpSpPr>
          <p:cNvPr id="5" name="组合 415745"/>
          <p:cNvGrpSpPr/>
          <p:nvPr/>
        </p:nvGrpSpPr>
        <p:grpSpPr bwMode="auto">
          <a:xfrm>
            <a:off x="1545367" y="370181"/>
            <a:ext cx="6986025" cy="621711"/>
            <a:chOff x="552" y="442"/>
            <a:chExt cx="2736" cy="288"/>
          </a:xfrm>
        </p:grpSpPr>
        <p:sp>
          <p:nvSpPr>
            <p:cNvPr id="6"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7" name="文本框 415748"/>
            <p:cNvSpPr txBox="1">
              <a:spLocks noChangeArrowheads="1"/>
            </p:cNvSpPr>
            <p:nvPr/>
          </p:nvSpPr>
          <p:spPr bwMode="auto">
            <a:xfrm>
              <a:off x="552" y="455"/>
              <a:ext cx="2525"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dirty="0">
                  <a:latin typeface="仿宋" panose="02010609060101010101" pitchFamily="49" charset="-122"/>
                  <a:ea typeface="仿宋" panose="02010609060101010101" pitchFamily="49" charset="-122"/>
                </a:rPr>
                <a:t>二、科研成果转化制度</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idx="1"/>
          </p:nvPr>
        </p:nvSpPr>
        <p:spPr>
          <a:xfrm>
            <a:off x="1095029" y="1504783"/>
            <a:ext cx="7886700" cy="4351338"/>
          </a:xfrm>
        </p:spPr>
        <p:txBody>
          <a:bodyPr>
            <a:noAutofit/>
          </a:bodyPr>
          <a:lstStyle/>
          <a:p>
            <a:pPr marL="0" indent="0">
              <a:lnSpc>
                <a:spcPct val="100000"/>
              </a:lnSpc>
              <a:buNone/>
            </a:pPr>
            <a:r>
              <a:rPr lang="en-US" altLang="zh-CN" b="1" dirty="0">
                <a:solidFill>
                  <a:srgbClr val="FF0000"/>
                </a:solidFill>
                <a:latin typeface="+mn-ea"/>
              </a:rPr>
              <a:t>1.</a:t>
            </a:r>
            <a:r>
              <a:rPr lang="zh-CN" altLang="en-US" b="1" dirty="0">
                <a:solidFill>
                  <a:srgbClr val="FF0000"/>
                </a:solidFill>
                <a:latin typeface="+mn-ea"/>
              </a:rPr>
              <a:t>我国科研转化制度演进</a:t>
            </a:r>
            <a:endParaRPr lang="en-US" altLang="zh-CN" b="1" dirty="0">
              <a:solidFill>
                <a:srgbClr val="FF0000"/>
              </a:solidFill>
              <a:latin typeface="+mn-ea"/>
            </a:endParaRPr>
          </a:p>
          <a:p>
            <a:pPr marL="0" indent="0">
              <a:lnSpc>
                <a:spcPct val="100000"/>
              </a:lnSpc>
              <a:buNone/>
            </a:pPr>
            <a:r>
              <a:rPr lang="en-US" altLang="zh-CN" dirty="0">
                <a:latin typeface="+mn-ea"/>
              </a:rPr>
              <a:t>    1996</a:t>
            </a:r>
            <a:r>
              <a:rPr lang="zh-CN" altLang="en-US" dirty="0">
                <a:latin typeface="+mn-ea"/>
              </a:rPr>
              <a:t>年，颁布了</a:t>
            </a:r>
            <a:r>
              <a:rPr lang="en-US" altLang="zh-CN" dirty="0">
                <a:latin typeface="+mn-ea"/>
              </a:rPr>
              <a:t>《</a:t>
            </a:r>
            <a:r>
              <a:rPr lang="zh-CN" altLang="en-US" dirty="0">
                <a:latin typeface="+mn-ea"/>
              </a:rPr>
              <a:t>促进技术成果转化法</a:t>
            </a:r>
            <a:r>
              <a:rPr lang="en-US" altLang="zh-CN" dirty="0">
                <a:latin typeface="+mn-ea"/>
              </a:rPr>
              <a:t>》</a:t>
            </a:r>
            <a:r>
              <a:rPr lang="zh-CN" altLang="en-US" dirty="0">
                <a:latin typeface="+mn-ea"/>
              </a:rPr>
              <a:t>。具体规定了科技成果转化的基本原则、管理体制、实施方式以及激励机制和保障措施等一系列基本的制度框架。</a:t>
            </a:r>
            <a:br>
              <a:rPr lang="en-US" altLang="zh-CN" dirty="0">
                <a:latin typeface="+mn-ea"/>
              </a:rPr>
            </a:br>
            <a:r>
              <a:rPr lang="en-US" altLang="zh-CN" dirty="0">
                <a:latin typeface="+mn-ea"/>
              </a:rPr>
              <a:t>    </a:t>
            </a:r>
            <a:r>
              <a:rPr lang="zh-CN" altLang="en-US" dirty="0">
                <a:latin typeface="+mn-ea"/>
              </a:rPr>
              <a:t>但是，相对于美国等发达国家的科技成果转化能力，</a:t>
            </a:r>
            <a:r>
              <a:rPr lang="zh-CN" altLang="en-US" b="1" dirty="0">
                <a:solidFill>
                  <a:srgbClr val="FF0000"/>
                </a:solidFill>
                <a:latin typeface="+mn-ea"/>
              </a:rPr>
              <a:t>中国的科技成果转化率还非常低。</a:t>
            </a:r>
            <a:r>
              <a:rPr lang="zh-CN" altLang="en-US" dirty="0">
                <a:latin typeface="+mn-ea"/>
              </a:rPr>
              <a:t>国家发改委提供的数据显示，</a:t>
            </a:r>
            <a:r>
              <a:rPr lang="en-US" altLang="zh-CN" dirty="0">
                <a:latin typeface="+mn-ea"/>
              </a:rPr>
              <a:t>2012</a:t>
            </a:r>
            <a:r>
              <a:rPr lang="zh-CN" altLang="en-US" dirty="0">
                <a:latin typeface="+mn-ea"/>
              </a:rPr>
              <a:t>年我国科技成果转化率仅为</a:t>
            </a:r>
            <a:r>
              <a:rPr lang="en-US" altLang="zh-CN" dirty="0">
                <a:latin typeface="+mn-ea"/>
              </a:rPr>
              <a:t>10%</a:t>
            </a:r>
            <a:r>
              <a:rPr lang="zh-CN" altLang="en-US" dirty="0">
                <a:latin typeface="+mn-ea"/>
              </a:rPr>
              <a:t>左右，远低于发达国家的</a:t>
            </a:r>
            <a:r>
              <a:rPr lang="en-US" altLang="zh-CN" dirty="0">
                <a:latin typeface="+mn-ea"/>
              </a:rPr>
              <a:t>40%</a:t>
            </a:r>
            <a:r>
              <a:rPr lang="zh-CN" altLang="en-US" dirty="0">
                <a:latin typeface="+mn-ea"/>
              </a:rPr>
              <a:t>的水平。</a:t>
            </a:r>
            <a:endParaRPr lang="zh-CN" altLang="en-US" dirty="0">
              <a:latin typeface="+mn-ea"/>
            </a:endParaRPr>
          </a:p>
        </p:txBody>
      </p:sp>
      <p:grpSp>
        <p:nvGrpSpPr>
          <p:cNvPr id="4" name="组合 415745"/>
          <p:cNvGrpSpPr/>
          <p:nvPr/>
        </p:nvGrpSpPr>
        <p:grpSpPr bwMode="auto">
          <a:xfrm>
            <a:off x="1545367" y="370181"/>
            <a:ext cx="6986025" cy="621711"/>
            <a:chOff x="552" y="442"/>
            <a:chExt cx="2736" cy="288"/>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 name="文本框 415748"/>
            <p:cNvSpPr txBox="1">
              <a:spLocks noChangeArrowheads="1"/>
            </p:cNvSpPr>
            <p:nvPr/>
          </p:nvSpPr>
          <p:spPr bwMode="auto">
            <a:xfrm>
              <a:off x="552" y="455"/>
              <a:ext cx="2525"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dirty="0">
                  <a:latin typeface="仿宋" panose="02010609060101010101" pitchFamily="49" charset="-122"/>
                  <a:ea typeface="仿宋" panose="02010609060101010101" pitchFamily="49" charset="-122"/>
                </a:rPr>
                <a:t>二、科研成果转化制度</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idx="1"/>
          </p:nvPr>
        </p:nvSpPr>
        <p:spPr>
          <a:xfrm>
            <a:off x="825649" y="1253330"/>
            <a:ext cx="7886700" cy="5604669"/>
          </a:xfrm>
        </p:spPr>
        <p:txBody>
          <a:bodyPr>
            <a:noAutofit/>
          </a:bodyPr>
          <a:lstStyle/>
          <a:p>
            <a:pPr marL="0" indent="0">
              <a:lnSpc>
                <a:spcPct val="100000"/>
              </a:lnSpc>
              <a:buNone/>
            </a:pPr>
            <a:r>
              <a:rPr lang="zh-CN" altLang="en-US" dirty="0">
                <a:latin typeface="仿宋" panose="02010609060101010101" pitchFamily="49" charset="-122"/>
                <a:ea typeface="仿宋" panose="02010609060101010101" pitchFamily="49" charset="-122"/>
              </a:rPr>
              <a:t>    </a:t>
            </a:r>
            <a:r>
              <a:rPr lang="zh-CN" altLang="en-US" dirty="0">
                <a:latin typeface="+mn-ea"/>
              </a:rPr>
              <a:t>造成我国科技成果转化水平较低的原因是多方面的，比如：</a:t>
            </a:r>
            <a:br>
              <a:rPr lang="en-US" altLang="zh-CN" dirty="0">
                <a:latin typeface="+mn-ea"/>
              </a:rPr>
            </a:br>
            <a:r>
              <a:rPr lang="en-US" altLang="zh-CN" dirty="0">
                <a:latin typeface="+mn-ea"/>
              </a:rPr>
              <a:t>    1.</a:t>
            </a:r>
            <a:r>
              <a:rPr lang="zh-CN" altLang="en-US" dirty="0">
                <a:latin typeface="+mn-ea"/>
              </a:rPr>
              <a:t>科研机构和科研人员的</a:t>
            </a:r>
            <a:r>
              <a:rPr lang="zh-CN" altLang="en-US" b="1" dirty="0">
                <a:solidFill>
                  <a:srgbClr val="FF0000"/>
                </a:solidFill>
                <a:latin typeface="+mn-ea"/>
              </a:rPr>
              <a:t>考核评价体系</a:t>
            </a:r>
            <a:r>
              <a:rPr lang="zh-CN" altLang="en-US" dirty="0">
                <a:latin typeface="+mn-ea"/>
              </a:rPr>
              <a:t>以及</a:t>
            </a:r>
            <a:r>
              <a:rPr lang="zh-CN" altLang="en-US" b="1" dirty="0">
                <a:solidFill>
                  <a:srgbClr val="FF0000"/>
                </a:solidFill>
                <a:latin typeface="+mn-ea"/>
              </a:rPr>
              <a:t>科技成果处置、利益分配机制</a:t>
            </a:r>
            <a:r>
              <a:rPr lang="zh-CN" altLang="en-US" dirty="0">
                <a:latin typeface="+mn-ea"/>
              </a:rPr>
              <a:t>没有充分体现科技成果转化特点，对科研机构和科研人员的考核评价存在重理论成果、轻成果运用的现象。</a:t>
            </a:r>
            <a:endParaRPr lang="en-US" altLang="zh-CN" dirty="0">
              <a:latin typeface="+mn-ea"/>
            </a:endParaRPr>
          </a:p>
          <a:p>
            <a:pPr marL="0" indent="0">
              <a:lnSpc>
                <a:spcPct val="100000"/>
              </a:lnSpc>
              <a:buNone/>
            </a:pPr>
            <a:r>
              <a:rPr lang="en-US" altLang="zh-CN" dirty="0">
                <a:latin typeface="+mn-ea"/>
              </a:rPr>
              <a:t>    2.</a:t>
            </a:r>
            <a:r>
              <a:rPr lang="zh-CN" altLang="en-US" dirty="0">
                <a:latin typeface="+mn-ea"/>
              </a:rPr>
              <a:t>国家设立的科研机构处置科技成果</a:t>
            </a:r>
            <a:r>
              <a:rPr lang="zh-CN" altLang="en-US" b="1" dirty="0">
                <a:solidFill>
                  <a:srgbClr val="FF0000"/>
                </a:solidFill>
                <a:latin typeface="+mn-ea"/>
              </a:rPr>
              <a:t>所得利益需按规定上交财政</a:t>
            </a:r>
            <a:r>
              <a:rPr lang="zh-CN" altLang="en-US" dirty="0">
                <a:latin typeface="+mn-ea"/>
              </a:rPr>
              <a:t>。且审批手续繁琐，影响科研机构和科研人员积极性发挥等。</a:t>
            </a:r>
            <a:br>
              <a:rPr lang="en-US" altLang="zh-CN" dirty="0">
                <a:latin typeface="+mn-ea"/>
              </a:rPr>
            </a:br>
            <a:r>
              <a:rPr lang="en-US" altLang="zh-CN" dirty="0">
                <a:latin typeface="+mn-ea"/>
              </a:rPr>
              <a:t>    3.</a:t>
            </a:r>
            <a:r>
              <a:rPr lang="zh-CN" altLang="en-US" dirty="0">
                <a:latin typeface="+mn-ea"/>
              </a:rPr>
              <a:t>在实践中，原有法规</a:t>
            </a:r>
            <a:r>
              <a:rPr lang="zh-CN" altLang="en-US" b="1" dirty="0">
                <a:solidFill>
                  <a:srgbClr val="FF0000"/>
                </a:solidFill>
                <a:latin typeface="+mn-ea"/>
              </a:rPr>
              <a:t>对科研人员的奖励缺乏有效保障</a:t>
            </a:r>
            <a:r>
              <a:rPr lang="zh-CN" altLang="en-US" dirty="0">
                <a:latin typeface="+mn-ea"/>
              </a:rPr>
              <a:t>，也削弱了单位和科研人员科技成果转移转化的积极性。</a:t>
            </a:r>
            <a:endParaRPr lang="zh-CN" altLang="en-US" dirty="0">
              <a:latin typeface="+mn-ea"/>
            </a:endParaRPr>
          </a:p>
        </p:txBody>
      </p:sp>
      <p:grpSp>
        <p:nvGrpSpPr>
          <p:cNvPr id="4" name="组合 415745"/>
          <p:cNvGrpSpPr/>
          <p:nvPr/>
        </p:nvGrpSpPr>
        <p:grpSpPr bwMode="auto">
          <a:xfrm>
            <a:off x="1545367" y="370181"/>
            <a:ext cx="6986025" cy="621711"/>
            <a:chOff x="552" y="442"/>
            <a:chExt cx="2736" cy="288"/>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 name="文本框 415748"/>
            <p:cNvSpPr txBox="1">
              <a:spLocks noChangeArrowheads="1"/>
            </p:cNvSpPr>
            <p:nvPr/>
          </p:nvSpPr>
          <p:spPr bwMode="auto">
            <a:xfrm>
              <a:off x="552" y="455"/>
              <a:ext cx="2525"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dirty="0">
                  <a:latin typeface="仿宋" panose="02010609060101010101" pitchFamily="49" charset="-122"/>
                  <a:ea typeface="仿宋" panose="02010609060101010101" pitchFamily="49" charset="-122"/>
                </a:rPr>
                <a:t>二、科研成果转化制度</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idx="1"/>
          </p:nvPr>
        </p:nvSpPr>
        <p:spPr>
          <a:xfrm>
            <a:off x="981576" y="1408530"/>
            <a:ext cx="7886700" cy="4662194"/>
          </a:xfrm>
        </p:spPr>
        <p:txBody>
          <a:bodyPr>
            <a:normAutofit/>
          </a:bodyPr>
          <a:lstStyle/>
          <a:p>
            <a:pPr marL="0" indent="0">
              <a:lnSpc>
                <a:spcPct val="120000"/>
              </a:lnSpc>
              <a:buNone/>
            </a:pPr>
            <a:r>
              <a:rPr lang="en-US" altLang="zh-CN" b="1" dirty="0">
                <a:solidFill>
                  <a:srgbClr val="FF0000"/>
                </a:solidFill>
                <a:latin typeface="+mn-ea"/>
              </a:rPr>
              <a:t>2.</a:t>
            </a:r>
            <a:r>
              <a:rPr lang="zh-CN" altLang="en-US" b="1" dirty="0">
                <a:solidFill>
                  <a:srgbClr val="FF0000"/>
                </a:solidFill>
                <a:latin typeface="+mn-ea"/>
              </a:rPr>
              <a:t>我国科研成果转化制度进展</a:t>
            </a:r>
            <a:endParaRPr lang="en-US" altLang="zh-CN" b="1" dirty="0">
              <a:solidFill>
                <a:srgbClr val="FF0000"/>
              </a:solidFill>
              <a:latin typeface="+mn-ea"/>
            </a:endParaRPr>
          </a:p>
          <a:p>
            <a:pPr marL="0" indent="0">
              <a:lnSpc>
                <a:spcPct val="120000"/>
              </a:lnSpc>
              <a:buNone/>
            </a:pPr>
            <a:r>
              <a:rPr lang="en-US" altLang="zh-CN" dirty="0">
                <a:latin typeface="+mn-ea"/>
              </a:rPr>
              <a:t>    2015</a:t>
            </a:r>
            <a:r>
              <a:rPr lang="zh-CN" altLang="en-US" dirty="0">
                <a:latin typeface="+mn-ea"/>
              </a:rPr>
              <a:t>年</a:t>
            </a:r>
            <a:r>
              <a:rPr lang="en-US" altLang="zh-CN" dirty="0">
                <a:latin typeface="+mn-ea"/>
              </a:rPr>
              <a:t>8</a:t>
            </a:r>
            <a:r>
              <a:rPr lang="zh-CN" altLang="en-US" dirty="0">
                <a:latin typeface="+mn-ea"/>
              </a:rPr>
              <a:t>月，</a:t>
            </a:r>
            <a:r>
              <a:rPr lang="en-US" altLang="zh-CN" dirty="0">
                <a:latin typeface="+mn-ea"/>
              </a:rPr>
              <a:t>《</a:t>
            </a:r>
            <a:r>
              <a:rPr lang="zh-CN" altLang="en-US" dirty="0">
                <a:latin typeface="+mn-ea"/>
              </a:rPr>
              <a:t>促进科技成果转化法</a:t>
            </a:r>
            <a:r>
              <a:rPr lang="en-US" altLang="zh-CN" dirty="0">
                <a:latin typeface="+mn-ea"/>
              </a:rPr>
              <a:t>》</a:t>
            </a:r>
            <a:r>
              <a:rPr lang="zh-CN" altLang="en-US" dirty="0">
                <a:latin typeface="+mn-ea"/>
              </a:rPr>
              <a:t>迎来了首次修订。新修订的法律不仅强调转变政府职能，取消审批，</a:t>
            </a:r>
            <a:r>
              <a:rPr lang="zh-CN" altLang="en-US" b="1" dirty="0">
                <a:solidFill>
                  <a:srgbClr val="FF0000"/>
                </a:solidFill>
                <a:latin typeface="+mn-ea"/>
              </a:rPr>
              <a:t>赋予科研机构成果使用权、处置权</a:t>
            </a:r>
            <a:r>
              <a:rPr lang="zh-CN" altLang="en-US" b="1" dirty="0">
                <a:solidFill>
                  <a:srgbClr val="C00000"/>
                </a:solidFill>
                <a:latin typeface="+mn-ea"/>
              </a:rPr>
              <a:t>、</a:t>
            </a:r>
            <a:r>
              <a:rPr lang="zh-CN" altLang="en-US" dirty="0">
                <a:latin typeface="+mn-ea"/>
              </a:rPr>
              <a:t>更是从成果信息公开与分享、对</a:t>
            </a:r>
            <a:r>
              <a:rPr lang="zh-CN" altLang="en-US" b="1" dirty="0">
                <a:solidFill>
                  <a:srgbClr val="FF0000"/>
                </a:solidFill>
                <a:latin typeface="+mn-ea"/>
              </a:rPr>
              <a:t>科研人员和转化工作的激励、科研成果考核评价、机制建设与实施</a:t>
            </a:r>
            <a:r>
              <a:rPr lang="zh-CN" altLang="en-US" dirty="0">
                <a:latin typeface="+mn-ea"/>
              </a:rPr>
              <a:t>等多个方面对科技成果转化工作做出进一步改进。</a:t>
            </a:r>
            <a:endParaRPr lang="en-US" altLang="zh-CN" dirty="0">
              <a:solidFill>
                <a:srgbClr val="C00000"/>
              </a:solidFill>
              <a:latin typeface="+mn-ea"/>
            </a:endParaRPr>
          </a:p>
          <a:p>
            <a:endParaRPr lang="zh-CN" altLang="en-US" sz="2400" dirty="0">
              <a:solidFill>
                <a:srgbClr val="C00000"/>
              </a:solidFill>
              <a:latin typeface="仿宋" panose="02010609060101010101" pitchFamily="49" charset="-122"/>
              <a:ea typeface="仿宋" panose="02010609060101010101" pitchFamily="49" charset="-122"/>
            </a:endParaRPr>
          </a:p>
        </p:txBody>
      </p:sp>
      <p:grpSp>
        <p:nvGrpSpPr>
          <p:cNvPr id="4" name="组合 415745"/>
          <p:cNvGrpSpPr/>
          <p:nvPr/>
        </p:nvGrpSpPr>
        <p:grpSpPr bwMode="auto">
          <a:xfrm>
            <a:off x="1545367" y="370181"/>
            <a:ext cx="6986025" cy="621711"/>
            <a:chOff x="552" y="442"/>
            <a:chExt cx="2736" cy="288"/>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 name="文本框 415748"/>
            <p:cNvSpPr txBox="1">
              <a:spLocks noChangeArrowheads="1"/>
            </p:cNvSpPr>
            <p:nvPr/>
          </p:nvSpPr>
          <p:spPr bwMode="auto">
            <a:xfrm>
              <a:off x="552" y="455"/>
              <a:ext cx="2525"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dirty="0">
                  <a:latin typeface="仿宋" panose="02010609060101010101" pitchFamily="49" charset="-122"/>
                  <a:ea typeface="仿宋" panose="02010609060101010101" pitchFamily="49" charset="-122"/>
                </a:rPr>
                <a:t>二、科研成果转化制度</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idx="1"/>
          </p:nvPr>
        </p:nvSpPr>
        <p:spPr>
          <a:xfrm>
            <a:off x="917062" y="1219199"/>
            <a:ext cx="8242634" cy="5414211"/>
          </a:xfrm>
        </p:spPr>
        <p:txBody>
          <a:bodyPr>
            <a:noAutofit/>
          </a:bodyPr>
          <a:lstStyle/>
          <a:p>
            <a:pPr marL="0" indent="0">
              <a:lnSpc>
                <a:spcPct val="120000"/>
              </a:lnSpc>
              <a:spcBef>
                <a:spcPts val="0"/>
              </a:spcBef>
              <a:buNone/>
            </a:pPr>
            <a:r>
              <a:rPr lang="en-US" altLang="zh-CN" sz="2400" b="1" dirty="0">
                <a:solidFill>
                  <a:srgbClr val="FF0000"/>
                </a:solidFill>
                <a:latin typeface="+mn-ea"/>
              </a:rPr>
              <a:t>2.</a:t>
            </a:r>
            <a:r>
              <a:rPr lang="zh-CN" altLang="en-US" sz="2400" b="1" dirty="0">
                <a:solidFill>
                  <a:srgbClr val="FF0000"/>
                </a:solidFill>
                <a:latin typeface="+mn-ea"/>
              </a:rPr>
              <a:t>我国科研成果转化制度进展</a:t>
            </a:r>
            <a:endParaRPr lang="en-US" altLang="zh-CN" sz="2400" b="1" dirty="0">
              <a:solidFill>
                <a:srgbClr val="FF0000"/>
              </a:solidFill>
              <a:latin typeface="+mn-ea"/>
            </a:endParaRPr>
          </a:p>
          <a:p>
            <a:pPr marL="0" indent="0">
              <a:lnSpc>
                <a:spcPct val="120000"/>
              </a:lnSpc>
              <a:spcBef>
                <a:spcPts val="0"/>
              </a:spcBef>
              <a:buNone/>
            </a:pPr>
            <a:r>
              <a:rPr lang="zh-CN" altLang="en-US" sz="2400" dirty="0">
                <a:latin typeface="+mn-ea"/>
              </a:rPr>
              <a:t>    除了在法律层面确立促进科技成果转化的额制度导向，国务院及其下属部门还密集出台了细化政策和法规，鼓励高校及科技人员转移转化科技成果：</a:t>
            </a:r>
            <a:br>
              <a:rPr lang="en-US" altLang="zh-CN" sz="2400" dirty="0">
                <a:latin typeface="+mn-ea"/>
              </a:rPr>
            </a:br>
            <a:r>
              <a:rPr lang="en-US" altLang="zh-CN" sz="2400" dirty="0">
                <a:latin typeface="+mn-ea"/>
              </a:rPr>
              <a:t>˙</a:t>
            </a:r>
            <a:r>
              <a:rPr lang="zh-CN" altLang="en-US" sz="2400" dirty="0">
                <a:latin typeface="+mn-ea"/>
              </a:rPr>
              <a:t>国务院</a:t>
            </a:r>
            <a:r>
              <a:rPr lang="en-US" altLang="zh-CN" sz="2400" dirty="0">
                <a:latin typeface="+mn-ea"/>
              </a:rPr>
              <a:t>《</a:t>
            </a:r>
            <a:r>
              <a:rPr lang="zh-CN" altLang="en-US" sz="2400" dirty="0">
                <a:latin typeface="+mn-ea"/>
              </a:rPr>
              <a:t>实施</a:t>
            </a:r>
            <a:r>
              <a:rPr lang="en-US" altLang="zh-CN" sz="2400" dirty="0">
                <a:latin typeface="+mn-ea"/>
              </a:rPr>
              <a:t>&lt;</a:t>
            </a:r>
            <a:r>
              <a:rPr lang="zh-CN" altLang="en-US" sz="2400" dirty="0">
                <a:latin typeface="+mn-ea"/>
              </a:rPr>
              <a:t>中华人民共和国促进科技成果转化法</a:t>
            </a:r>
            <a:r>
              <a:rPr lang="en-US" altLang="zh-CN" sz="2400" dirty="0">
                <a:latin typeface="+mn-ea"/>
              </a:rPr>
              <a:t>&gt;</a:t>
            </a:r>
            <a:r>
              <a:rPr lang="zh-CN" altLang="en-US" sz="2400" dirty="0">
                <a:latin typeface="+mn-ea"/>
              </a:rPr>
              <a:t>若干规定</a:t>
            </a:r>
            <a:r>
              <a:rPr lang="en-US" altLang="zh-CN" sz="2400" dirty="0">
                <a:latin typeface="+mn-ea"/>
              </a:rPr>
              <a:t>》</a:t>
            </a:r>
            <a:r>
              <a:rPr lang="zh-CN" altLang="en-US" sz="2400" dirty="0">
                <a:latin typeface="+mn-ea"/>
              </a:rPr>
              <a:t>（</a:t>
            </a:r>
            <a:r>
              <a:rPr lang="en-US" altLang="zh-CN" sz="2400" dirty="0">
                <a:latin typeface="+mn-ea"/>
              </a:rPr>
              <a:t>2016</a:t>
            </a:r>
            <a:r>
              <a:rPr lang="zh-CN" altLang="en-US" sz="2400" dirty="0">
                <a:latin typeface="+mn-ea"/>
              </a:rPr>
              <a:t>年</a:t>
            </a:r>
            <a:r>
              <a:rPr lang="en-US" altLang="zh-CN" sz="2400" dirty="0">
                <a:latin typeface="+mn-ea"/>
              </a:rPr>
              <a:t>3</a:t>
            </a:r>
            <a:r>
              <a:rPr lang="zh-CN" altLang="en-US" sz="2400" dirty="0">
                <a:latin typeface="+mn-ea"/>
              </a:rPr>
              <a:t>月）</a:t>
            </a:r>
            <a:br>
              <a:rPr lang="en-US" altLang="zh-CN" sz="2400" dirty="0">
                <a:latin typeface="+mn-ea"/>
              </a:rPr>
            </a:br>
            <a:r>
              <a:rPr lang="en-US" altLang="zh-CN" sz="2400" dirty="0">
                <a:latin typeface="+mn-ea"/>
              </a:rPr>
              <a:t>˙</a:t>
            </a:r>
            <a:r>
              <a:rPr lang="zh-CN" altLang="en-US" sz="2400" dirty="0">
                <a:latin typeface="+mn-ea"/>
              </a:rPr>
              <a:t>国务院办公厅</a:t>
            </a:r>
            <a:r>
              <a:rPr lang="en-US" altLang="zh-CN" sz="2400" dirty="0">
                <a:latin typeface="+mn-ea"/>
              </a:rPr>
              <a:t>《</a:t>
            </a:r>
            <a:r>
              <a:rPr lang="zh-CN" altLang="en-US" sz="2400" dirty="0">
                <a:latin typeface="+mn-ea"/>
              </a:rPr>
              <a:t>促进科技成果转移转化行动方案</a:t>
            </a:r>
            <a:r>
              <a:rPr lang="en-US" altLang="zh-CN" sz="2400" dirty="0">
                <a:latin typeface="+mn-ea"/>
              </a:rPr>
              <a:t>》</a:t>
            </a:r>
            <a:r>
              <a:rPr lang="zh-CN" altLang="en-US" sz="2400" dirty="0">
                <a:latin typeface="+mn-ea"/>
              </a:rPr>
              <a:t>（</a:t>
            </a:r>
            <a:r>
              <a:rPr lang="en-US" altLang="zh-CN" sz="2400" dirty="0">
                <a:latin typeface="+mn-ea"/>
              </a:rPr>
              <a:t>2016</a:t>
            </a:r>
            <a:r>
              <a:rPr lang="zh-CN" altLang="en-US" sz="2400" dirty="0">
                <a:latin typeface="+mn-ea"/>
              </a:rPr>
              <a:t>年</a:t>
            </a:r>
            <a:r>
              <a:rPr lang="en-US" altLang="zh-CN" sz="2400" dirty="0">
                <a:latin typeface="+mn-ea"/>
              </a:rPr>
              <a:t>5</a:t>
            </a:r>
            <a:r>
              <a:rPr lang="zh-CN" altLang="en-US" sz="2400" dirty="0">
                <a:latin typeface="+mn-ea"/>
              </a:rPr>
              <a:t>月）</a:t>
            </a:r>
            <a:endParaRPr lang="en-US" altLang="zh-CN" sz="2400" dirty="0">
              <a:latin typeface="+mn-ea"/>
            </a:endParaRPr>
          </a:p>
          <a:p>
            <a:pPr marL="0" indent="0">
              <a:lnSpc>
                <a:spcPct val="120000"/>
              </a:lnSpc>
              <a:spcBef>
                <a:spcPts val="0"/>
              </a:spcBef>
              <a:buNone/>
            </a:pPr>
            <a:r>
              <a:rPr lang="en-US" altLang="zh-CN" sz="2400" dirty="0">
                <a:latin typeface="+mn-ea"/>
              </a:rPr>
              <a:t>˙</a:t>
            </a:r>
            <a:r>
              <a:rPr lang="zh-CN" altLang="en-US" sz="2400" dirty="0">
                <a:latin typeface="+mn-ea"/>
              </a:rPr>
              <a:t>教育部、科技部</a:t>
            </a:r>
            <a:r>
              <a:rPr lang="en-US" altLang="zh-CN" sz="2400" dirty="0">
                <a:latin typeface="+mn-ea"/>
              </a:rPr>
              <a:t>《</a:t>
            </a:r>
            <a:r>
              <a:rPr lang="zh-CN" altLang="en-US" sz="2400" dirty="0">
                <a:latin typeface="+mn-ea"/>
              </a:rPr>
              <a:t>关于加强高等学校科技成果转移转化工作的若干意见</a:t>
            </a:r>
            <a:r>
              <a:rPr lang="en-US" altLang="zh-CN" sz="2400" dirty="0">
                <a:latin typeface="+mn-ea"/>
              </a:rPr>
              <a:t>》</a:t>
            </a:r>
            <a:r>
              <a:rPr lang="zh-CN" altLang="en-US" sz="2400" dirty="0">
                <a:latin typeface="+mn-ea"/>
              </a:rPr>
              <a:t>（</a:t>
            </a:r>
            <a:r>
              <a:rPr lang="en-US" altLang="zh-CN" sz="2400" dirty="0">
                <a:latin typeface="+mn-ea"/>
              </a:rPr>
              <a:t>2016</a:t>
            </a:r>
            <a:r>
              <a:rPr lang="zh-CN" altLang="en-US" sz="2400" dirty="0">
                <a:latin typeface="+mn-ea"/>
              </a:rPr>
              <a:t>年</a:t>
            </a:r>
            <a:r>
              <a:rPr lang="en-US" altLang="zh-CN" sz="2400" dirty="0">
                <a:latin typeface="+mn-ea"/>
              </a:rPr>
              <a:t>8</a:t>
            </a:r>
            <a:r>
              <a:rPr lang="zh-CN" altLang="en-US" sz="2400" dirty="0">
                <a:latin typeface="+mn-ea"/>
              </a:rPr>
              <a:t>月）</a:t>
            </a:r>
            <a:br>
              <a:rPr lang="en-US" altLang="zh-CN" sz="2400" dirty="0">
                <a:latin typeface="+mn-ea"/>
              </a:rPr>
            </a:br>
            <a:r>
              <a:rPr lang="en-US" altLang="zh-CN" sz="2400" dirty="0">
                <a:latin typeface="+mn-ea"/>
              </a:rPr>
              <a:t>˙</a:t>
            </a:r>
            <a:r>
              <a:rPr lang="zh-CN" altLang="en-US" sz="2400" dirty="0">
                <a:latin typeface="+mn-ea"/>
              </a:rPr>
              <a:t>教育部</a:t>
            </a:r>
            <a:r>
              <a:rPr lang="en-US" altLang="zh-CN" sz="2400" dirty="0">
                <a:latin typeface="+mn-ea"/>
              </a:rPr>
              <a:t>《</a:t>
            </a:r>
            <a:r>
              <a:rPr lang="zh-CN" altLang="en-US" sz="2400" dirty="0">
                <a:latin typeface="+mn-ea"/>
              </a:rPr>
              <a:t>促进高等学校科技成果转移转化行动计划</a:t>
            </a:r>
            <a:r>
              <a:rPr lang="en-US" altLang="zh-CN" sz="2400" dirty="0">
                <a:latin typeface="+mn-ea"/>
              </a:rPr>
              <a:t>》</a:t>
            </a:r>
            <a:r>
              <a:rPr lang="zh-CN" altLang="en-US" sz="2400" dirty="0">
                <a:latin typeface="+mn-ea"/>
              </a:rPr>
              <a:t>（</a:t>
            </a:r>
            <a:r>
              <a:rPr lang="en-US" altLang="zh-CN" sz="2400" dirty="0">
                <a:latin typeface="+mn-ea"/>
              </a:rPr>
              <a:t>2016</a:t>
            </a:r>
            <a:r>
              <a:rPr lang="zh-CN" altLang="en-US" sz="2400" dirty="0">
                <a:latin typeface="+mn-ea"/>
              </a:rPr>
              <a:t>年</a:t>
            </a:r>
            <a:r>
              <a:rPr lang="en-US" altLang="zh-CN" sz="2400" dirty="0">
                <a:latin typeface="+mn-ea"/>
              </a:rPr>
              <a:t>10</a:t>
            </a:r>
            <a:r>
              <a:rPr lang="zh-CN" altLang="en-US" sz="2400" dirty="0">
                <a:latin typeface="+mn-ea"/>
              </a:rPr>
              <a:t>月）</a:t>
            </a:r>
            <a:endParaRPr lang="en-US" altLang="zh-CN" sz="2400" dirty="0">
              <a:solidFill>
                <a:srgbClr val="C00000"/>
              </a:solidFill>
              <a:latin typeface="+mn-ea"/>
            </a:endParaRPr>
          </a:p>
          <a:p>
            <a:endParaRPr lang="zh-CN" altLang="en-US" dirty="0"/>
          </a:p>
        </p:txBody>
      </p:sp>
      <p:grpSp>
        <p:nvGrpSpPr>
          <p:cNvPr id="4" name="组合 415745"/>
          <p:cNvGrpSpPr/>
          <p:nvPr/>
        </p:nvGrpSpPr>
        <p:grpSpPr bwMode="auto">
          <a:xfrm>
            <a:off x="1545367" y="370181"/>
            <a:ext cx="6986025" cy="621711"/>
            <a:chOff x="552" y="442"/>
            <a:chExt cx="2736" cy="288"/>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 name="文本框 415748"/>
            <p:cNvSpPr txBox="1">
              <a:spLocks noChangeArrowheads="1"/>
            </p:cNvSpPr>
            <p:nvPr/>
          </p:nvSpPr>
          <p:spPr bwMode="auto">
            <a:xfrm>
              <a:off x="552" y="455"/>
              <a:ext cx="2525"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dirty="0">
                  <a:latin typeface="仿宋" panose="02010609060101010101" pitchFamily="49" charset="-122"/>
                  <a:ea typeface="仿宋" panose="02010609060101010101" pitchFamily="49" charset="-122"/>
                </a:rPr>
                <a:t>二、科研成果转化制度</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idx="1"/>
          </p:nvPr>
        </p:nvSpPr>
        <p:spPr>
          <a:xfrm>
            <a:off x="1257300" y="1488740"/>
            <a:ext cx="7886700" cy="4351338"/>
          </a:xfrm>
        </p:spPr>
        <p:txBody>
          <a:bodyPr>
            <a:noAutofit/>
          </a:bodyPr>
          <a:lstStyle/>
          <a:p>
            <a:pPr marL="0" indent="0">
              <a:lnSpc>
                <a:spcPct val="100000"/>
              </a:lnSpc>
              <a:buNone/>
            </a:pPr>
            <a:r>
              <a:rPr lang="zh-CN" altLang="en-US" b="1" dirty="0">
                <a:solidFill>
                  <a:srgbClr val="FF0000"/>
                </a:solidFill>
                <a:latin typeface="+mj-ea"/>
                <a:ea typeface="+mj-ea"/>
              </a:rPr>
              <a:t>（一）金钱奖励</a:t>
            </a:r>
            <a:br>
              <a:rPr lang="en-US" altLang="zh-CN" dirty="0">
                <a:latin typeface="+mj-ea"/>
                <a:ea typeface="+mj-ea"/>
              </a:rPr>
            </a:br>
            <a:r>
              <a:rPr lang="en-US" altLang="zh-CN" dirty="0">
                <a:latin typeface="+mj-ea"/>
                <a:ea typeface="+mj-ea"/>
              </a:rPr>
              <a:t>˙</a:t>
            </a:r>
            <a:r>
              <a:rPr lang="zh-CN" altLang="en-US" dirty="0">
                <a:latin typeface="+mj-ea"/>
                <a:ea typeface="+mj-ea"/>
              </a:rPr>
              <a:t>一次性总算</a:t>
            </a:r>
            <a:br>
              <a:rPr lang="en-US" altLang="zh-CN" dirty="0">
                <a:latin typeface="+mj-ea"/>
                <a:ea typeface="+mj-ea"/>
              </a:rPr>
            </a:br>
            <a:r>
              <a:rPr lang="en-US" altLang="zh-CN" dirty="0">
                <a:latin typeface="+mj-ea"/>
                <a:ea typeface="+mj-ea"/>
              </a:rPr>
              <a:t>˙</a:t>
            </a:r>
            <a:r>
              <a:rPr lang="zh-CN" altLang="en-US" dirty="0">
                <a:latin typeface="+mj-ea"/>
                <a:ea typeface="+mj-ea"/>
              </a:rPr>
              <a:t>按产品销售提成支付</a:t>
            </a:r>
            <a:br>
              <a:rPr lang="en-US" altLang="zh-CN" dirty="0">
                <a:latin typeface="+mj-ea"/>
                <a:ea typeface="+mj-ea"/>
              </a:rPr>
            </a:br>
            <a:r>
              <a:rPr lang="en-US" altLang="zh-CN" dirty="0">
                <a:latin typeface="+mj-ea"/>
                <a:ea typeface="+mj-ea"/>
              </a:rPr>
              <a:t>˙</a:t>
            </a:r>
            <a:r>
              <a:rPr lang="zh-CN" altLang="en-US" dirty="0">
                <a:latin typeface="+mj-ea"/>
                <a:ea typeface="+mj-ea"/>
              </a:rPr>
              <a:t>技术折算成股份或者出资比例</a:t>
            </a:r>
            <a:endParaRPr lang="en-US" altLang="zh-CN" dirty="0">
              <a:latin typeface="+mj-ea"/>
              <a:ea typeface="+mj-ea"/>
            </a:endParaRPr>
          </a:p>
          <a:p>
            <a:pPr marL="0" indent="0">
              <a:lnSpc>
                <a:spcPct val="100000"/>
              </a:lnSpc>
              <a:buNone/>
            </a:pPr>
            <a:br>
              <a:rPr lang="en-US" altLang="zh-CN" dirty="0">
                <a:latin typeface="+mj-ea"/>
                <a:ea typeface="+mj-ea"/>
              </a:rPr>
            </a:br>
            <a:r>
              <a:rPr lang="en-US" altLang="zh-CN" dirty="0">
                <a:latin typeface="+mj-ea"/>
                <a:ea typeface="+mj-ea"/>
              </a:rPr>
              <a:t>   《</a:t>
            </a:r>
            <a:r>
              <a:rPr lang="zh-CN" altLang="en-US" dirty="0">
                <a:latin typeface="+mj-ea"/>
                <a:ea typeface="+mj-ea"/>
              </a:rPr>
              <a:t>促进科技成果转化法</a:t>
            </a:r>
            <a:r>
              <a:rPr lang="en-US" altLang="zh-CN" dirty="0">
                <a:latin typeface="+mj-ea"/>
                <a:ea typeface="+mj-ea"/>
              </a:rPr>
              <a:t>》</a:t>
            </a:r>
            <a:r>
              <a:rPr lang="zh-CN" altLang="en-US" dirty="0">
                <a:latin typeface="+mj-ea"/>
                <a:ea typeface="+mj-ea"/>
              </a:rPr>
              <a:t>规定完成科技成果，单位应该从</a:t>
            </a:r>
            <a:r>
              <a:rPr lang="zh-CN" altLang="en-US" b="1" dirty="0">
                <a:solidFill>
                  <a:srgbClr val="FF0000"/>
                </a:solidFill>
                <a:latin typeface="+mj-ea"/>
                <a:ea typeface="+mj-ea"/>
              </a:rPr>
              <a:t>转让该科技成果净收入中提取不低于</a:t>
            </a:r>
            <a:r>
              <a:rPr lang="en-US" altLang="zh-CN" b="1" dirty="0">
                <a:solidFill>
                  <a:srgbClr val="FF0000"/>
                </a:solidFill>
                <a:latin typeface="+mj-ea"/>
                <a:ea typeface="+mj-ea"/>
              </a:rPr>
              <a:t>50%</a:t>
            </a:r>
            <a:r>
              <a:rPr lang="zh-CN" altLang="en-US" b="1" dirty="0">
                <a:solidFill>
                  <a:srgbClr val="FF0000"/>
                </a:solidFill>
                <a:latin typeface="+mj-ea"/>
                <a:ea typeface="+mj-ea"/>
              </a:rPr>
              <a:t>的比例，对作出重要贡献的人员给予奖励。</a:t>
            </a:r>
            <a:endParaRPr lang="zh-CN" altLang="en-US" b="1" dirty="0">
              <a:solidFill>
                <a:srgbClr val="FF0000"/>
              </a:solidFill>
              <a:latin typeface="+mj-ea"/>
              <a:ea typeface="+mj-ea"/>
            </a:endParaRPr>
          </a:p>
        </p:txBody>
      </p:sp>
      <p:grpSp>
        <p:nvGrpSpPr>
          <p:cNvPr id="4" name="组合 415745"/>
          <p:cNvGrpSpPr/>
          <p:nvPr/>
        </p:nvGrpSpPr>
        <p:grpSpPr bwMode="auto">
          <a:xfrm>
            <a:off x="1545367" y="370181"/>
            <a:ext cx="6986025" cy="621711"/>
            <a:chOff x="552" y="442"/>
            <a:chExt cx="2736" cy="288"/>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 name="文本框 415748"/>
            <p:cNvSpPr txBox="1">
              <a:spLocks noChangeArrowheads="1"/>
            </p:cNvSpPr>
            <p:nvPr/>
          </p:nvSpPr>
          <p:spPr bwMode="auto">
            <a:xfrm>
              <a:off x="552" y="455"/>
              <a:ext cx="2525"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dirty="0">
                  <a:latin typeface="仿宋" panose="02010609060101010101" pitchFamily="49" charset="-122"/>
                  <a:ea typeface="仿宋" panose="02010609060101010101" pitchFamily="49" charset="-122"/>
                </a:rPr>
                <a:t>三、科研成果转化实施</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idx="1"/>
          </p:nvPr>
        </p:nvSpPr>
        <p:spPr>
          <a:xfrm>
            <a:off x="628650" y="1825625"/>
            <a:ext cx="7886700" cy="4767680"/>
          </a:xfrm>
        </p:spPr>
        <p:txBody>
          <a:bodyPr>
            <a:normAutofit fontScale="47500" lnSpcReduction="20000"/>
          </a:bodyPr>
          <a:lstStyle/>
          <a:p>
            <a:pPr marL="0" indent="0">
              <a:lnSpc>
                <a:spcPct val="120000"/>
              </a:lnSpc>
              <a:spcBef>
                <a:spcPts val="0"/>
              </a:spcBef>
              <a:buNone/>
            </a:pPr>
            <a:r>
              <a:rPr lang="zh-CN" altLang="en-US" sz="5900" b="1" dirty="0">
                <a:solidFill>
                  <a:srgbClr val="FF0000"/>
                </a:solidFill>
                <a:latin typeface="+mn-ea"/>
              </a:rPr>
              <a:t>应用基础研究</a:t>
            </a:r>
            <a:br>
              <a:rPr lang="en-US" altLang="zh-CN" sz="5900" b="1" dirty="0">
                <a:solidFill>
                  <a:srgbClr val="C00000"/>
                </a:solidFill>
                <a:latin typeface="+mn-ea"/>
              </a:rPr>
            </a:br>
            <a:r>
              <a:rPr lang="en-US" altLang="zh-CN" sz="5900" b="1" dirty="0">
                <a:solidFill>
                  <a:srgbClr val="C00000"/>
                </a:solidFill>
                <a:latin typeface="+mn-ea"/>
              </a:rPr>
              <a:t>    </a:t>
            </a:r>
            <a:r>
              <a:rPr lang="zh-CN" altLang="en-US" sz="5900" dirty="0">
                <a:latin typeface="+mn-ea"/>
              </a:rPr>
              <a:t>根据我国国情产生了应用基础研究；即围绕重大的或广泛的应用目的，探索新原理、开拓新领域的定向性研究。</a:t>
            </a:r>
            <a:br>
              <a:rPr lang="en-US" altLang="zh-CN" sz="5900" dirty="0">
                <a:latin typeface="+mn-ea"/>
              </a:rPr>
            </a:br>
            <a:r>
              <a:rPr lang="zh-CN" altLang="en-US" sz="5900" b="1" dirty="0">
                <a:solidFill>
                  <a:srgbClr val="FF0000"/>
                </a:solidFill>
                <a:latin typeface="+mn-ea"/>
              </a:rPr>
              <a:t>应用研究</a:t>
            </a:r>
            <a:br>
              <a:rPr lang="en-US" altLang="zh-CN" sz="5900" dirty="0">
                <a:latin typeface="+mn-ea"/>
              </a:rPr>
            </a:br>
            <a:r>
              <a:rPr lang="en-US" altLang="zh-CN" sz="5900" dirty="0">
                <a:latin typeface="+mn-ea"/>
              </a:rPr>
              <a:t>    </a:t>
            </a:r>
            <a:r>
              <a:rPr lang="zh-CN" altLang="en-US" sz="5900" dirty="0">
                <a:latin typeface="+mn-ea"/>
              </a:rPr>
              <a:t>运用已知的科学理论、原理、方法等知识，解决国民经济建设中具体科学问题的研究。</a:t>
            </a:r>
            <a:br>
              <a:rPr lang="en-US" altLang="zh-CN" sz="5900" dirty="0">
                <a:latin typeface="+mn-ea"/>
              </a:rPr>
            </a:br>
            <a:r>
              <a:rPr lang="zh-CN" altLang="en-US" sz="5900" b="1" dirty="0">
                <a:solidFill>
                  <a:srgbClr val="FF0000"/>
                </a:solidFill>
                <a:latin typeface="+mn-ea"/>
              </a:rPr>
              <a:t>开发研究（与科研成果转化关联度最高）</a:t>
            </a:r>
            <a:br>
              <a:rPr lang="en-US" altLang="zh-CN" sz="5900" dirty="0">
                <a:latin typeface="+mn-ea"/>
              </a:rPr>
            </a:br>
            <a:r>
              <a:rPr lang="en-US" altLang="zh-CN" sz="5900" dirty="0">
                <a:latin typeface="+mn-ea"/>
              </a:rPr>
              <a:t>    </a:t>
            </a:r>
            <a:r>
              <a:rPr lang="zh-CN" altLang="en-US" sz="5900" dirty="0">
                <a:latin typeface="+mn-ea"/>
              </a:rPr>
              <a:t>研究目的性最强，以获得新的产品、工艺、技术、工具为目的的研究</a:t>
            </a:r>
            <a:br>
              <a:rPr lang="en-US" altLang="zh-CN" dirty="0"/>
            </a:br>
            <a:br>
              <a:rPr lang="en-US" altLang="zh-CN" dirty="0"/>
            </a:br>
            <a:endParaRPr lang="zh-CN" altLang="en-US" dirty="0"/>
          </a:p>
        </p:txBody>
      </p:sp>
      <p:grpSp>
        <p:nvGrpSpPr>
          <p:cNvPr id="4" name="组合 415745"/>
          <p:cNvGrpSpPr/>
          <p:nvPr/>
        </p:nvGrpSpPr>
        <p:grpSpPr bwMode="auto">
          <a:xfrm>
            <a:off x="2054061" y="672751"/>
            <a:ext cx="5762154" cy="635958"/>
            <a:chOff x="552" y="441"/>
            <a:chExt cx="2736" cy="289"/>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二、科研项目类型</a:t>
              </a:r>
              <a:endParaRPr lang="zh-CN" altLang="en-US" sz="2800" b="1" dirty="0">
                <a:latin typeface="黑体" panose="02010609060101010101" pitchFamily="49" charset="-122"/>
                <a:ea typeface="黑体" panose="02010609060101010101" pitchFamily="49" charset="-122"/>
              </a:endParaRPr>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idx="1"/>
          </p:nvPr>
        </p:nvSpPr>
        <p:spPr>
          <a:xfrm>
            <a:off x="950650" y="1488741"/>
            <a:ext cx="7886700" cy="4351338"/>
          </a:xfrm>
        </p:spPr>
        <p:txBody>
          <a:bodyPr>
            <a:normAutofit/>
          </a:bodyPr>
          <a:lstStyle/>
          <a:p>
            <a:pPr marL="0" indent="0">
              <a:lnSpc>
                <a:spcPct val="150000"/>
              </a:lnSpc>
              <a:buNone/>
            </a:pPr>
            <a:r>
              <a:rPr lang="zh-CN" altLang="en-US" sz="2400" b="1" dirty="0">
                <a:solidFill>
                  <a:srgbClr val="FF0000"/>
                </a:solidFill>
                <a:latin typeface="+mj-ea"/>
                <a:ea typeface="+mj-ea"/>
              </a:rPr>
              <a:t>（二）非金钱奖励</a:t>
            </a:r>
            <a:endParaRPr lang="en-US" altLang="zh-CN" sz="2400" b="1" dirty="0">
              <a:solidFill>
                <a:srgbClr val="FF0000"/>
              </a:solidFill>
              <a:latin typeface="+mj-ea"/>
              <a:ea typeface="+mj-ea"/>
            </a:endParaRPr>
          </a:p>
          <a:p>
            <a:pPr marL="0" indent="0">
              <a:lnSpc>
                <a:spcPct val="150000"/>
              </a:lnSpc>
              <a:buNone/>
            </a:pPr>
            <a:r>
              <a:rPr lang="zh-CN" altLang="en-US" sz="2400" dirty="0">
                <a:latin typeface="+mj-ea"/>
                <a:ea typeface="+mj-ea"/>
              </a:rPr>
              <a:t>˙社会认可</a:t>
            </a:r>
            <a:br>
              <a:rPr lang="en-US" altLang="zh-CN" sz="2400" dirty="0">
                <a:latin typeface="+mj-ea"/>
                <a:ea typeface="+mj-ea"/>
              </a:rPr>
            </a:br>
            <a:r>
              <a:rPr lang="zh-CN" altLang="en-US" sz="2400" dirty="0">
                <a:latin typeface="+mj-ea"/>
                <a:ea typeface="+mj-ea"/>
              </a:rPr>
              <a:t>˙职称评审和岗位聘用时将科技成果转化纳入评价体系</a:t>
            </a:r>
            <a:br>
              <a:rPr lang="en-US" altLang="zh-CN" sz="2400" dirty="0">
                <a:latin typeface="+mj-ea"/>
                <a:ea typeface="+mj-ea"/>
              </a:rPr>
            </a:br>
            <a:endParaRPr lang="en-US" altLang="zh-CN" sz="2400" dirty="0">
              <a:latin typeface="+mj-ea"/>
              <a:ea typeface="+mj-ea"/>
            </a:endParaRPr>
          </a:p>
          <a:p>
            <a:pPr marL="0" indent="0">
              <a:lnSpc>
                <a:spcPct val="150000"/>
              </a:lnSpc>
              <a:buNone/>
            </a:pPr>
            <a:r>
              <a:rPr lang="zh-CN" altLang="en-US" sz="2400" dirty="0">
                <a:latin typeface="+mj-ea"/>
                <a:ea typeface="+mj-ea"/>
              </a:rPr>
              <a:t>    离岗创业、</a:t>
            </a:r>
            <a:r>
              <a:rPr lang="zh-CN" altLang="en-US" sz="2400" b="1" dirty="0">
                <a:solidFill>
                  <a:srgbClr val="FF0000"/>
                </a:solidFill>
                <a:latin typeface="+mj-ea"/>
                <a:ea typeface="+mj-ea"/>
              </a:rPr>
              <a:t>保留</a:t>
            </a:r>
            <a:r>
              <a:rPr lang="en-US" altLang="zh-CN" sz="2400" b="1" dirty="0">
                <a:solidFill>
                  <a:srgbClr val="FF0000"/>
                </a:solidFill>
                <a:latin typeface="+mj-ea"/>
                <a:ea typeface="+mj-ea"/>
              </a:rPr>
              <a:t>3</a:t>
            </a:r>
            <a:r>
              <a:rPr lang="zh-CN" altLang="en-US" sz="2400" b="1" dirty="0">
                <a:solidFill>
                  <a:srgbClr val="FF0000"/>
                </a:solidFill>
                <a:latin typeface="+mj-ea"/>
                <a:ea typeface="+mj-ea"/>
              </a:rPr>
              <a:t>年人事关系</a:t>
            </a:r>
            <a:r>
              <a:rPr lang="zh-CN" altLang="en-US" sz="2400" dirty="0">
                <a:latin typeface="+mj-ea"/>
                <a:ea typeface="+mj-ea"/>
              </a:rPr>
              <a:t>等为科研人员创业留好“后路”的政策。</a:t>
            </a:r>
            <a:endParaRPr lang="zh-CN" altLang="en-US" sz="2400" dirty="0">
              <a:latin typeface="+mj-ea"/>
              <a:ea typeface="+mj-ea"/>
            </a:endParaRPr>
          </a:p>
        </p:txBody>
      </p:sp>
      <p:grpSp>
        <p:nvGrpSpPr>
          <p:cNvPr id="5" name="组合 415745"/>
          <p:cNvGrpSpPr/>
          <p:nvPr/>
        </p:nvGrpSpPr>
        <p:grpSpPr bwMode="auto">
          <a:xfrm>
            <a:off x="1545367" y="370181"/>
            <a:ext cx="6986025" cy="621711"/>
            <a:chOff x="552" y="442"/>
            <a:chExt cx="2736" cy="288"/>
          </a:xfrm>
        </p:grpSpPr>
        <p:sp>
          <p:nvSpPr>
            <p:cNvPr id="6"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7" name="文本框 415748"/>
            <p:cNvSpPr txBox="1">
              <a:spLocks noChangeArrowheads="1"/>
            </p:cNvSpPr>
            <p:nvPr/>
          </p:nvSpPr>
          <p:spPr bwMode="auto">
            <a:xfrm>
              <a:off x="552" y="455"/>
              <a:ext cx="2525"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dirty="0">
                  <a:latin typeface="仿宋" panose="02010609060101010101" pitchFamily="49" charset="-122"/>
                  <a:ea typeface="仿宋" panose="02010609060101010101" pitchFamily="49" charset="-122"/>
                </a:rPr>
                <a:t>三、科研成果转化实施</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idx="1"/>
          </p:nvPr>
        </p:nvSpPr>
        <p:spPr>
          <a:xfrm>
            <a:off x="825649" y="1253331"/>
            <a:ext cx="7886700" cy="4351338"/>
          </a:xfrm>
        </p:spPr>
        <p:txBody>
          <a:bodyPr>
            <a:normAutofit/>
          </a:bodyPr>
          <a:lstStyle/>
          <a:p>
            <a:pPr marL="0" indent="0">
              <a:lnSpc>
                <a:spcPct val="150000"/>
              </a:lnSpc>
              <a:buNone/>
            </a:pPr>
            <a:r>
              <a:rPr lang="zh-CN" altLang="en-US" dirty="0">
                <a:latin typeface="+mn-ea"/>
              </a:rPr>
              <a:t>（三）科技成果转化机制建设</a:t>
            </a:r>
            <a:br>
              <a:rPr lang="en-US" altLang="zh-CN" dirty="0">
                <a:latin typeface="+mn-ea"/>
              </a:rPr>
            </a:br>
            <a:r>
              <a:rPr lang="en-US" altLang="zh-CN" dirty="0">
                <a:latin typeface="+mn-ea"/>
              </a:rPr>
              <a:t>˙</a:t>
            </a:r>
            <a:r>
              <a:rPr lang="zh-CN" altLang="en-US" dirty="0">
                <a:latin typeface="+mn-ea"/>
              </a:rPr>
              <a:t>成立科技成果转化办公室：最为常见的促进成果转化的建制化解决方案</a:t>
            </a:r>
            <a:br>
              <a:rPr lang="en-US" altLang="zh-CN" dirty="0">
                <a:latin typeface="+mn-ea"/>
              </a:rPr>
            </a:br>
            <a:r>
              <a:rPr lang="en-US" altLang="zh-CN" dirty="0">
                <a:latin typeface="+mn-ea"/>
              </a:rPr>
              <a:t>˙</a:t>
            </a:r>
            <a:r>
              <a:rPr lang="zh-CN" altLang="en-US" dirty="0">
                <a:latin typeface="+mn-ea"/>
              </a:rPr>
              <a:t>科研成果信息公开与共享</a:t>
            </a:r>
            <a:br>
              <a:rPr lang="en-US" altLang="zh-CN" dirty="0">
                <a:latin typeface="+mn-ea"/>
              </a:rPr>
            </a:br>
            <a:r>
              <a:rPr lang="en-US" altLang="zh-CN" dirty="0">
                <a:latin typeface="+mn-ea"/>
              </a:rPr>
              <a:t>˙</a:t>
            </a:r>
            <a:r>
              <a:rPr lang="zh-CN" altLang="en-US" dirty="0">
                <a:latin typeface="+mn-ea"/>
              </a:rPr>
              <a:t>创新创业与成果转化信息收集与推送</a:t>
            </a:r>
            <a:br>
              <a:rPr lang="en-US" altLang="zh-CN" dirty="0">
                <a:latin typeface="+mn-ea"/>
              </a:rPr>
            </a:br>
            <a:r>
              <a:rPr lang="en-US" altLang="zh-CN" dirty="0">
                <a:latin typeface="+mn-ea"/>
              </a:rPr>
              <a:t>˙</a:t>
            </a:r>
            <a:r>
              <a:rPr lang="zh-CN" altLang="en-US" dirty="0">
                <a:latin typeface="+mn-ea"/>
              </a:rPr>
              <a:t>科技成果转化机构服务精细化、过程化</a:t>
            </a:r>
            <a:endParaRPr lang="zh-CN" altLang="en-US" dirty="0">
              <a:latin typeface="+mn-ea"/>
            </a:endParaRPr>
          </a:p>
        </p:txBody>
      </p:sp>
      <p:grpSp>
        <p:nvGrpSpPr>
          <p:cNvPr id="4" name="组合 415745"/>
          <p:cNvGrpSpPr/>
          <p:nvPr/>
        </p:nvGrpSpPr>
        <p:grpSpPr bwMode="auto">
          <a:xfrm>
            <a:off x="1545367" y="370181"/>
            <a:ext cx="6986025" cy="621711"/>
            <a:chOff x="552" y="442"/>
            <a:chExt cx="2736" cy="288"/>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6" name="文本框 415748"/>
            <p:cNvSpPr txBox="1">
              <a:spLocks noChangeArrowheads="1"/>
            </p:cNvSpPr>
            <p:nvPr/>
          </p:nvSpPr>
          <p:spPr bwMode="auto">
            <a:xfrm>
              <a:off x="552" y="455"/>
              <a:ext cx="2525"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718820" indent="-718820" defTabSz="456565" eaLnBrk="0" hangingPunct="0">
                <a:defRPr/>
              </a:pPr>
              <a:r>
                <a:rPr lang="zh-CN" altLang="en-US" sz="2800" b="1" dirty="0">
                  <a:latin typeface="仿宋" panose="02010609060101010101" pitchFamily="49" charset="-122"/>
                  <a:ea typeface="仿宋" panose="02010609060101010101" pitchFamily="49" charset="-122"/>
                </a:rPr>
                <a:t>三、科研成果转化实施</a:t>
              </a:r>
              <a:endParaRPr lang="zh-CN" altLang="en-US" sz="2800" b="1" kern="0" dirty="0">
                <a:latin typeface="仿宋" panose="02010609060101010101" pitchFamily="49" charset="-122"/>
                <a:ea typeface="仿宋" panose="02010609060101010101" pitchFamily="49" charset="-122"/>
                <a:sym typeface="宋体" panose="02010600030101010101" pitchFamily="2" charset="-122"/>
              </a:endParaRPr>
            </a:p>
          </p:txBody>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117558" y="1435038"/>
            <a:ext cx="5598695" cy="3046988"/>
          </a:xfrm>
          <a:prstGeom prst="rect">
            <a:avLst/>
          </a:prstGeom>
        </p:spPr>
        <p:txBody>
          <a:bodyPr wrap="square">
            <a:spAutoFit/>
          </a:bodyPr>
          <a:lstStyle/>
          <a:p>
            <a:pPr algn="ctr">
              <a:lnSpc>
                <a:spcPct val="190000"/>
              </a:lnSpc>
              <a:spcBef>
                <a:spcPct val="20000"/>
              </a:spcBef>
            </a:pPr>
            <a:r>
              <a:rPr lang="zh-CN" altLang="en-US" sz="4800" b="1" dirty="0">
                <a:latin typeface="楷体" panose="02010609060101010101" pitchFamily="49" charset="-122"/>
                <a:ea typeface="楷体" panose="02010609060101010101" pitchFamily="49" charset="-122"/>
              </a:rPr>
              <a:t>感谢您的聆听！</a:t>
            </a:r>
            <a:endParaRPr lang="zh-CN" altLang="en-US" sz="4800" b="1" dirty="0">
              <a:latin typeface="楷体" panose="02010609060101010101" pitchFamily="49" charset="-122"/>
              <a:ea typeface="楷体" panose="02010609060101010101" pitchFamily="49" charset="-122"/>
            </a:endParaRPr>
          </a:p>
          <a:p>
            <a:pPr algn="ctr">
              <a:lnSpc>
                <a:spcPct val="190000"/>
              </a:lnSpc>
              <a:spcBef>
                <a:spcPct val="20000"/>
              </a:spcBef>
              <a:buFont typeface="Arial" panose="020B0604020202020204" pitchFamily="34" charset="0"/>
              <a:buNone/>
            </a:pPr>
            <a:r>
              <a:rPr lang="zh-CN" altLang="en-US" sz="4800" b="1" dirty="0">
                <a:latin typeface="楷体" panose="02010609060101010101" pitchFamily="49" charset="-122"/>
                <a:ea typeface="楷体" panose="02010609060101010101" pitchFamily="49" charset="-122"/>
              </a:rPr>
              <a:t>敬请批评、指正！</a:t>
            </a:r>
            <a:endParaRPr lang="zh-CN" altLang="en-US" sz="4800" b="1" dirty="0">
              <a:latin typeface="楷体" panose="02010609060101010101" pitchFamily="49" charset="-122"/>
              <a:ea typeface="楷体" panose="02010609060101010101" pitchFamily="49"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占位符 6"/>
          <p:cNvSpPr>
            <a:spLocks noGrp="1"/>
          </p:cNvSpPr>
          <p:nvPr>
            <p:ph idx="1"/>
          </p:nvPr>
        </p:nvSpPr>
        <p:spPr>
          <a:xfrm>
            <a:off x="1522924" y="1831710"/>
            <a:ext cx="6824427" cy="4351338"/>
          </a:xfrm>
        </p:spPr>
        <p:txBody>
          <a:bodyPr>
            <a:normAutofit/>
          </a:bodyPr>
          <a:lstStyle/>
          <a:p>
            <a:pPr marL="0" indent="0">
              <a:lnSpc>
                <a:spcPct val="150000"/>
              </a:lnSpc>
              <a:buNone/>
            </a:pPr>
            <a:r>
              <a:rPr lang="zh-CN" altLang="en-US" b="1" dirty="0">
                <a:solidFill>
                  <a:srgbClr val="FF0000"/>
                </a:solidFill>
                <a:latin typeface="+mn-ea"/>
              </a:rPr>
              <a:t>前期积累是必要前提</a:t>
            </a:r>
            <a:br>
              <a:rPr lang="en-US" altLang="zh-CN" b="1" dirty="0">
                <a:solidFill>
                  <a:srgbClr val="FF0000"/>
                </a:solidFill>
                <a:latin typeface="+mn-ea"/>
              </a:rPr>
            </a:br>
            <a:r>
              <a:rPr lang="en-US" altLang="zh-CN" dirty="0">
                <a:latin typeface="+mn-ea"/>
              </a:rPr>
              <a:t>1.</a:t>
            </a:r>
            <a:r>
              <a:rPr lang="zh-CN" altLang="en-US" dirty="0">
                <a:latin typeface="+mn-ea"/>
              </a:rPr>
              <a:t>形成稳定的研究方向</a:t>
            </a:r>
            <a:br>
              <a:rPr lang="en-US" altLang="zh-CN" dirty="0">
                <a:latin typeface="+mn-ea"/>
              </a:rPr>
            </a:br>
            <a:r>
              <a:rPr lang="en-US" altLang="zh-CN" dirty="0">
                <a:latin typeface="+mn-ea"/>
              </a:rPr>
              <a:t>2.</a:t>
            </a:r>
            <a:r>
              <a:rPr lang="zh-CN" altLang="en-US" dirty="0">
                <a:latin typeface="+mn-ea"/>
              </a:rPr>
              <a:t>以科研项目推动科研活动的方式思考</a:t>
            </a:r>
            <a:br>
              <a:rPr lang="en-US" altLang="zh-CN" dirty="0">
                <a:latin typeface="+mn-ea"/>
              </a:rPr>
            </a:br>
            <a:r>
              <a:rPr lang="en-US" altLang="zh-CN" dirty="0">
                <a:latin typeface="+mn-ea"/>
              </a:rPr>
              <a:t>3.</a:t>
            </a:r>
            <a:r>
              <a:rPr lang="zh-CN" altLang="en-US" dirty="0">
                <a:latin typeface="+mn-ea"/>
              </a:rPr>
              <a:t>要形成协同作战意识和团队意识</a:t>
            </a:r>
            <a:br>
              <a:rPr lang="en-US" altLang="zh-CN" dirty="0">
                <a:latin typeface="+mn-ea"/>
              </a:rPr>
            </a:br>
            <a:r>
              <a:rPr lang="en-US" altLang="zh-CN" dirty="0">
                <a:latin typeface="+mn-ea"/>
              </a:rPr>
              <a:t>4.</a:t>
            </a:r>
            <a:r>
              <a:rPr lang="zh-CN" altLang="en-US" dirty="0">
                <a:latin typeface="+mn-ea"/>
              </a:rPr>
              <a:t>学科带头人要真正负起责任</a:t>
            </a:r>
            <a:endParaRPr lang="zh-CN" altLang="en-US" dirty="0">
              <a:latin typeface="+mn-ea"/>
            </a:endParaRPr>
          </a:p>
        </p:txBody>
      </p:sp>
      <p:grpSp>
        <p:nvGrpSpPr>
          <p:cNvPr id="4" name="组合 415745"/>
          <p:cNvGrpSpPr/>
          <p:nvPr/>
        </p:nvGrpSpPr>
        <p:grpSpPr bwMode="auto">
          <a:xfrm>
            <a:off x="2054061" y="672751"/>
            <a:ext cx="5762154" cy="635958"/>
            <a:chOff x="552" y="441"/>
            <a:chExt cx="2736" cy="289"/>
          </a:xfrm>
        </p:grpSpPr>
        <p:sp>
          <p:nvSpPr>
            <p:cNvPr id="5" name="圆角矩形 415746"/>
            <p:cNvSpPr>
              <a:spLocks noChangeArrowheads="1"/>
            </p:cNvSpPr>
            <p:nvPr/>
          </p:nvSpPr>
          <p:spPr bwMode="auto">
            <a:xfrm>
              <a:off x="552" y="442"/>
              <a:ext cx="2736" cy="288"/>
            </a:xfrm>
            <a:prstGeom prst="roundRect">
              <a:avLst>
                <a:gd name="adj" fmla="val 16667"/>
              </a:avLst>
            </a:prstGeom>
            <a:noFill/>
            <a:ln w="28575">
              <a:solidFill>
                <a:srgbClr val="FFCC00"/>
              </a:solidFill>
              <a:round/>
            </a:ln>
            <a:effectLst>
              <a:outerShdw dist="99190" dir="2388334"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8" name="文本框 415748"/>
            <p:cNvSpPr txBox="1">
              <a:spLocks noChangeArrowheads="1"/>
            </p:cNvSpPr>
            <p:nvPr/>
          </p:nvSpPr>
          <p:spPr bwMode="auto">
            <a:xfrm>
              <a:off x="696" y="441"/>
              <a:ext cx="2160"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spcBef>
                  <a:spcPct val="20000"/>
                </a:spcBef>
              </a:pPr>
              <a:r>
                <a:rPr lang="zh-CN" altLang="en-US" sz="2800" b="1" dirty="0">
                  <a:latin typeface="仿宋" panose="02010609060101010101" pitchFamily="49" charset="-122"/>
                  <a:ea typeface="仿宋" panose="02010609060101010101" pitchFamily="49" charset="-122"/>
                </a:rPr>
                <a:t>三、项目申请准备</a:t>
              </a:r>
              <a:endParaRPr lang="zh-CN" altLang="en-US" sz="2800" b="1" dirty="0">
                <a:latin typeface="黑体" panose="02010609060101010101" pitchFamily="49" charset="-122"/>
                <a:ea typeface="黑体" panose="02010609060101010101" pitchFamily="49" charset="-122"/>
              </a:endParaRPr>
            </a:p>
          </p:txBody>
        </p:sp>
      </p:grpSp>
    </p:spTree>
  </p:cSld>
  <p:clrMapOvr>
    <a:masterClrMapping/>
  </p:clrMapOvr>
</p:sld>
</file>

<file path=ppt/tags/tag1.xml><?xml version="1.0" encoding="utf-8"?>
<p:tagLst xmlns:p="http://schemas.openxmlformats.org/presentationml/2006/main">
  <p:tag name="MH" val="20151104112100"/>
  <p:tag name="MH_LIBRARY" val="GRAPHIC"/>
  <p:tag name="MH_ORDER" val="1"/>
  <p:tag name="MH_TYPE" val="Text"/>
</p:tagLst>
</file>

<file path=ppt/tags/tag2.xml><?xml version="1.0" encoding="utf-8"?>
<p:tagLst xmlns:p="http://schemas.openxmlformats.org/presentationml/2006/main">
  <p:tag name="MH" val="20151104112100"/>
  <p:tag name="MH_LIBRARY" val="GRAPHIC"/>
  <p:tag name="MH_ORDER" val="1"/>
  <p:tag name="MH_TYPE" val="Text"/>
</p:tagLst>
</file>

<file path=ppt/tags/tag3.xml><?xml version="1.0" encoding="utf-8"?>
<p:tagLst xmlns:p="http://schemas.openxmlformats.org/presentationml/2006/main">
  <p:tag name="MH" val="20151104112100"/>
  <p:tag name="MH_LIBRARY" val="GRAPHIC"/>
  <p:tag name="MH_ORDER" val="1"/>
  <p:tag name="MH_TYPE" val="Text"/>
</p:tagLst>
</file>

<file path=ppt/tags/tag4.xml><?xml version="1.0" encoding="utf-8"?>
<p:tagLst xmlns:p="http://schemas.openxmlformats.org/presentationml/2006/main">
  <p:tag name="MH" val="20151104112100"/>
  <p:tag name="MH_LIBRARY" val="GRAPHIC"/>
  <p:tag name="MH_ORDER" val="1"/>
  <p:tag name="MH_TYPE" val="Text"/>
</p:tagLst>
</file>

<file path=ppt/tags/tag5.xml><?xml version="1.0" encoding="utf-8"?>
<p:tagLst xmlns:p="http://schemas.openxmlformats.org/presentationml/2006/main">
  <p:tag name="MH" val="20151104112100"/>
  <p:tag name="MH_LIBRARY" val="GRAPHIC"/>
  <p:tag name="MH_ORDER" val="1"/>
  <p:tag name="MH_TYPE" val="Text"/>
</p:tagLst>
</file>

<file path=ppt/tags/tag6.xml><?xml version="1.0" encoding="utf-8"?>
<p:tagLst xmlns:p="http://schemas.openxmlformats.org/presentationml/2006/main">
  <p:tag name="MH" val="20151104112100"/>
  <p:tag name="MH_LIBRARY" val="GRAPHIC"/>
  <p:tag name="MH_ORDER" val="1"/>
  <p:tag name="MH_TYPE" val="Text"/>
</p:tagLst>
</file>

<file path=ppt/tags/tag7.xml><?xml version="1.0" encoding="utf-8"?>
<p:tagLst xmlns:p="http://schemas.openxmlformats.org/presentationml/2006/main">
  <p:tag name="MH" val="20151104112100"/>
  <p:tag name="MH_LIBRARY" val="GRAPHIC"/>
  <p:tag name="MH_ORDER" val="1"/>
  <p:tag name="MH_TYPE" val="Text"/>
</p:tagLst>
</file>

<file path=ppt/tags/tag8.xml><?xml version="1.0" encoding="utf-8"?>
<p:tagLst xmlns:p="http://schemas.openxmlformats.org/presentationml/2006/main">
  <p:tag name="MH" val="20151104112100"/>
  <p:tag name="MH_LIBRARY" val="GRAPHIC"/>
  <p:tag name="MH_ORDER" val="1"/>
  <p:tag name="MH_TYPE" val="Text"/>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12234</Words>
  <Application>WPS 演示</Application>
  <PresentationFormat>全屏显示(4:3)</PresentationFormat>
  <Paragraphs>719</Paragraphs>
  <Slides>82</Slides>
  <Notes>2</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82</vt:i4>
      </vt:variant>
    </vt:vector>
  </HeadingPairs>
  <TitlesOfParts>
    <vt:vector size="105" baseType="lpstr">
      <vt:lpstr>Arial</vt:lpstr>
      <vt:lpstr>宋体</vt:lpstr>
      <vt:lpstr>Wingdings</vt:lpstr>
      <vt:lpstr>Arial</vt:lpstr>
      <vt:lpstr>微软雅黑</vt:lpstr>
      <vt:lpstr>Copperplate Gothic Bold</vt:lpstr>
      <vt:lpstr>华文楷体</vt:lpstr>
      <vt:lpstr>Times New Roman</vt:lpstr>
      <vt:lpstr>仿宋</vt:lpstr>
      <vt:lpstr>黑体</vt:lpstr>
      <vt:lpstr>Calibri</vt:lpstr>
      <vt:lpstr>Arial Unicode MS</vt:lpstr>
      <vt:lpstr>Calibri Light</vt:lpstr>
      <vt:lpstr>等线</vt:lpstr>
      <vt:lpstr>Franklin Gothic Medium</vt:lpstr>
      <vt:lpstr>Adobe 黑体 Std R</vt:lpstr>
      <vt:lpstr>Segoe UI Black</vt:lpstr>
      <vt:lpstr>方正黑体_GBK</vt:lpstr>
      <vt:lpstr>Franklin Gothic Book</vt:lpstr>
      <vt:lpstr>仿宋_GB2312</vt:lpstr>
      <vt:lpstr>楷体</vt:lpstr>
      <vt:lpstr>Segoe UI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小孑</cp:lastModifiedBy>
  <cp:revision>111</cp:revision>
  <dcterms:created xsi:type="dcterms:W3CDTF">2017-11-05T07:31:00Z</dcterms:created>
  <dcterms:modified xsi:type="dcterms:W3CDTF">2018-07-24T00:59:23Z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2052-10.1.0.7400</vt:lpwstr>
  </property>
</Properties>
</file>